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handoutMasterIdLst>
    <p:handoutMasterId r:id="rId118"/>
  </p:handoutMasterIdLst>
  <p:sldIdLst>
    <p:sldId id="256" r:id="rId2"/>
    <p:sldId id="607" r:id="rId3"/>
    <p:sldId id="461" r:id="rId4"/>
    <p:sldId id="462" r:id="rId5"/>
    <p:sldId id="414" r:id="rId6"/>
    <p:sldId id="463" r:id="rId7"/>
    <p:sldId id="257" r:id="rId8"/>
    <p:sldId id="407" r:id="rId9"/>
    <p:sldId id="469" r:id="rId10"/>
    <p:sldId id="470" r:id="rId11"/>
    <p:sldId id="471" r:id="rId12"/>
    <p:sldId id="472" r:id="rId13"/>
    <p:sldId id="473" r:id="rId14"/>
    <p:sldId id="474" r:id="rId15"/>
    <p:sldId id="475" r:id="rId16"/>
    <p:sldId id="476" r:id="rId17"/>
    <p:sldId id="477" r:id="rId18"/>
    <p:sldId id="478" r:id="rId19"/>
    <p:sldId id="479" r:id="rId20"/>
    <p:sldId id="401" r:id="rId21"/>
    <p:sldId id="402" r:id="rId22"/>
    <p:sldId id="403" r:id="rId23"/>
    <p:sldId id="404" r:id="rId24"/>
    <p:sldId id="263" r:id="rId25"/>
    <p:sldId id="264" r:id="rId26"/>
    <p:sldId id="265" r:id="rId27"/>
    <p:sldId id="266" r:id="rId28"/>
    <p:sldId id="268" r:id="rId29"/>
    <p:sldId id="480" r:id="rId30"/>
    <p:sldId id="269" r:id="rId31"/>
    <p:sldId id="267" r:id="rId32"/>
    <p:sldId id="271" r:id="rId33"/>
    <p:sldId id="272" r:id="rId34"/>
    <p:sldId id="273" r:id="rId35"/>
    <p:sldId id="274" r:id="rId36"/>
    <p:sldId id="275" r:id="rId37"/>
    <p:sldId id="279" r:id="rId38"/>
    <p:sldId id="280" r:id="rId39"/>
    <p:sldId id="281" r:id="rId40"/>
    <p:sldId id="282" r:id="rId41"/>
    <p:sldId id="283" r:id="rId42"/>
    <p:sldId id="608" r:id="rId43"/>
    <p:sldId id="609" r:id="rId44"/>
    <p:sldId id="610" r:id="rId45"/>
    <p:sldId id="611" r:id="rId46"/>
    <p:sldId id="612" r:id="rId47"/>
    <p:sldId id="613" r:id="rId48"/>
    <p:sldId id="614" r:id="rId49"/>
    <p:sldId id="615" r:id="rId50"/>
    <p:sldId id="290" r:id="rId51"/>
    <p:sldId id="292" r:id="rId52"/>
    <p:sldId id="293" r:id="rId53"/>
    <p:sldId id="481" r:id="rId54"/>
    <p:sldId id="482" r:id="rId55"/>
    <p:sldId id="483" r:id="rId56"/>
    <p:sldId id="484" r:id="rId57"/>
    <p:sldId id="617" r:id="rId58"/>
    <p:sldId id="618" r:id="rId59"/>
    <p:sldId id="619" r:id="rId60"/>
    <p:sldId id="620" r:id="rId61"/>
    <p:sldId id="621" r:id="rId62"/>
    <p:sldId id="622" r:id="rId63"/>
    <p:sldId id="623" r:id="rId64"/>
    <p:sldId id="624" r:id="rId65"/>
    <p:sldId id="625" r:id="rId66"/>
    <p:sldId id="626" r:id="rId67"/>
    <p:sldId id="627" r:id="rId68"/>
    <p:sldId id="628" r:id="rId69"/>
    <p:sldId id="629" r:id="rId70"/>
    <p:sldId id="632" r:id="rId71"/>
    <p:sldId id="633" r:id="rId72"/>
    <p:sldId id="634" r:id="rId73"/>
    <p:sldId id="635" r:id="rId74"/>
    <p:sldId id="641" r:id="rId75"/>
    <p:sldId id="642" r:id="rId76"/>
    <p:sldId id="643" r:id="rId77"/>
    <p:sldId id="644" r:id="rId78"/>
    <p:sldId id="645" r:id="rId79"/>
    <p:sldId id="646" r:id="rId80"/>
    <p:sldId id="647" r:id="rId81"/>
    <p:sldId id="654" r:id="rId82"/>
    <p:sldId id="649" r:id="rId83"/>
    <p:sldId id="650" r:id="rId84"/>
    <p:sldId id="651" r:id="rId85"/>
    <p:sldId id="648" r:id="rId86"/>
    <p:sldId id="652" r:id="rId87"/>
    <p:sldId id="653" r:id="rId88"/>
    <p:sldId id="496" r:id="rId89"/>
    <p:sldId id="655" r:id="rId90"/>
    <p:sldId id="657" r:id="rId91"/>
    <p:sldId id="656" r:id="rId92"/>
    <p:sldId id="658" r:id="rId93"/>
    <p:sldId id="659" r:id="rId94"/>
    <p:sldId id="660" r:id="rId95"/>
    <p:sldId id="661" r:id="rId96"/>
    <p:sldId id="298" r:id="rId97"/>
    <p:sldId id="527" r:id="rId98"/>
    <p:sldId id="528" r:id="rId99"/>
    <p:sldId id="526" r:id="rId100"/>
    <p:sldId id="529" r:id="rId101"/>
    <p:sldId id="530" r:id="rId102"/>
    <p:sldId id="301" r:id="rId103"/>
    <p:sldId id="303" r:id="rId104"/>
    <p:sldId id="531" r:id="rId105"/>
    <p:sldId id="532" r:id="rId106"/>
    <p:sldId id="533" r:id="rId107"/>
    <p:sldId id="306" r:id="rId108"/>
    <p:sldId id="307" r:id="rId109"/>
    <p:sldId id="308" r:id="rId110"/>
    <p:sldId id="309" r:id="rId111"/>
    <p:sldId id="310" r:id="rId112"/>
    <p:sldId id="311" r:id="rId113"/>
    <p:sldId id="312" r:id="rId114"/>
    <p:sldId id="313" r:id="rId115"/>
    <p:sldId id="314" r:id="rId116"/>
  </p:sldIdLst>
  <p:sldSz cx="9144000" cy="6858000" type="screen4x3"/>
  <p:notesSz cx="7315200" cy="9601200"/>
  <p:custDataLst>
    <p:tags r:id="rId119"/>
  </p:custDataLst>
  <p:defaultTextStyle>
    <a:defPPr>
      <a:defRPr lang="en-US"/>
    </a:defPPr>
    <a:lvl1pPr algn="ctr" rtl="0" fontAlgn="base">
      <a:spcBef>
        <a:spcPct val="0"/>
      </a:spcBef>
      <a:spcAft>
        <a:spcPct val="0"/>
      </a:spcAft>
      <a:defRPr sz="1600" b="1" kern="1200">
        <a:solidFill>
          <a:schemeClr val="tx1"/>
        </a:solidFill>
        <a:latin typeface="Arial" charset="0"/>
        <a:ea typeface="+mn-ea"/>
        <a:cs typeface="+mn-cs"/>
      </a:defRPr>
    </a:lvl1pPr>
    <a:lvl2pPr marL="457200" algn="ctr" rtl="0" fontAlgn="base">
      <a:spcBef>
        <a:spcPct val="0"/>
      </a:spcBef>
      <a:spcAft>
        <a:spcPct val="0"/>
      </a:spcAft>
      <a:defRPr sz="1600" b="1" kern="1200">
        <a:solidFill>
          <a:schemeClr val="tx1"/>
        </a:solidFill>
        <a:latin typeface="Arial" charset="0"/>
        <a:ea typeface="+mn-ea"/>
        <a:cs typeface="+mn-cs"/>
      </a:defRPr>
    </a:lvl2pPr>
    <a:lvl3pPr marL="914400" algn="ctr" rtl="0" fontAlgn="base">
      <a:spcBef>
        <a:spcPct val="0"/>
      </a:spcBef>
      <a:spcAft>
        <a:spcPct val="0"/>
      </a:spcAft>
      <a:defRPr sz="1600" b="1" kern="1200">
        <a:solidFill>
          <a:schemeClr val="tx1"/>
        </a:solidFill>
        <a:latin typeface="Arial" charset="0"/>
        <a:ea typeface="+mn-ea"/>
        <a:cs typeface="+mn-cs"/>
      </a:defRPr>
    </a:lvl3pPr>
    <a:lvl4pPr marL="1371600" algn="ctr" rtl="0" fontAlgn="base">
      <a:spcBef>
        <a:spcPct val="0"/>
      </a:spcBef>
      <a:spcAft>
        <a:spcPct val="0"/>
      </a:spcAft>
      <a:defRPr sz="1600" b="1" kern="1200">
        <a:solidFill>
          <a:schemeClr val="tx1"/>
        </a:solidFill>
        <a:latin typeface="Arial" charset="0"/>
        <a:ea typeface="+mn-ea"/>
        <a:cs typeface="+mn-cs"/>
      </a:defRPr>
    </a:lvl4pPr>
    <a:lvl5pPr marL="1828800" algn="ctr" rtl="0" fontAlgn="base">
      <a:spcBef>
        <a:spcPct val="0"/>
      </a:spcBef>
      <a:spcAft>
        <a:spcPct val="0"/>
      </a:spcAft>
      <a:defRPr sz="1600" b="1" kern="1200">
        <a:solidFill>
          <a:schemeClr val="tx1"/>
        </a:solidFill>
        <a:latin typeface="Arial" charset="0"/>
        <a:ea typeface="+mn-ea"/>
        <a:cs typeface="+mn-cs"/>
      </a:defRPr>
    </a:lvl5pPr>
    <a:lvl6pPr marL="2286000" algn="l" defTabSz="914400" rtl="0" eaLnBrk="1" latinLnBrk="0" hangingPunct="1">
      <a:defRPr sz="1600" b="1" kern="1200">
        <a:solidFill>
          <a:schemeClr val="tx1"/>
        </a:solidFill>
        <a:latin typeface="Arial" charset="0"/>
        <a:ea typeface="+mn-ea"/>
        <a:cs typeface="+mn-cs"/>
      </a:defRPr>
    </a:lvl6pPr>
    <a:lvl7pPr marL="2743200" algn="l" defTabSz="914400" rtl="0" eaLnBrk="1" latinLnBrk="0" hangingPunct="1">
      <a:defRPr sz="1600" b="1" kern="1200">
        <a:solidFill>
          <a:schemeClr val="tx1"/>
        </a:solidFill>
        <a:latin typeface="Arial" charset="0"/>
        <a:ea typeface="+mn-ea"/>
        <a:cs typeface="+mn-cs"/>
      </a:defRPr>
    </a:lvl7pPr>
    <a:lvl8pPr marL="3200400" algn="l" defTabSz="914400" rtl="0" eaLnBrk="1" latinLnBrk="0" hangingPunct="1">
      <a:defRPr sz="1600" b="1" kern="1200">
        <a:solidFill>
          <a:schemeClr val="tx1"/>
        </a:solidFill>
        <a:latin typeface="Arial" charset="0"/>
        <a:ea typeface="+mn-ea"/>
        <a:cs typeface="+mn-cs"/>
      </a:defRPr>
    </a:lvl8pPr>
    <a:lvl9pPr marL="3657600" algn="l" defTabSz="914400"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285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FFFF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3" autoAdjust="0"/>
    <p:restoredTop sz="85538" autoAdjust="0"/>
  </p:normalViewPr>
  <p:slideViewPr>
    <p:cSldViewPr snapToGrid="0">
      <p:cViewPr varScale="1">
        <p:scale>
          <a:sx n="78" d="100"/>
          <a:sy n="78" d="100"/>
        </p:scale>
        <p:origin x="1632" y="72"/>
      </p:cViewPr>
      <p:guideLst>
        <p:guide orient="horz" pos="4319"/>
        <p:guide pos="2853"/>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1730" name="Rectangle 1026"/>
          <p:cNvSpPr>
            <a:spLocks noGrp="1" noChangeArrowheads="1"/>
          </p:cNvSpPr>
          <p:nvPr>
            <p:ph type="hdr" sz="quarter"/>
          </p:nvPr>
        </p:nvSpPr>
        <p:spPr bwMode="auto">
          <a:xfrm>
            <a:off x="0" y="1"/>
            <a:ext cx="3169701" cy="479489"/>
          </a:xfrm>
          <a:prstGeom prst="rect">
            <a:avLst/>
          </a:prstGeom>
          <a:noFill/>
          <a:ln w="9525">
            <a:noFill/>
            <a:miter lim="800000"/>
            <a:headEnd/>
            <a:tailEnd/>
          </a:ln>
          <a:effectLst/>
        </p:spPr>
        <p:txBody>
          <a:bodyPr vert="horz" wrap="square" lIns="96659" tIns="48330" rIns="96659" bIns="48330" numCol="1" anchor="t" anchorCtr="0" compatLnSpc="1">
            <a:prstTxWarp prst="textNoShape">
              <a:avLst/>
            </a:prstTxWarp>
          </a:bodyPr>
          <a:lstStyle>
            <a:lvl1pPr algn="l" defTabSz="966597">
              <a:defRPr sz="1200"/>
            </a:lvl1pPr>
          </a:lstStyle>
          <a:p>
            <a:endParaRPr lang="en-US"/>
          </a:p>
        </p:txBody>
      </p:sp>
      <p:sp>
        <p:nvSpPr>
          <p:cNvPr id="201731" name="Rectangle 1027"/>
          <p:cNvSpPr>
            <a:spLocks noGrp="1" noChangeArrowheads="1"/>
          </p:cNvSpPr>
          <p:nvPr>
            <p:ph type="dt" sz="quarter" idx="1"/>
          </p:nvPr>
        </p:nvSpPr>
        <p:spPr bwMode="auto">
          <a:xfrm>
            <a:off x="4145500" y="1"/>
            <a:ext cx="3169700" cy="479489"/>
          </a:xfrm>
          <a:prstGeom prst="rect">
            <a:avLst/>
          </a:prstGeom>
          <a:noFill/>
          <a:ln w="9525">
            <a:noFill/>
            <a:miter lim="800000"/>
            <a:headEnd/>
            <a:tailEnd/>
          </a:ln>
          <a:effectLst/>
        </p:spPr>
        <p:txBody>
          <a:bodyPr vert="horz" wrap="square" lIns="96659" tIns="48330" rIns="96659" bIns="48330" numCol="1" anchor="t" anchorCtr="0" compatLnSpc="1">
            <a:prstTxWarp prst="textNoShape">
              <a:avLst/>
            </a:prstTxWarp>
          </a:bodyPr>
          <a:lstStyle>
            <a:lvl1pPr algn="r" defTabSz="966597">
              <a:defRPr sz="1200"/>
            </a:lvl1pPr>
          </a:lstStyle>
          <a:p>
            <a:endParaRPr lang="en-US"/>
          </a:p>
        </p:txBody>
      </p:sp>
      <p:sp>
        <p:nvSpPr>
          <p:cNvPr id="201732" name="Rectangle 1028"/>
          <p:cNvSpPr>
            <a:spLocks noGrp="1" noChangeArrowheads="1"/>
          </p:cNvSpPr>
          <p:nvPr>
            <p:ph type="ftr" sz="quarter" idx="2"/>
          </p:nvPr>
        </p:nvSpPr>
        <p:spPr bwMode="auto">
          <a:xfrm>
            <a:off x="0" y="9121711"/>
            <a:ext cx="3169701" cy="479489"/>
          </a:xfrm>
          <a:prstGeom prst="rect">
            <a:avLst/>
          </a:prstGeom>
          <a:noFill/>
          <a:ln w="9525">
            <a:noFill/>
            <a:miter lim="800000"/>
            <a:headEnd/>
            <a:tailEnd/>
          </a:ln>
          <a:effectLst/>
        </p:spPr>
        <p:txBody>
          <a:bodyPr vert="horz" wrap="square" lIns="96659" tIns="48330" rIns="96659" bIns="48330" numCol="1" anchor="b" anchorCtr="0" compatLnSpc="1">
            <a:prstTxWarp prst="textNoShape">
              <a:avLst/>
            </a:prstTxWarp>
          </a:bodyPr>
          <a:lstStyle>
            <a:lvl1pPr algn="l" defTabSz="966597">
              <a:defRPr sz="1200"/>
            </a:lvl1pPr>
          </a:lstStyle>
          <a:p>
            <a:endParaRPr lang="en-US"/>
          </a:p>
        </p:txBody>
      </p:sp>
      <p:sp>
        <p:nvSpPr>
          <p:cNvPr id="201733" name="Rectangle 1029"/>
          <p:cNvSpPr>
            <a:spLocks noGrp="1" noChangeArrowheads="1"/>
          </p:cNvSpPr>
          <p:nvPr>
            <p:ph type="sldNum" sz="quarter" idx="3"/>
          </p:nvPr>
        </p:nvSpPr>
        <p:spPr bwMode="auto">
          <a:xfrm>
            <a:off x="4145500" y="9121711"/>
            <a:ext cx="3169700" cy="479489"/>
          </a:xfrm>
          <a:prstGeom prst="rect">
            <a:avLst/>
          </a:prstGeom>
          <a:noFill/>
          <a:ln w="9525">
            <a:noFill/>
            <a:miter lim="800000"/>
            <a:headEnd/>
            <a:tailEnd/>
          </a:ln>
          <a:effectLst/>
        </p:spPr>
        <p:txBody>
          <a:bodyPr vert="horz" wrap="square" lIns="96659" tIns="48330" rIns="96659" bIns="48330" numCol="1" anchor="b" anchorCtr="0" compatLnSpc="1">
            <a:prstTxWarp prst="textNoShape">
              <a:avLst/>
            </a:prstTxWarp>
          </a:bodyPr>
          <a:lstStyle>
            <a:lvl1pPr algn="r" defTabSz="966597">
              <a:defRPr sz="1200"/>
            </a:lvl1pPr>
          </a:lstStyle>
          <a:p>
            <a:fld id="{A0802D71-0050-40A2-B0F4-9EB66DC304ED}" type="slidenum">
              <a:rPr lang="en-US"/>
              <a:pPr/>
              <a:t>‹#›</a:t>
            </a:fld>
            <a:endParaRPr lang="en-US"/>
          </a:p>
        </p:txBody>
      </p:sp>
    </p:spTree>
    <p:extLst>
      <p:ext uri="{BB962C8B-B14F-4D97-AF65-F5344CB8AC3E}">
        <p14:creationId xmlns:p14="http://schemas.microsoft.com/office/powerpoint/2010/main" val="2812785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1377AD0B-D377-48D5-ACC0-D80CF91C6F0D}" type="datetimeFigureOut">
              <a:rPr lang="en-US" smtClean="0"/>
              <a:pPr/>
              <a:t>11/23/2018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3F7A999B-50DE-463C-9F7A-7EEC2666DFF2}" type="slidenum">
              <a:rPr lang="en-US" smtClean="0"/>
              <a:pPr/>
              <a:t>‹#›</a:t>
            </a:fld>
            <a:endParaRPr lang="en-US"/>
          </a:p>
        </p:txBody>
      </p:sp>
    </p:spTree>
    <p:extLst>
      <p:ext uri="{BB962C8B-B14F-4D97-AF65-F5344CB8AC3E}">
        <p14:creationId xmlns:p14="http://schemas.microsoft.com/office/powerpoint/2010/main" val="261176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E79D661-270F-43BD-BB18-9279C57788EB}"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C7F9890-F834-4B5F-A368-BA06D45AB7C6}"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36487A7-D655-4915-AA43-C71423844921}"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370F070-178A-4E9B-8D32-F9BAB322C086}" type="slidenum">
              <a:rPr lang="en-US"/>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09FFB60-0667-4E91-A594-06322BA968AA}" type="slidenum">
              <a:rPr lang="en-US"/>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239000" cy="639762"/>
          </a:xfrm>
          <a:solidFill>
            <a:srgbClr val="FFFF00"/>
          </a:solidFill>
          <a:ln>
            <a:solidFill>
              <a:srgbClr val="FF0000"/>
            </a:solidFill>
          </a:ln>
        </p:spPr>
        <p:txBody>
          <a:bodyPr>
            <a:normAutofit/>
          </a:bodyPr>
          <a:lstStyle>
            <a:lvl1pPr>
              <a:defRPr sz="3200"/>
            </a:lvl1pPr>
          </a:lstStyle>
          <a:p>
            <a:r>
              <a:rPr lang="en-US" dirty="0"/>
              <a:t>Click to edit Master 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B4A30F1C-AE4F-4967-B31E-478E3631C8CF}" type="datetime1">
              <a:rPr lang="en-US" smtClean="0"/>
              <a:pPr/>
              <a:t>11/23/2018</a:t>
            </a:fld>
            <a:endParaRPr lang="en-US" dirty="0"/>
          </a:p>
        </p:txBody>
      </p:sp>
      <p:sp>
        <p:nvSpPr>
          <p:cNvPr id="5" name="Footer Placeholder 4"/>
          <p:cNvSpPr>
            <a:spLocks noGrp="1"/>
          </p:cNvSpPr>
          <p:nvPr>
            <p:ph type="ftr" sz="quarter" idx="11"/>
          </p:nvPr>
        </p:nvSpPr>
        <p:spPr/>
        <p:txBody>
          <a:bodyPr/>
          <a:lstStyle>
            <a:lvl1pPr>
              <a:defRPr i="1">
                <a:solidFill>
                  <a:schemeClr val="tx1"/>
                </a:solidFill>
              </a:defRPr>
            </a:lvl1pPr>
          </a:lstStyle>
          <a:p>
            <a:r>
              <a:rPr lang="en-US" dirty="0"/>
              <a:t>Applied Numerical Methods</a:t>
            </a:r>
          </a:p>
        </p:txBody>
      </p:sp>
      <p:sp>
        <p:nvSpPr>
          <p:cNvPr id="6" name="Slide Number Placeholder 5"/>
          <p:cNvSpPr>
            <a:spLocks noGrp="1"/>
          </p:cNvSpPr>
          <p:nvPr>
            <p:ph type="sldNum" sz="quarter" idx="12"/>
          </p:nvPr>
        </p:nvSpPr>
        <p:spPr>
          <a:xfrm>
            <a:off x="8229600" y="228600"/>
            <a:ext cx="762000" cy="381000"/>
          </a:xfrm>
        </p:spPr>
        <p:txBody>
          <a:bodyPr/>
          <a:lstStyle>
            <a:lvl1pPr>
              <a:defRPr b="1"/>
            </a:lvl1pPr>
          </a:lstStyle>
          <a:p>
            <a:fld id="{1F1935F9-E4E2-4231-A324-8016CDFB9129}" type="slidenum">
              <a:rPr lang="en-US" smtClean="0"/>
              <a:pPr/>
              <a:t>‹#›</a:t>
            </a:fld>
            <a:endParaRPr lang="en-US" dirty="0"/>
          </a:p>
        </p:txBody>
      </p:sp>
      <p:pic>
        <p:nvPicPr>
          <p:cNvPr id="7" name="Picture 6" descr="1024px-IIT_Kanpur_Logo.svg.png"/>
          <p:cNvPicPr>
            <a:picLocks noChangeAspect="1"/>
          </p:cNvPicPr>
          <p:nvPr userDrawn="1"/>
        </p:nvPicPr>
        <p:blipFill>
          <a:blip r:embed="rId2" cstate="print"/>
          <a:stretch>
            <a:fillRect/>
          </a:stretch>
        </p:blipFill>
        <p:spPr>
          <a:xfrm>
            <a:off x="7696200" y="5486400"/>
            <a:ext cx="1219200" cy="12192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1A54FA3-ED06-4E79-9A62-D6B877094BEA}"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A4C7AF3-BE19-4AF8-BF6A-612F7BFA5884}"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9FD60ECB-08ED-4554-9A11-4B1F689E8A89}"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38BA624-D39F-4955-80FE-1F2A4733ECEB}"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0EBCB80-5213-430B-93BF-7289B16314A2}"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408CA6-C935-44E7-B964-8468E82EA3F0}"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a:lvl1pPr>
          </a:lstStyle>
          <a:p>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fld id="{CBE07B7C-A9C1-4CE3-AA0E-D4CCF55A35C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5" r:id="rId25"/>
    <p:sldLayoutId id="2147483676" r:id="rId26"/>
    <p:sldLayoutId id="2147483677" r:id="rId27"/>
    <p:sldLayoutId id="2147483678" r:id="rId28"/>
    <p:sldLayoutId id="2147483684" r:id="rId29"/>
    <p:sldLayoutId id="2147483685" r:id="rId30"/>
    <p:sldLayoutId id="2147483686" r:id="rId31"/>
    <p:sldLayoutId id="2147483687" r:id="rId32"/>
    <p:sldLayoutId id="2147483688" r:id="rId33"/>
    <p:sldLayoutId id="2147483689" r:id="rId34"/>
    <p:sldLayoutId id="2147483690" r:id="rId35"/>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basu@iitk.ac.in" TargetMode="Externa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00.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slideLayout" Target="../slideLayouts/slideLayout7.xml"/><Relationship Id="rId1" Type="http://schemas.openxmlformats.org/officeDocument/2006/relationships/tags" Target="../tags/tag348.xml"/></Relationships>
</file>

<file path=ppt/slides/_rels/slide101.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slideLayout" Target="../slideLayouts/slideLayout7.xml"/><Relationship Id="rId1" Type="http://schemas.openxmlformats.org/officeDocument/2006/relationships/tags" Target="../tags/tag349.xml"/></Relationships>
</file>

<file path=ppt/slides/_rels/slide102.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slideLayout" Target="../slideLayouts/slideLayout7.xml"/><Relationship Id="rId1" Type="http://schemas.openxmlformats.org/officeDocument/2006/relationships/tags" Target="../tags/tag350.xml"/></Relationships>
</file>

<file path=ppt/slides/_rels/slide103.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tags" Target="../tags/tag353.xml"/><Relationship Id="rId7" Type="http://schemas.openxmlformats.org/officeDocument/2006/relationships/image" Target="../media/image267.png"/><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slideLayout" Target="../slideLayouts/slideLayout7.xml"/><Relationship Id="rId11" Type="http://schemas.openxmlformats.org/officeDocument/2006/relationships/image" Target="../media/image271.png"/><Relationship Id="rId5" Type="http://schemas.openxmlformats.org/officeDocument/2006/relationships/tags" Target="../tags/tag355.xml"/><Relationship Id="rId10" Type="http://schemas.openxmlformats.org/officeDocument/2006/relationships/image" Target="../media/image270.png"/><Relationship Id="rId4" Type="http://schemas.openxmlformats.org/officeDocument/2006/relationships/tags" Target="../tags/tag354.xml"/><Relationship Id="rId9" Type="http://schemas.openxmlformats.org/officeDocument/2006/relationships/image" Target="../media/image269.png"/></Relationships>
</file>

<file path=ppt/slides/_rels/slide10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Layout" Target="../slideLayouts/slideLayout7.xml"/><Relationship Id="rId1" Type="http://schemas.openxmlformats.org/officeDocument/2006/relationships/tags" Target="../tags/tag356.xml"/></Relationships>
</file>

<file path=ppt/slides/_rels/slide10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slideLayout" Target="../slideLayouts/slideLayout7.xml"/><Relationship Id="rId1" Type="http://schemas.openxmlformats.org/officeDocument/2006/relationships/tags" Target="../tags/tag357.xml"/></Relationships>
</file>

<file path=ppt/slides/_rels/slide106.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slideLayout" Target="../slideLayouts/slideLayout7.xml"/><Relationship Id="rId1" Type="http://schemas.openxmlformats.org/officeDocument/2006/relationships/tags" Target="../tags/tag358.xml"/></Relationships>
</file>

<file path=ppt/slides/_rels/slide10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Layout" Target="../slideLayouts/slideLayout7.xml"/><Relationship Id="rId1" Type="http://schemas.openxmlformats.org/officeDocument/2006/relationships/tags" Target="../tags/tag359.xml"/></Relationships>
</file>

<file path=ppt/slides/_rels/slide108.xml.rels><?xml version="1.0" encoding="UTF-8" standalone="yes"?>
<Relationships xmlns="http://schemas.openxmlformats.org/package/2006/relationships"><Relationship Id="rId8" Type="http://schemas.openxmlformats.org/officeDocument/2006/relationships/tags" Target="../tags/tag367.xml"/><Relationship Id="rId13" Type="http://schemas.openxmlformats.org/officeDocument/2006/relationships/slideLayout" Target="../slideLayouts/slideLayout7.xml"/><Relationship Id="rId18" Type="http://schemas.openxmlformats.org/officeDocument/2006/relationships/image" Target="../media/image280.png"/><Relationship Id="rId3" Type="http://schemas.openxmlformats.org/officeDocument/2006/relationships/tags" Target="../tags/tag362.xml"/><Relationship Id="rId21" Type="http://schemas.openxmlformats.org/officeDocument/2006/relationships/image" Target="../media/image283.png"/><Relationship Id="rId7" Type="http://schemas.openxmlformats.org/officeDocument/2006/relationships/tags" Target="../tags/tag366.xml"/><Relationship Id="rId12" Type="http://schemas.openxmlformats.org/officeDocument/2006/relationships/tags" Target="../tags/tag371.xml"/><Relationship Id="rId17" Type="http://schemas.openxmlformats.org/officeDocument/2006/relationships/image" Target="../media/image279.png"/><Relationship Id="rId25" Type="http://schemas.openxmlformats.org/officeDocument/2006/relationships/image" Target="../media/image287.png"/><Relationship Id="rId2" Type="http://schemas.openxmlformats.org/officeDocument/2006/relationships/tags" Target="../tags/tag361.xml"/><Relationship Id="rId16" Type="http://schemas.openxmlformats.org/officeDocument/2006/relationships/image" Target="../media/image278.png"/><Relationship Id="rId20" Type="http://schemas.openxmlformats.org/officeDocument/2006/relationships/image" Target="../media/image282.png"/><Relationship Id="rId1" Type="http://schemas.openxmlformats.org/officeDocument/2006/relationships/tags" Target="../tags/tag360.xml"/><Relationship Id="rId6" Type="http://schemas.openxmlformats.org/officeDocument/2006/relationships/tags" Target="../tags/tag365.xml"/><Relationship Id="rId11" Type="http://schemas.openxmlformats.org/officeDocument/2006/relationships/tags" Target="../tags/tag370.xml"/><Relationship Id="rId24" Type="http://schemas.openxmlformats.org/officeDocument/2006/relationships/image" Target="../media/image286.png"/><Relationship Id="rId5" Type="http://schemas.openxmlformats.org/officeDocument/2006/relationships/tags" Target="../tags/tag364.xml"/><Relationship Id="rId15" Type="http://schemas.openxmlformats.org/officeDocument/2006/relationships/image" Target="../media/image277.png"/><Relationship Id="rId23" Type="http://schemas.openxmlformats.org/officeDocument/2006/relationships/image" Target="../media/image285.png"/><Relationship Id="rId10" Type="http://schemas.openxmlformats.org/officeDocument/2006/relationships/tags" Target="../tags/tag369.xml"/><Relationship Id="rId19" Type="http://schemas.openxmlformats.org/officeDocument/2006/relationships/image" Target="../media/image281.png"/><Relationship Id="rId4" Type="http://schemas.openxmlformats.org/officeDocument/2006/relationships/tags" Target="../tags/tag363.xml"/><Relationship Id="rId9" Type="http://schemas.openxmlformats.org/officeDocument/2006/relationships/tags" Target="../tags/tag368.xml"/><Relationship Id="rId14" Type="http://schemas.openxmlformats.org/officeDocument/2006/relationships/image" Target="../media/image276.png"/><Relationship Id="rId22" Type="http://schemas.openxmlformats.org/officeDocument/2006/relationships/image" Target="../media/image284.png"/></Relationships>
</file>

<file path=ppt/slides/_rels/slide109.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slideLayout" Target="../slideLayouts/slideLayout7.xml"/><Relationship Id="rId1" Type="http://schemas.openxmlformats.org/officeDocument/2006/relationships/tags" Target="../tags/tag372.xml"/></Relationships>
</file>

<file path=ppt/slides/_rels/slide11.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18" Type="http://schemas.openxmlformats.org/officeDocument/2006/relationships/tags" Target="../tags/tag31.xml"/><Relationship Id="rId26" Type="http://schemas.openxmlformats.org/officeDocument/2006/relationships/image" Target="../media/image15.png"/><Relationship Id="rId39" Type="http://schemas.openxmlformats.org/officeDocument/2006/relationships/image" Target="../media/image28.png"/><Relationship Id="rId3" Type="http://schemas.openxmlformats.org/officeDocument/2006/relationships/tags" Target="../tags/tag16.xml"/><Relationship Id="rId21" Type="http://schemas.openxmlformats.org/officeDocument/2006/relationships/tags" Target="../tags/tag34.xml"/><Relationship Id="rId34" Type="http://schemas.openxmlformats.org/officeDocument/2006/relationships/image" Target="../media/image23.png"/><Relationship Id="rId42" Type="http://schemas.openxmlformats.org/officeDocument/2006/relationships/image" Target="../media/image31.png"/><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tags" Target="../tags/tag30.xml"/><Relationship Id="rId25" Type="http://schemas.openxmlformats.org/officeDocument/2006/relationships/image" Target="../media/image14.png"/><Relationship Id="rId33" Type="http://schemas.openxmlformats.org/officeDocument/2006/relationships/image" Target="../media/image22.png"/><Relationship Id="rId38" Type="http://schemas.openxmlformats.org/officeDocument/2006/relationships/image" Target="../media/image27.png"/><Relationship Id="rId2" Type="http://schemas.openxmlformats.org/officeDocument/2006/relationships/tags" Target="../tags/tag15.xml"/><Relationship Id="rId16" Type="http://schemas.openxmlformats.org/officeDocument/2006/relationships/tags" Target="../tags/tag29.xml"/><Relationship Id="rId20" Type="http://schemas.openxmlformats.org/officeDocument/2006/relationships/tags" Target="../tags/tag33.xml"/><Relationship Id="rId29" Type="http://schemas.openxmlformats.org/officeDocument/2006/relationships/image" Target="../media/image18.png"/><Relationship Id="rId41" Type="http://schemas.openxmlformats.org/officeDocument/2006/relationships/image" Target="../media/image30.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slideLayout" Target="../slideLayouts/slideLayout7.xml"/><Relationship Id="rId32" Type="http://schemas.openxmlformats.org/officeDocument/2006/relationships/image" Target="../media/image21.png"/><Relationship Id="rId37" Type="http://schemas.openxmlformats.org/officeDocument/2006/relationships/image" Target="../media/image26.png"/><Relationship Id="rId40" Type="http://schemas.openxmlformats.org/officeDocument/2006/relationships/image" Target="../media/image29.png"/><Relationship Id="rId5" Type="http://schemas.openxmlformats.org/officeDocument/2006/relationships/tags" Target="../tags/tag18.xml"/><Relationship Id="rId15" Type="http://schemas.openxmlformats.org/officeDocument/2006/relationships/tags" Target="../tags/tag28.xml"/><Relationship Id="rId23" Type="http://schemas.openxmlformats.org/officeDocument/2006/relationships/tags" Target="../tags/tag36.xml"/><Relationship Id="rId28" Type="http://schemas.openxmlformats.org/officeDocument/2006/relationships/image" Target="../media/image17.png"/><Relationship Id="rId36" Type="http://schemas.openxmlformats.org/officeDocument/2006/relationships/image" Target="../media/image25.png"/><Relationship Id="rId10" Type="http://schemas.openxmlformats.org/officeDocument/2006/relationships/tags" Target="../tags/tag23.xml"/><Relationship Id="rId19" Type="http://schemas.openxmlformats.org/officeDocument/2006/relationships/tags" Target="../tags/tag32.xml"/><Relationship Id="rId31" Type="http://schemas.openxmlformats.org/officeDocument/2006/relationships/image" Target="../media/image20.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tags" Target="../tags/tag27.xml"/><Relationship Id="rId22" Type="http://schemas.openxmlformats.org/officeDocument/2006/relationships/tags" Target="../tags/tag35.xml"/><Relationship Id="rId27" Type="http://schemas.openxmlformats.org/officeDocument/2006/relationships/image" Target="../media/image16.png"/><Relationship Id="rId30" Type="http://schemas.openxmlformats.org/officeDocument/2006/relationships/image" Target="../media/image19.png"/><Relationship Id="rId35" Type="http://schemas.openxmlformats.org/officeDocument/2006/relationships/image" Target="../media/image24.png"/></Relationships>
</file>

<file path=ppt/slides/_rels/slide110.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Layout" Target="../slideLayouts/slideLayout7.xml"/><Relationship Id="rId1" Type="http://schemas.openxmlformats.org/officeDocument/2006/relationships/tags" Target="../tags/tag373.xml"/></Relationships>
</file>

<file path=ppt/slides/_rels/slide11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Layout" Target="../slideLayouts/slideLayout7.xml"/><Relationship Id="rId1" Type="http://schemas.openxmlformats.org/officeDocument/2006/relationships/tags" Target="../tags/tag374.xml"/></Relationships>
</file>

<file path=ppt/slides/_rels/slide112.xml.rels><?xml version="1.0" encoding="UTF-8" standalone="yes"?>
<Relationships xmlns="http://schemas.openxmlformats.org/package/2006/relationships"><Relationship Id="rId3" Type="http://schemas.openxmlformats.org/officeDocument/2006/relationships/tags" Target="../tags/tag377.xml"/><Relationship Id="rId7" Type="http://schemas.openxmlformats.org/officeDocument/2006/relationships/image" Target="../media/image293.png"/><Relationship Id="rId2" Type="http://schemas.openxmlformats.org/officeDocument/2006/relationships/tags" Target="../tags/tag376.xml"/><Relationship Id="rId1" Type="http://schemas.openxmlformats.org/officeDocument/2006/relationships/tags" Target="../tags/tag375.xml"/><Relationship Id="rId6" Type="http://schemas.openxmlformats.org/officeDocument/2006/relationships/image" Target="../media/image292.png"/><Relationship Id="rId5" Type="http://schemas.openxmlformats.org/officeDocument/2006/relationships/image" Target="../media/image291.png"/><Relationship Id="rId4"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Layout" Target="../slideLayouts/slideLayout7.xml"/><Relationship Id="rId1" Type="http://schemas.openxmlformats.org/officeDocument/2006/relationships/tags" Target="../tags/tag378.xml"/></Relationships>
</file>

<file path=ppt/slides/_rels/slide11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slideLayout" Target="../slideLayouts/slideLayout7.xml"/><Relationship Id="rId1" Type="http://schemas.openxmlformats.org/officeDocument/2006/relationships/tags" Target="../tags/tag379.xml"/></Relationships>
</file>

<file path=ppt/slides/_rels/slide1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slideLayout" Target="../slideLayouts/slideLayout7.xml"/><Relationship Id="rId1" Type="http://schemas.openxmlformats.org/officeDocument/2006/relationships/tags" Target="../tags/tag380.xml"/></Relationships>
</file>

<file path=ppt/slides/_rels/slide12.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tags" Target="../tags/tag54.xml"/><Relationship Id="rId26" Type="http://schemas.openxmlformats.org/officeDocument/2006/relationships/image" Target="../media/image18.png"/><Relationship Id="rId39" Type="http://schemas.openxmlformats.org/officeDocument/2006/relationships/image" Target="../media/image36.png"/><Relationship Id="rId3" Type="http://schemas.openxmlformats.org/officeDocument/2006/relationships/tags" Target="../tags/tag39.xml"/><Relationship Id="rId21" Type="http://schemas.openxmlformats.org/officeDocument/2006/relationships/image" Target="../media/image14.png"/><Relationship Id="rId34" Type="http://schemas.openxmlformats.org/officeDocument/2006/relationships/image" Target="../media/image31.png"/><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5" Type="http://schemas.openxmlformats.org/officeDocument/2006/relationships/image" Target="../media/image17.png"/><Relationship Id="rId33" Type="http://schemas.openxmlformats.org/officeDocument/2006/relationships/image" Target="../media/image30.png"/><Relationship Id="rId38" Type="http://schemas.openxmlformats.org/officeDocument/2006/relationships/image" Target="../media/image35.png"/><Relationship Id="rId2" Type="http://schemas.openxmlformats.org/officeDocument/2006/relationships/tags" Target="../tags/tag38.xml"/><Relationship Id="rId16" Type="http://schemas.openxmlformats.org/officeDocument/2006/relationships/tags" Target="../tags/tag52.xml"/><Relationship Id="rId20" Type="http://schemas.openxmlformats.org/officeDocument/2006/relationships/slideLayout" Target="../slideLayouts/slideLayout7.xml"/><Relationship Id="rId29" Type="http://schemas.openxmlformats.org/officeDocument/2006/relationships/image" Target="../media/image26.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24" Type="http://schemas.openxmlformats.org/officeDocument/2006/relationships/image" Target="../media/image16.png"/><Relationship Id="rId32" Type="http://schemas.openxmlformats.org/officeDocument/2006/relationships/image" Target="../media/image29.png"/><Relationship Id="rId37" Type="http://schemas.openxmlformats.org/officeDocument/2006/relationships/image" Target="../media/image34.png"/><Relationship Id="rId5" Type="http://schemas.openxmlformats.org/officeDocument/2006/relationships/tags" Target="../tags/tag41.xml"/><Relationship Id="rId15" Type="http://schemas.openxmlformats.org/officeDocument/2006/relationships/tags" Target="../tags/tag51.xml"/><Relationship Id="rId23" Type="http://schemas.openxmlformats.org/officeDocument/2006/relationships/image" Target="../media/image15.png"/><Relationship Id="rId28" Type="http://schemas.openxmlformats.org/officeDocument/2006/relationships/image" Target="../media/image25.png"/><Relationship Id="rId36" Type="http://schemas.openxmlformats.org/officeDocument/2006/relationships/image" Target="../media/image33.png"/><Relationship Id="rId10" Type="http://schemas.openxmlformats.org/officeDocument/2006/relationships/tags" Target="../tags/tag46.xml"/><Relationship Id="rId19" Type="http://schemas.openxmlformats.org/officeDocument/2006/relationships/tags" Target="../tags/tag55.xml"/><Relationship Id="rId31" Type="http://schemas.openxmlformats.org/officeDocument/2006/relationships/image" Target="../media/image28.png"/><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 Id="rId22" Type="http://schemas.openxmlformats.org/officeDocument/2006/relationships/image" Target="../media/image22.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56.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57.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58.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17.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tags" Target="../tags/tag77.xml"/><Relationship Id="rId26" Type="http://schemas.openxmlformats.org/officeDocument/2006/relationships/image" Target="../media/image47.png"/><Relationship Id="rId3" Type="http://schemas.openxmlformats.org/officeDocument/2006/relationships/tags" Target="../tags/tag62.xml"/><Relationship Id="rId21" Type="http://schemas.openxmlformats.org/officeDocument/2006/relationships/image" Target="../media/image42.png"/><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tags" Target="../tags/tag76.xml"/><Relationship Id="rId25" Type="http://schemas.openxmlformats.org/officeDocument/2006/relationships/image" Target="../media/image46.png"/><Relationship Id="rId33" Type="http://schemas.openxmlformats.org/officeDocument/2006/relationships/image" Target="../media/image54.png"/><Relationship Id="rId2" Type="http://schemas.openxmlformats.org/officeDocument/2006/relationships/tags" Target="../tags/tag61.xml"/><Relationship Id="rId16" Type="http://schemas.openxmlformats.org/officeDocument/2006/relationships/tags" Target="../tags/tag75.xml"/><Relationship Id="rId20" Type="http://schemas.openxmlformats.org/officeDocument/2006/relationships/image" Target="../media/image41.png"/><Relationship Id="rId29" Type="http://schemas.openxmlformats.org/officeDocument/2006/relationships/image" Target="../media/image50.png"/><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24" Type="http://schemas.openxmlformats.org/officeDocument/2006/relationships/image" Target="../media/image45.png"/><Relationship Id="rId32" Type="http://schemas.openxmlformats.org/officeDocument/2006/relationships/image" Target="../media/image53.png"/><Relationship Id="rId5" Type="http://schemas.openxmlformats.org/officeDocument/2006/relationships/tags" Target="../tags/tag64.xml"/><Relationship Id="rId15" Type="http://schemas.openxmlformats.org/officeDocument/2006/relationships/tags" Target="../tags/tag74.xml"/><Relationship Id="rId23" Type="http://schemas.openxmlformats.org/officeDocument/2006/relationships/image" Target="../media/image44.png"/><Relationship Id="rId28" Type="http://schemas.openxmlformats.org/officeDocument/2006/relationships/image" Target="../media/image49.png"/><Relationship Id="rId10" Type="http://schemas.openxmlformats.org/officeDocument/2006/relationships/tags" Target="../tags/tag69.xml"/><Relationship Id="rId19" Type="http://schemas.openxmlformats.org/officeDocument/2006/relationships/slideLayout" Target="../slideLayouts/slideLayout7.xml"/><Relationship Id="rId31" Type="http://schemas.openxmlformats.org/officeDocument/2006/relationships/image" Target="../media/image52.png"/><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 Id="rId22"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tags" Target="../tags/tag78.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tags" Target="../tags/tag79.xml"/></Relationships>
</file>

<file path=ppt/slides/_rels/slide2.xml.rels><?xml version="1.0" encoding="UTF-8" standalone="yes"?>
<Relationships xmlns="http://schemas.openxmlformats.org/package/2006/relationships"><Relationship Id="rId2" Type="http://schemas.openxmlformats.org/officeDocument/2006/relationships/hyperlink" Target="http://www.usebackpack.com/"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80.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7.xml"/><Relationship Id="rId1" Type="http://schemas.openxmlformats.org/officeDocument/2006/relationships/tags" Target="../tags/tag81.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63.pn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image" Target="../media/image62.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61.png"/><Relationship Id="rId5" Type="http://schemas.openxmlformats.org/officeDocument/2006/relationships/tags" Target="../tags/tag86.xml"/><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tags" Target="../tags/tag85.xml"/><Relationship Id="rId9" Type="http://schemas.openxmlformats.org/officeDocument/2006/relationships/image" Target="../media/image59.png"/><Relationship Id="rId1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7.xml"/><Relationship Id="rId1" Type="http://schemas.openxmlformats.org/officeDocument/2006/relationships/tags" Target="../tags/tag89.xml"/></Relationships>
</file>

<file path=ppt/slides/_rels/slide24.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image" Target="../media/image69.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95.xml"/><Relationship Id="rId7" Type="http://schemas.openxmlformats.org/officeDocument/2006/relationships/image" Target="../media/image70.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slideLayout" Target="../slideLayouts/slideLayout7.xml"/><Relationship Id="rId11" Type="http://schemas.openxmlformats.org/officeDocument/2006/relationships/image" Target="../media/image74.png"/><Relationship Id="rId5" Type="http://schemas.openxmlformats.org/officeDocument/2006/relationships/tags" Target="../tags/tag97.xml"/><Relationship Id="rId10" Type="http://schemas.openxmlformats.org/officeDocument/2006/relationships/image" Target="../media/image73.png"/><Relationship Id="rId4" Type="http://schemas.openxmlformats.org/officeDocument/2006/relationships/tags" Target="../tags/tag96.xml"/><Relationship Id="rId9" Type="http://schemas.openxmlformats.org/officeDocument/2006/relationships/image" Target="../media/image72.png"/></Relationships>
</file>

<file path=ppt/slides/_rels/slide26.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image" Target="../media/image75.png"/><Relationship Id="rId18" Type="http://schemas.openxmlformats.org/officeDocument/2006/relationships/image" Target="../media/image71.png"/><Relationship Id="rId3" Type="http://schemas.openxmlformats.org/officeDocument/2006/relationships/tags" Target="../tags/tag100.xml"/><Relationship Id="rId21" Type="http://schemas.openxmlformats.org/officeDocument/2006/relationships/image" Target="../media/image79.png"/><Relationship Id="rId7" Type="http://schemas.openxmlformats.org/officeDocument/2006/relationships/tags" Target="../tags/tag104.xml"/><Relationship Id="rId12" Type="http://schemas.openxmlformats.org/officeDocument/2006/relationships/slideLayout" Target="../slideLayouts/slideLayout7.xml"/><Relationship Id="rId17" Type="http://schemas.openxmlformats.org/officeDocument/2006/relationships/image" Target="../media/image70.png"/><Relationship Id="rId2" Type="http://schemas.openxmlformats.org/officeDocument/2006/relationships/tags" Target="../tags/tag99.xml"/><Relationship Id="rId16" Type="http://schemas.openxmlformats.org/officeDocument/2006/relationships/image" Target="../media/image78.png"/><Relationship Id="rId20" Type="http://schemas.openxmlformats.org/officeDocument/2006/relationships/image" Target="../media/image73.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5" Type="http://schemas.openxmlformats.org/officeDocument/2006/relationships/image" Target="../media/image77.png"/><Relationship Id="rId10" Type="http://schemas.openxmlformats.org/officeDocument/2006/relationships/tags" Target="../tags/tag107.xml"/><Relationship Id="rId19" Type="http://schemas.openxmlformats.org/officeDocument/2006/relationships/image" Target="../media/image72.png"/><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8" Type="http://schemas.openxmlformats.org/officeDocument/2006/relationships/tags" Target="../tags/tag118.xml"/><Relationship Id="rId13" Type="http://schemas.openxmlformats.org/officeDocument/2006/relationships/image" Target="../media/image75.png"/><Relationship Id="rId18" Type="http://schemas.openxmlformats.org/officeDocument/2006/relationships/image" Target="../media/image70.png"/><Relationship Id="rId3" Type="http://schemas.openxmlformats.org/officeDocument/2006/relationships/tags" Target="../tags/tag113.xml"/><Relationship Id="rId21" Type="http://schemas.openxmlformats.org/officeDocument/2006/relationships/image" Target="../media/image73.png"/><Relationship Id="rId7" Type="http://schemas.openxmlformats.org/officeDocument/2006/relationships/tags" Target="../tags/tag117.xml"/><Relationship Id="rId12" Type="http://schemas.openxmlformats.org/officeDocument/2006/relationships/image" Target="../media/image82.png"/><Relationship Id="rId17" Type="http://schemas.openxmlformats.org/officeDocument/2006/relationships/image" Target="../media/image86.png"/><Relationship Id="rId2" Type="http://schemas.openxmlformats.org/officeDocument/2006/relationships/tags" Target="../tags/tag112.xml"/><Relationship Id="rId16" Type="http://schemas.openxmlformats.org/officeDocument/2006/relationships/image" Target="../media/image85.png"/><Relationship Id="rId20" Type="http://schemas.openxmlformats.org/officeDocument/2006/relationships/image" Target="../media/image72.png"/><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slideLayout" Target="../slideLayouts/slideLayout7.xml"/><Relationship Id="rId5" Type="http://schemas.openxmlformats.org/officeDocument/2006/relationships/tags" Target="../tags/tag115.xml"/><Relationship Id="rId15" Type="http://schemas.openxmlformats.org/officeDocument/2006/relationships/image" Target="../media/image84.png"/><Relationship Id="rId10" Type="http://schemas.openxmlformats.org/officeDocument/2006/relationships/tags" Target="../tags/tag120.xml"/><Relationship Id="rId19" Type="http://schemas.openxmlformats.org/officeDocument/2006/relationships/image" Target="../media/image71.png"/><Relationship Id="rId4" Type="http://schemas.openxmlformats.org/officeDocument/2006/relationships/tags" Target="../tags/tag114.xml"/><Relationship Id="rId9" Type="http://schemas.openxmlformats.org/officeDocument/2006/relationships/tags" Target="../tags/tag119.xml"/><Relationship Id="rId14" Type="http://schemas.openxmlformats.org/officeDocument/2006/relationships/image" Target="../media/image83.pn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tags" Target="../tags/tag1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7.xml"/><Relationship Id="rId1" Type="http://schemas.openxmlformats.org/officeDocument/2006/relationships/tags" Target="../tags/tag122.xml"/></Relationships>
</file>

<file path=ppt/slides/_rels/slide3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9.png"/><Relationship Id="rId3" Type="http://schemas.openxmlformats.org/officeDocument/2006/relationships/tags" Target="../tags/tag125.xml"/><Relationship Id="rId7" Type="http://schemas.openxmlformats.org/officeDocument/2006/relationships/slideLayout" Target="../slideLayouts/slideLayout7.xml"/><Relationship Id="rId12" Type="http://schemas.openxmlformats.org/officeDocument/2006/relationships/image" Target="../media/image86.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image" Target="../media/image85.png"/><Relationship Id="rId5" Type="http://schemas.openxmlformats.org/officeDocument/2006/relationships/tags" Target="../tags/tag127.xml"/><Relationship Id="rId10" Type="http://schemas.openxmlformats.org/officeDocument/2006/relationships/image" Target="../media/image84.png"/><Relationship Id="rId4" Type="http://schemas.openxmlformats.org/officeDocument/2006/relationships/tags" Target="../tags/tag126.xml"/><Relationship Id="rId9" Type="http://schemas.openxmlformats.org/officeDocument/2006/relationships/image" Target="../media/image8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7.xml"/><Relationship Id="rId1" Type="http://schemas.openxmlformats.org/officeDocument/2006/relationships/tags" Target="../tags/tag1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7.xml"/><Relationship Id="rId1" Type="http://schemas.openxmlformats.org/officeDocument/2006/relationships/tags" Target="../tags/tag130.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2.xml"/><Relationship Id="rId1" Type="http://schemas.openxmlformats.org/officeDocument/2006/relationships/tags" Target="../tags/tag131.xml"/><Relationship Id="rId5" Type="http://schemas.openxmlformats.org/officeDocument/2006/relationships/image" Target="../media/image95.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7.xml"/><Relationship Id="rId1" Type="http://schemas.openxmlformats.org/officeDocument/2006/relationships/tags" Target="../tags/tag1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5.xml"/><Relationship Id="rId1" Type="http://schemas.openxmlformats.org/officeDocument/2006/relationships/tags" Target="../tags/tag134.xml"/><Relationship Id="rId5" Type="http://schemas.openxmlformats.org/officeDocument/2006/relationships/image" Target="../media/image98.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7.xml"/><Relationship Id="rId1" Type="http://schemas.openxmlformats.org/officeDocument/2006/relationships/tags" Target="../tags/tag136.xml"/></Relationships>
</file>

<file path=ppt/slides/_rels/slide42.xml.rels><?xml version="1.0" encoding="UTF-8" standalone="yes"?>
<Relationships xmlns="http://schemas.openxmlformats.org/package/2006/relationships"><Relationship Id="rId3" Type="http://schemas.openxmlformats.org/officeDocument/2006/relationships/tags" Target="../tags/tag139.xml"/><Relationship Id="rId7" Type="http://schemas.openxmlformats.org/officeDocument/2006/relationships/image" Target="../media/image102.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7.xml"/><Relationship Id="rId1" Type="http://schemas.openxmlformats.org/officeDocument/2006/relationships/tags" Target="../tags/tag140.xml"/></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7.xml"/><Relationship Id="rId1" Type="http://schemas.openxmlformats.org/officeDocument/2006/relationships/tags" Target="../tags/tag141.xml"/></Relationships>
</file>

<file path=ppt/slides/_rels/slide45.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tags" Target="../tags/tag144.xml"/><Relationship Id="rId7" Type="http://schemas.openxmlformats.org/officeDocument/2006/relationships/slideLayout" Target="../slideLayouts/slideLayout7.xml"/><Relationship Id="rId12" Type="http://schemas.openxmlformats.org/officeDocument/2006/relationships/image" Target="../media/image109.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image" Target="../media/image108.png"/><Relationship Id="rId5" Type="http://schemas.openxmlformats.org/officeDocument/2006/relationships/tags" Target="../tags/tag146.xml"/><Relationship Id="rId10" Type="http://schemas.openxmlformats.org/officeDocument/2006/relationships/image" Target="../media/image107.png"/><Relationship Id="rId4" Type="http://schemas.openxmlformats.org/officeDocument/2006/relationships/tags" Target="../tags/tag145.xml"/><Relationship Id="rId9" Type="http://schemas.openxmlformats.org/officeDocument/2006/relationships/image" Target="../media/image106.png"/></Relationships>
</file>

<file path=ppt/slides/_rels/slide46.xml.rels><?xml version="1.0" encoding="UTF-8" standalone="yes"?>
<Relationships xmlns="http://schemas.openxmlformats.org/package/2006/relationships"><Relationship Id="rId3" Type="http://schemas.openxmlformats.org/officeDocument/2006/relationships/tags" Target="../tags/tag150.xml"/><Relationship Id="rId7" Type="http://schemas.openxmlformats.org/officeDocument/2006/relationships/image" Target="../media/image113.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7.xml"/><Relationship Id="rId1" Type="http://schemas.openxmlformats.org/officeDocument/2006/relationships/tags" Target="../tags/tag151.xml"/></Relationships>
</file>

<file path=ppt/slides/_rels/slide48.xml.rels><?xml version="1.0" encoding="UTF-8" standalone="yes"?>
<Relationships xmlns="http://schemas.openxmlformats.org/package/2006/relationships"><Relationship Id="rId8" Type="http://schemas.openxmlformats.org/officeDocument/2006/relationships/tags" Target="../tags/tag159.xml"/><Relationship Id="rId13" Type="http://schemas.openxmlformats.org/officeDocument/2006/relationships/image" Target="../media/image115.png"/><Relationship Id="rId18" Type="http://schemas.openxmlformats.org/officeDocument/2006/relationships/image" Target="../media/image109.png"/><Relationship Id="rId3" Type="http://schemas.openxmlformats.org/officeDocument/2006/relationships/tags" Target="../tags/tag154.xml"/><Relationship Id="rId21" Type="http://schemas.openxmlformats.org/officeDocument/2006/relationships/image" Target="../media/image120.png"/><Relationship Id="rId7" Type="http://schemas.openxmlformats.org/officeDocument/2006/relationships/tags" Target="../tags/tag158.xml"/><Relationship Id="rId12" Type="http://schemas.openxmlformats.org/officeDocument/2006/relationships/slideLayout" Target="../slideLayouts/slideLayout7.xml"/><Relationship Id="rId17" Type="http://schemas.openxmlformats.org/officeDocument/2006/relationships/image" Target="../media/image107.png"/><Relationship Id="rId2" Type="http://schemas.openxmlformats.org/officeDocument/2006/relationships/tags" Target="../tags/tag153.xml"/><Relationship Id="rId16" Type="http://schemas.openxmlformats.org/officeDocument/2006/relationships/image" Target="../media/image118.png"/><Relationship Id="rId20" Type="http://schemas.openxmlformats.org/officeDocument/2006/relationships/image" Target="../media/image119.png"/><Relationship Id="rId1" Type="http://schemas.openxmlformats.org/officeDocument/2006/relationships/tags" Target="../tags/tag152.xml"/><Relationship Id="rId6" Type="http://schemas.openxmlformats.org/officeDocument/2006/relationships/tags" Target="../tags/tag157.xml"/><Relationship Id="rId11" Type="http://schemas.openxmlformats.org/officeDocument/2006/relationships/tags" Target="../tags/tag162.xml"/><Relationship Id="rId5" Type="http://schemas.openxmlformats.org/officeDocument/2006/relationships/tags" Target="../tags/tag156.xml"/><Relationship Id="rId15" Type="http://schemas.openxmlformats.org/officeDocument/2006/relationships/image" Target="../media/image117.png"/><Relationship Id="rId23" Type="http://schemas.openxmlformats.org/officeDocument/2006/relationships/image" Target="../media/image105.png"/><Relationship Id="rId10" Type="http://schemas.openxmlformats.org/officeDocument/2006/relationships/tags" Target="../tags/tag161.xml"/><Relationship Id="rId19" Type="http://schemas.openxmlformats.org/officeDocument/2006/relationships/image" Target="../media/image108.png"/><Relationship Id="rId4" Type="http://schemas.openxmlformats.org/officeDocument/2006/relationships/tags" Target="../tags/tag155.xml"/><Relationship Id="rId9" Type="http://schemas.openxmlformats.org/officeDocument/2006/relationships/tags" Target="../tags/tag160.xml"/><Relationship Id="rId14" Type="http://schemas.openxmlformats.org/officeDocument/2006/relationships/image" Target="../media/image116.png"/><Relationship Id="rId22" Type="http://schemas.openxmlformats.org/officeDocument/2006/relationships/image" Target="../media/image121.png"/></Relationships>
</file>

<file path=ppt/slides/_rels/slide49.xml.rels><?xml version="1.0" encoding="UTF-8" standalone="yes"?>
<Relationships xmlns="http://schemas.openxmlformats.org/package/2006/relationships"><Relationship Id="rId8" Type="http://schemas.openxmlformats.org/officeDocument/2006/relationships/tags" Target="../tags/tag170.xml"/><Relationship Id="rId13" Type="http://schemas.openxmlformats.org/officeDocument/2006/relationships/image" Target="../media/image125.png"/><Relationship Id="rId3" Type="http://schemas.openxmlformats.org/officeDocument/2006/relationships/tags" Target="../tags/tag165.xml"/><Relationship Id="rId7" Type="http://schemas.openxmlformats.org/officeDocument/2006/relationships/tags" Target="../tags/tag169.xml"/><Relationship Id="rId12" Type="http://schemas.openxmlformats.org/officeDocument/2006/relationships/image" Target="../media/image124.png"/><Relationship Id="rId17" Type="http://schemas.openxmlformats.org/officeDocument/2006/relationships/image" Target="../media/image127.png"/><Relationship Id="rId2" Type="http://schemas.openxmlformats.org/officeDocument/2006/relationships/tags" Target="../tags/tag164.xml"/><Relationship Id="rId16" Type="http://schemas.openxmlformats.org/officeDocument/2006/relationships/image" Target="../media/image116.png"/><Relationship Id="rId1" Type="http://schemas.openxmlformats.org/officeDocument/2006/relationships/tags" Target="../tags/tag163.xml"/><Relationship Id="rId6" Type="http://schemas.openxmlformats.org/officeDocument/2006/relationships/tags" Target="../tags/tag168.xml"/><Relationship Id="rId11" Type="http://schemas.openxmlformats.org/officeDocument/2006/relationships/image" Target="../media/image123.png"/><Relationship Id="rId5" Type="http://schemas.openxmlformats.org/officeDocument/2006/relationships/tags" Target="../tags/tag167.xml"/><Relationship Id="rId15" Type="http://schemas.openxmlformats.org/officeDocument/2006/relationships/image" Target="../media/image115.png"/><Relationship Id="rId10" Type="http://schemas.openxmlformats.org/officeDocument/2006/relationships/image" Target="../media/image122.png"/><Relationship Id="rId4" Type="http://schemas.openxmlformats.org/officeDocument/2006/relationships/tags" Target="../tags/tag166.xml"/><Relationship Id="rId9" Type="http://schemas.openxmlformats.org/officeDocument/2006/relationships/slideLayout" Target="../slideLayouts/slideLayout7.xml"/><Relationship Id="rId14" Type="http://schemas.openxmlformats.org/officeDocument/2006/relationships/image" Target="../media/image1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7.xml"/><Relationship Id="rId1" Type="http://schemas.openxmlformats.org/officeDocument/2006/relationships/tags" Target="../tags/tag171.xml"/></Relationships>
</file>

<file path=ppt/slides/_rels/slide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7.xml"/><Relationship Id="rId1" Type="http://schemas.openxmlformats.org/officeDocument/2006/relationships/tags" Target="../tags/tag172.xml"/></Relationships>
</file>

<file path=ppt/slides/_rels/slide5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7.xml"/><Relationship Id="rId1" Type="http://schemas.openxmlformats.org/officeDocument/2006/relationships/tags" Target="../tags/tag173.xml"/></Relationships>
</file>

<file path=ppt/slides/_rels/slide5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tags" Target="../tags/tag176.xml"/><Relationship Id="rId7" Type="http://schemas.openxmlformats.org/officeDocument/2006/relationships/slideLayout" Target="../slideLayouts/slideLayout7.xml"/><Relationship Id="rId12" Type="http://schemas.openxmlformats.org/officeDocument/2006/relationships/image" Target="../media/image135.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image" Target="../media/image134.png"/><Relationship Id="rId5" Type="http://schemas.openxmlformats.org/officeDocument/2006/relationships/tags" Target="../tags/tag178.xml"/><Relationship Id="rId10" Type="http://schemas.openxmlformats.org/officeDocument/2006/relationships/image" Target="../media/image133.png"/><Relationship Id="rId4" Type="http://schemas.openxmlformats.org/officeDocument/2006/relationships/tags" Target="../tags/tag177.xml"/><Relationship Id="rId9" Type="http://schemas.openxmlformats.org/officeDocument/2006/relationships/image" Target="../media/image132.png"/></Relationships>
</file>

<file path=ppt/slides/_rels/slide54.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182.xml"/><Relationship Id="rId7" Type="http://schemas.openxmlformats.org/officeDocument/2006/relationships/image" Target="../media/image132.png"/><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slideLayout" Target="../slideLayouts/slideLayout7.xml"/><Relationship Id="rId11" Type="http://schemas.openxmlformats.org/officeDocument/2006/relationships/image" Target="../media/image137.png"/><Relationship Id="rId5" Type="http://schemas.openxmlformats.org/officeDocument/2006/relationships/tags" Target="../tags/tag184.xml"/><Relationship Id="rId10" Type="http://schemas.openxmlformats.org/officeDocument/2006/relationships/image" Target="../media/image135.png"/><Relationship Id="rId4" Type="http://schemas.openxmlformats.org/officeDocument/2006/relationships/tags" Target="../tags/tag183.xml"/><Relationship Id="rId9" Type="http://schemas.openxmlformats.org/officeDocument/2006/relationships/image" Target="../media/image134.png"/></Relationships>
</file>

<file path=ppt/slides/_rels/slide55.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tags" Target="../tags/tag187.xml"/><Relationship Id="rId7" Type="http://schemas.openxmlformats.org/officeDocument/2006/relationships/image" Target="../media/image133.png"/><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slideLayout" Target="../slideLayouts/slideLayout7.xml"/><Relationship Id="rId11" Type="http://schemas.openxmlformats.org/officeDocument/2006/relationships/image" Target="../media/image140.png"/><Relationship Id="rId5" Type="http://schemas.openxmlformats.org/officeDocument/2006/relationships/tags" Target="../tags/tag189.xml"/><Relationship Id="rId10" Type="http://schemas.openxmlformats.org/officeDocument/2006/relationships/image" Target="../media/image139.png"/><Relationship Id="rId4" Type="http://schemas.openxmlformats.org/officeDocument/2006/relationships/tags" Target="../tags/tag188.xml"/><Relationship Id="rId9" Type="http://schemas.openxmlformats.org/officeDocument/2006/relationships/image" Target="../media/image138.png"/></Relationships>
</file>

<file path=ppt/slides/_rels/slide56.xml.rels><?xml version="1.0" encoding="UTF-8" standalone="yes"?>
<Relationships xmlns="http://schemas.openxmlformats.org/package/2006/relationships"><Relationship Id="rId3" Type="http://schemas.openxmlformats.org/officeDocument/2006/relationships/tags" Target="../tags/tag192.xml"/><Relationship Id="rId7" Type="http://schemas.openxmlformats.org/officeDocument/2006/relationships/image" Target="../media/image142.png"/><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image" Target="../media/image141.png"/><Relationship Id="rId5" Type="http://schemas.openxmlformats.org/officeDocument/2006/relationships/image" Target="../media/image134.png"/><Relationship Id="rId4"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12.xml"/><Relationship Id="rId1" Type="http://schemas.openxmlformats.org/officeDocument/2006/relationships/tags" Target="../tags/tag193.xml"/></Relationships>
</file>

<file path=ppt/slides/_rels/slide5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3.xml"/><Relationship Id="rId1" Type="http://schemas.openxmlformats.org/officeDocument/2006/relationships/tags" Target="../tags/tag194.xml"/></Relationships>
</file>

<file path=ppt/slides/_rels/slide5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slideLayout" Target="../slideLayouts/slideLayout14.xml"/><Relationship Id="rId1" Type="http://schemas.openxmlformats.org/officeDocument/2006/relationships/tags" Target="../tags/tag19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15.xml"/><Relationship Id="rId1" Type="http://schemas.openxmlformats.org/officeDocument/2006/relationships/tags" Target="../tags/tag196.xml"/></Relationships>
</file>

<file path=ppt/slides/_rels/slide6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16.xml"/><Relationship Id="rId1" Type="http://schemas.openxmlformats.org/officeDocument/2006/relationships/tags" Target="../tags/tag197.xml"/></Relationships>
</file>

<file path=ppt/slides/_rels/slide6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Layout" Target="../slideLayouts/slideLayout17.xml"/><Relationship Id="rId1" Type="http://schemas.openxmlformats.org/officeDocument/2006/relationships/tags" Target="../tags/tag198.xml"/></Relationships>
</file>

<file path=ppt/slides/_rels/slide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8.xml"/><Relationship Id="rId1" Type="http://schemas.openxmlformats.org/officeDocument/2006/relationships/tags" Target="../tags/tag199.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01.xml"/><Relationship Id="rId1" Type="http://schemas.openxmlformats.org/officeDocument/2006/relationships/tags" Target="../tags/tag200.xml"/><Relationship Id="rId5" Type="http://schemas.openxmlformats.org/officeDocument/2006/relationships/image" Target="../media/image151.png"/><Relationship Id="rId4" Type="http://schemas.openxmlformats.org/officeDocument/2006/relationships/image" Target="../media/image150.png"/></Relationships>
</file>

<file path=ppt/slides/_rels/slide6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20.xml"/><Relationship Id="rId1" Type="http://schemas.openxmlformats.org/officeDocument/2006/relationships/tags" Target="../tags/tag202.xml"/></Relationships>
</file>

<file path=ppt/slides/_rels/slide6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21.xml"/><Relationship Id="rId1" Type="http://schemas.openxmlformats.org/officeDocument/2006/relationships/tags" Target="../tags/tag203.xml"/></Relationships>
</file>

<file path=ppt/slides/_rels/slide6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22.xml"/><Relationship Id="rId1" Type="http://schemas.openxmlformats.org/officeDocument/2006/relationships/tags" Target="../tags/tag204.xml"/></Relationships>
</file>

<file path=ppt/slides/_rels/slide6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23.xml"/><Relationship Id="rId1" Type="http://schemas.openxmlformats.org/officeDocument/2006/relationships/tags" Target="../tags/tag205.xml"/></Relationships>
</file>

<file path=ppt/slides/_rels/slide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24.xml"/><Relationship Id="rId1" Type="http://schemas.openxmlformats.org/officeDocument/2006/relationships/tags" Target="../tags/tag206.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Layout" Target="../slideLayouts/slideLayout25.xml"/><Relationship Id="rId1" Type="http://schemas.openxmlformats.org/officeDocument/2006/relationships/tags" Target="../tags/tag207.xml"/></Relationships>
</file>

<file path=ppt/slides/_rels/slide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26.xml"/><Relationship Id="rId1" Type="http://schemas.openxmlformats.org/officeDocument/2006/relationships/tags" Target="../tags/tag208.xml"/></Relationships>
</file>

<file path=ppt/slides/_rels/slide7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27.xml"/><Relationship Id="rId1" Type="http://schemas.openxmlformats.org/officeDocument/2006/relationships/tags" Target="../tags/tag209.xml"/></Relationships>
</file>

<file path=ppt/slides/_rels/slide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28.xml"/><Relationship Id="rId1" Type="http://schemas.openxmlformats.org/officeDocument/2006/relationships/tags" Target="../tags/tag210.xml"/></Relationships>
</file>

<file path=ppt/slides/_rels/slide7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29.xml"/><Relationship Id="rId1" Type="http://schemas.openxmlformats.org/officeDocument/2006/relationships/tags" Target="../tags/tag211.xml"/></Relationships>
</file>

<file path=ppt/slides/_rels/slide7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slideLayout" Target="../slideLayouts/slideLayout30.xml"/><Relationship Id="rId1" Type="http://schemas.openxmlformats.org/officeDocument/2006/relationships/tags" Target="../tags/tag212.xml"/></Relationships>
</file>

<file path=ppt/slides/_rels/slide7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Layout" Target="../slideLayouts/slideLayout31.xml"/><Relationship Id="rId1" Type="http://schemas.openxmlformats.org/officeDocument/2006/relationships/tags" Target="../tags/tag213.xml"/></Relationships>
</file>

<file path=ppt/slides/_rels/slide7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32.xml"/><Relationship Id="rId1" Type="http://schemas.openxmlformats.org/officeDocument/2006/relationships/tags" Target="../tags/tag214.xml"/></Relationships>
</file>

<file path=ppt/slides/_rels/slide7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slideLayout" Target="../slideLayouts/slideLayout33.xml"/><Relationship Id="rId1" Type="http://schemas.openxmlformats.org/officeDocument/2006/relationships/tags" Target="../tags/tag215.xml"/></Relationships>
</file>

<file path=ppt/slides/_rels/slide7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34.xml"/><Relationship Id="rId1" Type="http://schemas.openxmlformats.org/officeDocument/2006/relationships/tags" Target="../tags/tag21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35.xml"/><Relationship Id="rId1" Type="http://schemas.openxmlformats.org/officeDocument/2006/relationships/tags" Target="../tags/tag2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72.png"/><Relationship Id="rId3" Type="http://schemas.openxmlformats.org/officeDocument/2006/relationships/tags" Target="../tags/tag220.xml"/><Relationship Id="rId7" Type="http://schemas.openxmlformats.org/officeDocument/2006/relationships/tags" Target="../tags/tag224.xml"/><Relationship Id="rId12" Type="http://schemas.openxmlformats.org/officeDocument/2006/relationships/image" Target="../media/image171.pn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tags" Target="../tags/tag223.xml"/><Relationship Id="rId11" Type="http://schemas.openxmlformats.org/officeDocument/2006/relationships/image" Target="../media/image170.png"/><Relationship Id="rId5" Type="http://schemas.openxmlformats.org/officeDocument/2006/relationships/tags" Target="../tags/tag222.xml"/><Relationship Id="rId10" Type="http://schemas.openxmlformats.org/officeDocument/2006/relationships/image" Target="../media/image169.png"/><Relationship Id="rId4" Type="http://schemas.openxmlformats.org/officeDocument/2006/relationships/tags" Target="../tags/tag221.xml"/><Relationship Id="rId9" Type="http://schemas.openxmlformats.org/officeDocument/2006/relationships/image" Target="../media/image168.png"/></Relationships>
</file>

<file path=ppt/slides/_rels/slide83.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tags" Target="../tags/tag227.xml"/><Relationship Id="rId7" Type="http://schemas.openxmlformats.org/officeDocument/2006/relationships/slideLayout" Target="../slideLayouts/slideLayout35.xml"/><Relationship Id="rId12" Type="http://schemas.openxmlformats.org/officeDocument/2006/relationships/image" Target="../media/image176.png"/><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tags" Target="../tags/tag230.xml"/><Relationship Id="rId11" Type="http://schemas.openxmlformats.org/officeDocument/2006/relationships/image" Target="../media/image175.png"/><Relationship Id="rId5" Type="http://schemas.openxmlformats.org/officeDocument/2006/relationships/tags" Target="../tags/tag229.xml"/><Relationship Id="rId10" Type="http://schemas.openxmlformats.org/officeDocument/2006/relationships/image" Target="../media/image174.png"/><Relationship Id="rId4" Type="http://schemas.openxmlformats.org/officeDocument/2006/relationships/tags" Target="../tags/tag228.xml"/><Relationship Id="rId9" Type="http://schemas.openxmlformats.org/officeDocument/2006/relationships/image" Target="../media/image170.png"/></Relationships>
</file>

<file path=ppt/slides/_rels/slide84.xml.rels><?xml version="1.0" encoding="UTF-8" standalone="yes"?>
<Relationships xmlns="http://schemas.openxmlformats.org/package/2006/relationships"><Relationship Id="rId8" Type="http://schemas.openxmlformats.org/officeDocument/2006/relationships/tags" Target="../tags/tag238.xml"/><Relationship Id="rId13" Type="http://schemas.openxmlformats.org/officeDocument/2006/relationships/tags" Target="../tags/tag243.xml"/><Relationship Id="rId18" Type="http://schemas.openxmlformats.org/officeDocument/2006/relationships/image" Target="../media/image178.png"/><Relationship Id="rId26" Type="http://schemas.openxmlformats.org/officeDocument/2006/relationships/image" Target="../media/image186.png"/><Relationship Id="rId3" Type="http://schemas.openxmlformats.org/officeDocument/2006/relationships/tags" Target="../tags/tag233.xml"/><Relationship Id="rId21" Type="http://schemas.openxmlformats.org/officeDocument/2006/relationships/image" Target="../media/image181.png"/><Relationship Id="rId7" Type="http://schemas.openxmlformats.org/officeDocument/2006/relationships/tags" Target="../tags/tag237.xml"/><Relationship Id="rId12" Type="http://schemas.openxmlformats.org/officeDocument/2006/relationships/tags" Target="../tags/tag242.xml"/><Relationship Id="rId17" Type="http://schemas.openxmlformats.org/officeDocument/2006/relationships/image" Target="../media/image177.png"/><Relationship Id="rId25" Type="http://schemas.openxmlformats.org/officeDocument/2006/relationships/image" Target="../media/image185.png"/><Relationship Id="rId2" Type="http://schemas.openxmlformats.org/officeDocument/2006/relationships/tags" Target="../tags/tag232.xml"/><Relationship Id="rId16" Type="http://schemas.openxmlformats.org/officeDocument/2006/relationships/slideLayout" Target="../slideLayouts/slideLayout35.xml"/><Relationship Id="rId20" Type="http://schemas.openxmlformats.org/officeDocument/2006/relationships/image" Target="../media/image180.png"/><Relationship Id="rId29" Type="http://schemas.openxmlformats.org/officeDocument/2006/relationships/image" Target="../media/image189.png"/><Relationship Id="rId1" Type="http://schemas.openxmlformats.org/officeDocument/2006/relationships/tags" Target="../tags/tag231.xml"/><Relationship Id="rId6" Type="http://schemas.openxmlformats.org/officeDocument/2006/relationships/tags" Target="../tags/tag236.xml"/><Relationship Id="rId11" Type="http://schemas.openxmlformats.org/officeDocument/2006/relationships/tags" Target="../tags/tag241.xml"/><Relationship Id="rId24" Type="http://schemas.openxmlformats.org/officeDocument/2006/relationships/image" Target="../media/image184.png"/><Relationship Id="rId5" Type="http://schemas.openxmlformats.org/officeDocument/2006/relationships/tags" Target="../tags/tag235.xml"/><Relationship Id="rId15" Type="http://schemas.openxmlformats.org/officeDocument/2006/relationships/tags" Target="../tags/tag245.xml"/><Relationship Id="rId23" Type="http://schemas.openxmlformats.org/officeDocument/2006/relationships/image" Target="../media/image183.png"/><Relationship Id="rId28" Type="http://schemas.openxmlformats.org/officeDocument/2006/relationships/image" Target="../media/image188.png"/><Relationship Id="rId10" Type="http://schemas.openxmlformats.org/officeDocument/2006/relationships/tags" Target="../tags/tag240.xml"/><Relationship Id="rId19" Type="http://schemas.openxmlformats.org/officeDocument/2006/relationships/image" Target="../media/image179.png"/><Relationship Id="rId31" Type="http://schemas.openxmlformats.org/officeDocument/2006/relationships/image" Target="../media/image191.png"/><Relationship Id="rId4" Type="http://schemas.openxmlformats.org/officeDocument/2006/relationships/tags" Target="../tags/tag234.xml"/><Relationship Id="rId9" Type="http://schemas.openxmlformats.org/officeDocument/2006/relationships/tags" Target="../tags/tag239.xml"/><Relationship Id="rId14" Type="http://schemas.openxmlformats.org/officeDocument/2006/relationships/tags" Target="../tags/tag244.xml"/><Relationship Id="rId22" Type="http://schemas.openxmlformats.org/officeDocument/2006/relationships/image" Target="../media/image182.png"/><Relationship Id="rId27" Type="http://schemas.openxmlformats.org/officeDocument/2006/relationships/image" Target="../media/image187.png"/><Relationship Id="rId30" Type="http://schemas.openxmlformats.org/officeDocument/2006/relationships/image" Target="../media/image190.png"/></Relationships>
</file>

<file path=ppt/slides/_rels/slide85.xml.rels><?xml version="1.0" encoding="UTF-8" standalone="yes"?>
<Relationships xmlns="http://schemas.openxmlformats.org/package/2006/relationships"><Relationship Id="rId8" Type="http://schemas.openxmlformats.org/officeDocument/2006/relationships/tags" Target="../tags/tag253.xml"/><Relationship Id="rId13" Type="http://schemas.openxmlformats.org/officeDocument/2006/relationships/tags" Target="../tags/tag258.xml"/><Relationship Id="rId18" Type="http://schemas.openxmlformats.org/officeDocument/2006/relationships/image" Target="../media/image195.png"/><Relationship Id="rId3" Type="http://schemas.openxmlformats.org/officeDocument/2006/relationships/tags" Target="../tags/tag248.xml"/><Relationship Id="rId21" Type="http://schemas.openxmlformats.org/officeDocument/2006/relationships/image" Target="../media/image198.png"/><Relationship Id="rId7" Type="http://schemas.openxmlformats.org/officeDocument/2006/relationships/tags" Target="../tags/tag252.xml"/><Relationship Id="rId12" Type="http://schemas.openxmlformats.org/officeDocument/2006/relationships/tags" Target="../tags/tag257.xml"/><Relationship Id="rId17" Type="http://schemas.openxmlformats.org/officeDocument/2006/relationships/image" Target="../media/image194.png"/><Relationship Id="rId2" Type="http://schemas.openxmlformats.org/officeDocument/2006/relationships/tags" Target="../tags/tag247.xml"/><Relationship Id="rId16" Type="http://schemas.openxmlformats.org/officeDocument/2006/relationships/image" Target="../media/image193.png"/><Relationship Id="rId20" Type="http://schemas.openxmlformats.org/officeDocument/2006/relationships/image" Target="../media/image197.png"/><Relationship Id="rId1" Type="http://schemas.openxmlformats.org/officeDocument/2006/relationships/tags" Target="../tags/tag246.xml"/><Relationship Id="rId6" Type="http://schemas.openxmlformats.org/officeDocument/2006/relationships/tags" Target="../tags/tag251.xml"/><Relationship Id="rId11" Type="http://schemas.openxmlformats.org/officeDocument/2006/relationships/tags" Target="../tags/tag256.xml"/><Relationship Id="rId5" Type="http://schemas.openxmlformats.org/officeDocument/2006/relationships/tags" Target="../tags/tag250.xml"/><Relationship Id="rId15" Type="http://schemas.openxmlformats.org/officeDocument/2006/relationships/image" Target="../media/image192.png"/><Relationship Id="rId10" Type="http://schemas.openxmlformats.org/officeDocument/2006/relationships/tags" Target="../tags/tag255.xml"/><Relationship Id="rId19" Type="http://schemas.openxmlformats.org/officeDocument/2006/relationships/image" Target="../media/image196.png"/><Relationship Id="rId4" Type="http://schemas.openxmlformats.org/officeDocument/2006/relationships/tags" Target="../tags/tag249.xml"/><Relationship Id="rId9" Type="http://schemas.openxmlformats.org/officeDocument/2006/relationships/tags" Target="../tags/tag254.xml"/><Relationship Id="rId14" Type="http://schemas.openxmlformats.org/officeDocument/2006/relationships/slideLayout" Target="../slideLayouts/slideLayout7.xml"/><Relationship Id="rId22" Type="http://schemas.openxmlformats.org/officeDocument/2006/relationships/image" Target="../media/image199.png"/></Relationships>
</file>

<file path=ppt/slides/_rels/slide86.xml.rels><?xml version="1.0" encoding="UTF-8" standalone="yes"?>
<Relationships xmlns="http://schemas.openxmlformats.org/package/2006/relationships"><Relationship Id="rId8" Type="http://schemas.openxmlformats.org/officeDocument/2006/relationships/tags" Target="../tags/tag266.xml"/><Relationship Id="rId13" Type="http://schemas.openxmlformats.org/officeDocument/2006/relationships/image" Target="../media/image201.png"/><Relationship Id="rId3" Type="http://schemas.openxmlformats.org/officeDocument/2006/relationships/tags" Target="../tags/tag261.xml"/><Relationship Id="rId7" Type="http://schemas.openxmlformats.org/officeDocument/2006/relationships/tags" Target="../tags/tag265.xml"/><Relationship Id="rId12" Type="http://schemas.openxmlformats.org/officeDocument/2006/relationships/image" Target="../media/image200.png"/><Relationship Id="rId2" Type="http://schemas.openxmlformats.org/officeDocument/2006/relationships/tags" Target="../tags/tag260.xml"/><Relationship Id="rId16" Type="http://schemas.openxmlformats.org/officeDocument/2006/relationships/image" Target="../media/image204.png"/><Relationship Id="rId1" Type="http://schemas.openxmlformats.org/officeDocument/2006/relationships/tags" Target="../tags/tag259.xml"/><Relationship Id="rId6" Type="http://schemas.openxmlformats.org/officeDocument/2006/relationships/tags" Target="../tags/tag264.xml"/><Relationship Id="rId11" Type="http://schemas.openxmlformats.org/officeDocument/2006/relationships/image" Target="../media/image170.png"/><Relationship Id="rId5" Type="http://schemas.openxmlformats.org/officeDocument/2006/relationships/tags" Target="../tags/tag263.xml"/><Relationship Id="rId15" Type="http://schemas.openxmlformats.org/officeDocument/2006/relationships/image" Target="../media/image203.png"/><Relationship Id="rId10" Type="http://schemas.openxmlformats.org/officeDocument/2006/relationships/slideLayout" Target="../slideLayouts/slideLayout7.xml"/><Relationship Id="rId4" Type="http://schemas.openxmlformats.org/officeDocument/2006/relationships/tags" Target="../tags/tag262.xml"/><Relationship Id="rId9" Type="http://schemas.openxmlformats.org/officeDocument/2006/relationships/tags" Target="../tags/tag267.xml"/><Relationship Id="rId14" Type="http://schemas.openxmlformats.org/officeDocument/2006/relationships/image" Target="../media/image202.png"/></Relationships>
</file>

<file path=ppt/slides/_rels/slide87.xml.rels><?xml version="1.0" encoding="UTF-8" standalone="yes"?>
<Relationships xmlns="http://schemas.openxmlformats.org/package/2006/relationships"><Relationship Id="rId8" Type="http://schemas.openxmlformats.org/officeDocument/2006/relationships/tags" Target="../tags/tag275.xml"/><Relationship Id="rId13" Type="http://schemas.openxmlformats.org/officeDocument/2006/relationships/image" Target="../media/image206.png"/><Relationship Id="rId18" Type="http://schemas.openxmlformats.org/officeDocument/2006/relationships/image" Target="../media/image210.png"/><Relationship Id="rId3" Type="http://schemas.openxmlformats.org/officeDocument/2006/relationships/tags" Target="../tags/tag270.xml"/><Relationship Id="rId7" Type="http://schemas.openxmlformats.org/officeDocument/2006/relationships/tags" Target="../tags/tag274.xml"/><Relationship Id="rId12" Type="http://schemas.openxmlformats.org/officeDocument/2006/relationships/image" Target="../media/image170.png"/><Relationship Id="rId17" Type="http://schemas.openxmlformats.org/officeDocument/2006/relationships/image" Target="../media/image177.png"/><Relationship Id="rId2" Type="http://schemas.openxmlformats.org/officeDocument/2006/relationships/tags" Target="../tags/tag269.xml"/><Relationship Id="rId16" Type="http://schemas.openxmlformats.org/officeDocument/2006/relationships/image" Target="../media/image209.png"/><Relationship Id="rId1" Type="http://schemas.openxmlformats.org/officeDocument/2006/relationships/tags" Target="../tags/tag268.xml"/><Relationship Id="rId6" Type="http://schemas.openxmlformats.org/officeDocument/2006/relationships/tags" Target="../tags/tag273.xml"/><Relationship Id="rId11" Type="http://schemas.openxmlformats.org/officeDocument/2006/relationships/image" Target="../media/image205.png"/><Relationship Id="rId5" Type="http://schemas.openxmlformats.org/officeDocument/2006/relationships/tags" Target="../tags/tag272.xml"/><Relationship Id="rId15" Type="http://schemas.openxmlformats.org/officeDocument/2006/relationships/image" Target="../media/image208.png"/><Relationship Id="rId10" Type="http://schemas.openxmlformats.org/officeDocument/2006/relationships/slideLayout" Target="../slideLayouts/slideLayout7.xml"/><Relationship Id="rId19" Type="http://schemas.openxmlformats.org/officeDocument/2006/relationships/image" Target="../media/image211.png"/><Relationship Id="rId4" Type="http://schemas.openxmlformats.org/officeDocument/2006/relationships/tags" Target="../tags/tag271.xml"/><Relationship Id="rId9" Type="http://schemas.openxmlformats.org/officeDocument/2006/relationships/tags" Target="../tags/tag276.xml"/><Relationship Id="rId14" Type="http://schemas.openxmlformats.org/officeDocument/2006/relationships/image" Target="../media/image207.png"/></Relationships>
</file>

<file path=ppt/slides/_rels/slide88.xml.rels><?xml version="1.0" encoding="UTF-8" standalone="yes"?>
<Relationships xmlns="http://schemas.openxmlformats.org/package/2006/relationships"><Relationship Id="rId8" Type="http://schemas.openxmlformats.org/officeDocument/2006/relationships/tags" Target="../tags/tag284.xml"/><Relationship Id="rId13" Type="http://schemas.openxmlformats.org/officeDocument/2006/relationships/tags" Target="../tags/tag289.xml"/><Relationship Id="rId18" Type="http://schemas.openxmlformats.org/officeDocument/2006/relationships/tags" Target="../tags/tag294.xml"/><Relationship Id="rId26" Type="http://schemas.openxmlformats.org/officeDocument/2006/relationships/image" Target="../media/image215.png"/><Relationship Id="rId39" Type="http://schemas.openxmlformats.org/officeDocument/2006/relationships/image" Target="../media/image228.png"/><Relationship Id="rId3" Type="http://schemas.openxmlformats.org/officeDocument/2006/relationships/tags" Target="../tags/tag279.xml"/><Relationship Id="rId21" Type="http://schemas.openxmlformats.org/officeDocument/2006/relationships/tags" Target="../tags/tag297.xml"/><Relationship Id="rId34" Type="http://schemas.openxmlformats.org/officeDocument/2006/relationships/image" Target="../media/image223.png"/><Relationship Id="rId7" Type="http://schemas.openxmlformats.org/officeDocument/2006/relationships/tags" Target="../tags/tag283.xml"/><Relationship Id="rId12" Type="http://schemas.openxmlformats.org/officeDocument/2006/relationships/tags" Target="../tags/tag288.xml"/><Relationship Id="rId17" Type="http://schemas.openxmlformats.org/officeDocument/2006/relationships/tags" Target="../tags/tag293.xml"/><Relationship Id="rId25" Type="http://schemas.openxmlformats.org/officeDocument/2006/relationships/image" Target="../media/image214.png"/><Relationship Id="rId33" Type="http://schemas.openxmlformats.org/officeDocument/2006/relationships/image" Target="../media/image222.png"/><Relationship Id="rId38" Type="http://schemas.openxmlformats.org/officeDocument/2006/relationships/image" Target="../media/image227.png"/><Relationship Id="rId2" Type="http://schemas.openxmlformats.org/officeDocument/2006/relationships/tags" Target="../tags/tag278.xml"/><Relationship Id="rId16" Type="http://schemas.openxmlformats.org/officeDocument/2006/relationships/tags" Target="../tags/tag292.xml"/><Relationship Id="rId20" Type="http://schemas.openxmlformats.org/officeDocument/2006/relationships/tags" Target="../tags/tag296.xml"/><Relationship Id="rId29" Type="http://schemas.openxmlformats.org/officeDocument/2006/relationships/image" Target="../media/image218.png"/><Relationship Id="rId1" Type="http://schemas.openxmlformats.org/officeDocument/2006/relationships/tags" Target="../tags/tag277.xml"/><Relationship Id="rId6" Type="http://schemas.openxmlformats.org/officeDocument/2006/relationships/tags" Target="../tags/tag282.xml"/><Relationship Id="rId11" Type="http://schemas.openxmlformats.org/officeDocument/2006/relationships/tags" Target="../tags/tag287.xml"/><Relationship Id="rId24" Type="http://schemas.openxmlformats.org/officeDocument/2006/relationships/image" Target="../media/image213.png"/><Relationship Id="rId32" Type="http://schemas.openxmlformats.org/officeDocument/2006/relationships/image" Target="../media/image221.png"/><Relationship Id="rId37" Type="http://schemas.openxmlformats.org/officeDocument/2006/relationships/image" Target="../media/image226.png"/><Relationship Id="rId40" Type="http://schemas.openxmlformats.org/officeDocument/2006/relationships/image" Target="../media/image229.png"/><Relationship Id="rId5" Type="http://schemas.openxmlformats.org/officeDocument/2006/relationships/tags" Target="../tags/tag281.xml"/><Relationship Id="rId15" Type="http://schemas.openxmlformats.org/officeDocument/2006/relationships/tags" Target="../tags/tag291.xml"/><Relationship Id="rId23" Type="http://schemas.openxmlformats.org/officeDocument/2006/relationships/image" Target="../media/image212.png"/><Relationship Id="rId28" Type="http://schemas.openxmlformats.org/officeDocument/2006/relationships/image" Target="../media/image217.png"/><Relationship Id="rId36" Type="http://schemas.openxmlformats.org/officeDocument/2006/relationships/image" Target="../media/image225.png"/><Relationship Id="rId10" Type="http://schemas.openxmlformats.org/officeDocument/2006/relationships/tags" Target="../tags/tag286.xml"/><Relationship Id="rId19" Type="http://schemas.openxmlformats.org/officeDocument/2006/relationships/tags" Target="../tags/tag295.xml"/><Relationship Id="rId31" Type="http://schemas.openxmlformats.org/officeDocument/2006/relationships/image" Target="../media/image220.png"/><Relationship Id="rId4" Type="http://schemas.openxmlformats.org/officeDocument/2006/relationships/tags" Target="../tags/tag280.xml"/><Relationship Id="rId9" Type="http://schemas.openxmlformats.org/officeDocument/2006/relationships/tags" Target="../tags/tag285.xml"/><Relationship Id="rId14" Type="http://schemas.openxmlformats.org/officeDocument/2006/relationships/tags" Target="../tags/tag290.xml"/><Relationship Id="rId22" Type="http://schemas.openxmlformats.org/officeDocument/2006/relationships/slideLayout" Target="../slideLayouts/slideLayout7.xml"/><Relationship Id="rId27" Type="http://schemas.openxmlformats.org/officeDocument/2006/relationships/image" Target="../media/image216.png"/><Relationship Id="rId30" Type="http://schemas.openxmlformats.org/officeDocument/2006/relationships/image" Target="../media/image219.png"/><Relationship Id="rId35" Type="http://schemas.openxmlformats.org/officeDocument/2006/relationships/image" Target="../media/image224.png"/></Relationships>
</file>

<file path=ppt/slides/_rels/slide8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slideLayout" Target="../slideLayouts/slideLayout7.xml"/><Relationship Id="rId1" Type="http://schemas.openxmlformats.org/officeDocument/2006/relationships/tags" Target="../tags/tag298.xml"/></Relationships>
</file>

<file path=ppt/slides/_rels/slide9.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5.png"/><Relationship Id="rId18" Type="http://schemas.openxmlformats.org/officeDocument/2006/relationships/image" Target="../media/image10.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4.png"/><Relationship Id="rId17" Type="http://schemas.openxmlformats.org/officeDocument/2006/relationships/image" Target="../media/image9.png"/><Relationship Id="rId2" Type="http://schemas.openxmlformats.org/officeDocument/2006/relationships/tags" Target="../tags/tag4.xml"/><Relationship Id="rId16" Type="http://schemas.openxmlformats.org/officeDocument/2006/relationships/image" Target="../media/image8.png"/><Relationship Id="rId20" Type="http://schemas.openxmlformats.org/officeDocument/2006/relationships/image" Target="../media/image12.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slideLayout" Target="../slideLayouts/slideLayout7.xml"/><Relationship Id="rId5" Type="http://schemas.openxmlformats.org/officeDocument/2006/relationships/tags" Target="../tags/tag7.xml"/><Relationship Id="rId15" Type="http://schemas.openxmlformats.org/officeDocument/2006/relationships/image" Target="../media/image7.png"/><Relationship Id="rId10" Type="http://schemas.openxmlformats.org/officeDocument/2006/relationships/tags" Target="../tags/tag12.xml"/><Relationship Id="rId19" Type="http://schemas.openxmlformats.org/officeDocument/2006/relationships/image" Target="../media/image11.png"/><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6.png"/></Relationships>
</file>

<file path=ppt/slides/_rels/slide90.xml.rels><?xml version="1.0" encoding="UTF-8" standalone="yes"?>
<Relationships xmlns="http://schemas.openxmlformats.org/package/2006/relationships"><Relationship Id="rId8" Type="http://schemas.openxmlformats.org/officeDocument/2006/relationships/tags" Target="../tags/tag306.xml"/><Relationship Id="rId13" Type="http://schemas.openxmlformats.org/officeDocument/2006/relationships/image" Target="../media/image232.png"/><Relationship Id="rId3" Type="http://schemas.openxmlformats.org/officeDocument/2006/relationships/tags" Target="../tags/tag301.xml"/><Relationship Id="rId7" Type="http://schemas.openxmlformats.org/officeDocument/2006/relationships/tags" Target="../tags/tag305.xml"/><Relationship Id="rId12" Type="http://schemas.openxmlformats.org/officeDocument/2006/relationships/image" Target="../media/image213.png"/><Relationship Id="rId17" Type="http://schemas.openxmlformats.org/officeDocument/2006/relationships/image" Target="../media/image236.png"/><Relationship Id="rId2" Type="http://schemas.openxmlformats.org/officeDocument/2006/relationships/tags" Target="../tags/tag300.xml"/><Relationship Id="rId16" Type="http://schemas.openxmlformats.org/officeDocument/2006/relationships/image" Target="../media/image235.png"/><Relationship Id="rId1" Type="http://schemas.openxmlformats.org/officeDocument/2006/relationships/tags" Target="../tags/tag299.xml"/><Relationship Id="rId6" Type="http://schemas.openxmlformats.org/officeDocument/2006/relationships/tags" Target="../tags/tag304.xml"/><Relationship Id="rId11" Type="http://schemas.openxmlformats.org/officeDocument/2006/relationships/image" Target="../media/image231.png"/><Relationship Id="rId5" Type="http://schemas.openxmlformats.org/officeDocument/2006/relationships/tags" Target="../tags/tag303.xml"/><Relationship Id="rId15" Type="http://schemas.openxmlformats.org/officeDocument/2006/relationships/image" Target="../media/image234.png"/><Relationship Id="rId10" Type="http://schemas.openxmlformats.org/officeDocument/2006/relationships/image" Target="../media/image177.png"/><Relationship Id="rId4" Type="http://schemas.openxmlformats.org/officeDocument/2006/relationships/tags" Target="../tags/tag302.xml"/><Relationship Id="rId9" Type="http://schemas.openxmlformats.org/officeDocument/2006/relationships/slideLayout" Target="../slideLayouts/slideLayout7.xml"/><Relationship Id="rId14" Type="http://schemas.openxmlformats.org/officeDocument/2006/relationships/image" Target="../media/image233.png"/></Relationships>
</file>

<file path=ppt/slides/_rels/slide91.xml.rels><?xml version="1.0" encoding="UTF-8" standalone="yes"?>
<Relationships xmlns="http://schemas.openxmlformats.org/package/2006/relationships"><Relationship Id="rId8" Type="http://schemas.openxmlformats.org/officeDocument/2006/relationships/tags" Target="../tags/tag314.xml"/><Relationship Id="rId13" Type="http://schemas.openxmlformats.org/officeDocument/2006/relationships/image" Target="../media/image237.png"/><Relationship Id="rId18" Type="http://schemas.openxmlformats.org/officeDocument/2006/relationships/image" Target="../media/image239.png"/><Relationship Id="rId3" Type="http://schemas.openxmlformats.org/officeDocument/2006/relationships/tags" Target="../tags/tag309.xml"/><Relationship Id="rId21" Type="http://schemas.openxmlformats.org/officeDocument/2006/relationships/image" Target="../media/image241.png"/><Relationship Id="rId7" Type="http://schemas.openxmlformats.org/officeDocument/2006/relationships/tags" Target="../tags/tag313.xml"/><Relationship Id="rId12" Type="http://schemas.openxmlformats.org/officeDocument/2006/relationships/slideLayout" Target="../slideLayouts/slideLayout7.xml"/><Relationship Id="rId17" Type="http://schemas.openxmlformats.org/officeDocument/2006/relationships/image" Target="../media/image238.png"/><Relationship Id="rId2" Type="http://schemas.openxmlformats.org/officeDocument/2006/relationships/tags" Target="../tags/tag308.xml"/><Relationship Id="rId16" Type="http://schemas.openxmlformats.org/officeDocument/2006/relationships/image" Target="../media/image213.png"/><Relationship Id="rId20" Type="http://schemas.openxmlformats.org/officeDocument/2006/relationships/image" Target="../media/image240.png"/><Relationship Id="rId1" Type="http://schemas.openxmlformats.org/officeDocument/2006/relationships/tags" Target="../tags/tag307.xml"/><Relationship Id="rId6" Type="http://schemas.openxmlformats.org/officeDocument/2006/relationships/tags" Target="../tags/tag312.xml"/><Relationship Id="rId11" Type="http://schemas.openxmlformats.org/officeDocument/2006/relationships/tags" Target="../tags/tag317.xml"/><Relationship Id="rId5" Type="http://schemas.openxmlformats.org/officeDocument/2006/relationships/tags" Target="../tags/tag311.xml"/><Relationship Id="rId15" Type="http://schemas.openxmlformats.org/officeDocument/2006/relationships/image" Target="../media/image232.png"/><Relationship Id="rId10" Type="http://schemas.openxmlformats.org/officeDocument/2006/relationships/tags" Target="../tags/tag316.xml"/><Relationship Id="rId19" Type="http://schemas.openxmlformats.org/officeDocument/2006/relationships/image" Target="../media/image236.png"/><Relationship Id="rId4" Type="http://schemas.openxmlformats.org/officeDocument/2006/relationships/tags" Target="../tags/tag310.xml"/><Relationship Id="rId9" Type="http://schemas.openxmlformats.org/officeDocument/2006/relationships/tags" Target="../tags/tag315.xml"/><Relationship Id="rId14" Type="http://schemas.openxmlformats.org/officeDocument/2006/relationships/image" Target="../media/image177.png"/><Relationship Id="rId22" Type="http://schemas.openxmlformats.org/officeDocument/2006/relationships/image" Target="../media/image242.png"/></Relationships>
</file>

<file path=ppt/slides/_rels/slide92.xml.rels><?xml version="1.0" encoding="UTF-8" standalone="yes"?>
<Relationships xmlns="http://schemas.openxmlformats.org/package/2006/relationships"><Relationship Id="rId8" Type="http://schemas.openxmlformats.org/officeDocument/2006/relationships/tags" Target="../tags/tag325.xml"/><Relationship Id="rId13" Type="http://schemas.openxmlformats.org/officeDocument/2006/relationships/image" Target="../media/image243.png"/><Relationship Id="rId18" Type="http://schemas.openxmlformats.org/officeDocument/2006/relationships/image" Target="../media/image248.png"/><Relationship Id="rId3" Type="http://schemas.openxmlformats.org/officeDocument/2006/relationships/tags" Target="../tags/tag320.xml"/><Relationship Id="rId7" Type="http://schemas.openxmlformats.org/officeDocument/2006/relationships/tags" Target="../tags/tag324.xml"/><Relationship Id="rId12" Type="http://schemas.openxmlformats.org/officeDocument/2006/relationships/image" Target="../media/image236.png"/><Relationship Id="rId17" Type="http://schemas.openxmlformats.org/officeDocument/2006/relationships/image" Target="../media/image247.png"/><Relationship Id="rId2" Type="http://schemas.openxmlformats.org/officeDocument/2006/relationships/tags" Target="../tags/tag319.xml"/><Relationship Id="rId16" Type="http://schemas.openxmlformats.org/officeDocument/2006/relationships/image" Target="../media/image246.png"/><Relationship Id="rId1" Type="http://schemas.openxmlformats.org/officeDocument/2006/relationships/tags" Target="../tags/tag318.xml"/><Relationship Id="rId6" Type="http://schemas.openxmlformats.org/officeDocument/2006/relationships/tags" Target="../tags/tag323.xml"/><Relationship Id="rId11" Type="http://schemas.openxmlformats.org/officeDocument/2006/relationships/image" Target="../media/image213.png"/><Relationship Id="rId5" Type="http://schemas.openxmlformats.org/officeDocument/2006/relationships/tags" Target="../tags/tag322.xml"/><Relationship Id="rId15" Type="http://schemas.openxmlformats.org/officeDocument/2006/relationships/image" Target="../media/image245.png"/><Relationship Id="rId10" Type="http://schemas.openxmlformats.org/officeDocument/2006/relationships/slideLayout" Target="../slideLayouts/slideLayout7.xml"/><Relationship Id="rId19" Type="http://schemas.openxmlformats.org/officeDocument/2006/relationships/image" Target="../media/image249.png"/><Relationship Id="rId4" Type="http://schemas.openxmlformats.org/officeDocument/2006/relationships/tags" Target="../tags/tag321.xml"/><Relationship Id="rId9" Type="http://schemas.openxmlformats.org/officeDocument/2006/relationships/tags" Target="../tags/tag326.xml"/><Relationship Id="rId14" Type="http://schemas.openxmlformats.org/officeDocument/2006/relationships/image" Target="../media/image244.png"/></Relationships>
</file>

<file path=ppt/slides/_rels/slide93.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tags" Target="../tags/tag329.xml"/><Relationship Id="rId7" Type="http://schemas.openxmlformats.org/officeDocument/2006/relationships/image" Target="../media/image170.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slideLayout" Target="../slideLayouts/slideLayout7.xml"/><Relationship Id="rId5" Type="http://schemas.openxmlformats.org/officeDocument/2006/relationships/tags" Target="../tags/tag331.xml"/><Relationship Id="rId10" Type="http://schemas.openxmlformats.org/officeDocument/2006/relationships/image" Target="../media/image252.png"/><Relationship Id="rId4" Type="http://schemas.openxmlformats.org/officeDocument/2006/relationships/tags" Target="../tags/tag330.xml"/><Relationship Id="rId9" Type="http://schemas.openxmlformats.org/officeDocument/2006/relationships/image" Target="../media/image251.png"/></Relationships>
</file>

<file path=ppt/slides/_rels/slide94.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tags" Target="../tags/tag334.xml"/><Relationship Id="rId7" Type="http://schemas.openxmlformats.org/officeDocument/2006/relationships/image" Target="../media/image254.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image" Target="../media/image253.png"/><Relationship Id="rId5" Type="http://schemas.openxmlformats.org/officeDocument/2006/relationships/slideLayout" Target="../slideLayouts/slideLayout7.xml"/><Relationship Id="rId4" Type="http://schemas.openxmlformats.org/officeDocument/2006/relationships/tags" Target="../tags/tag335.xml"/><Relationship Id="rId9" Type="http://schemas.openxmlformats.org/officeDocument/2006/relationships/image" Target="../media/image255.png"/></Relationships>
</file>

<file path=ppt/slides/_rels/slide95.xml.rels><?xml version="1.0" encoding="UTF-8" standalone="yes"?>
<Relationships xmlns="http://schemas.openxmlformats.org/package/2006/relationships"><Relationship Id="rId8" Type="http://schemas.openxmlformats.org/officeDocument/2006/relationships/tags" Target="../tags/tag343.xml"/><Relationship Id="rId13" Type="http://schemas.openxmlformats.org/officeDocument/2006/relationships/image" Target="../media/image258.png"/><Relationship Id="rId3" Type="http://schemas.openxmlformats.org/officeDocument/2006/relationships/tags" Target="../tags/tag338.xml"/><Relationship Id="rId7" Type="http://schemas.openxmlformats.org/officeDocument/2006/relationships/tags" Target="../tags/tag342.xml"/><Relationship Id="rId12" Type="http://schemas.openxmlformats.org/officeDocument/2006/relationships/image" Target="../media/image257.png"/><Relationship Id="rId2" Type="http://schemas.openxmlformats.org/officeDocument/2006/relationships/tags" Target="../tags/tag337.xml"/><Relationship Id="rId1" Type="http://schemas.openxmlformats.org/officeDocument/2006/relationships/tags" Target="../tags/tag336.xml"/><Relationship Id="rId6" Type="http://schemas.openxmlformats.org/officeDocument/2006/relationships/tags" Target="../tags/tag341.xml"/><Relationship Id="rId11" Type="http://schemas.openxmlformats.org/officeDocument/2006/relationships/image" Target="../media/image256.png"/><Relationship Id="rId5" Type="http://schemas.openxmlformats.org/officeDocument/2006/relationships/tags" Target="../tags/tag340.xml"/><Relationship Id="rId10" Type="http://schemas.openxmlformats.org/officeDocument/2006/relationships/image" Target="../media/image250.png"/><Relationship Id="rId4" Type="http://schemas.openxmlformats.org/officeDocument/2006/relationships/tags" Target="../tags/tag339.xml"/><Relationship Id="rId9" Type="http://schemas.openxmlformats.org/officeDocument/2006/relationships/slideLayout" Target="../slideLayouts/slideLayout7.xml"/><Relationship Id="rId14" Type="http://schemas.openxmlformats.org/officeDocument/2006/relationships/image" Target="../media/image259.png"/></Relationships>
</file>

<file path=ppt/slides/_rels/slide9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7.xml"/><Relationship Id="rId1" Type="http://schemas.openxmlformats.org/officeDocument/2006/relationships/tags" Target="../tags/tag344.xml"/></Relationships>
</file>

<file path=ppt/slides/_rels/slide9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Layout" Target="../slideLayouts/slideLayout7.xml"/><Relationship Id="rId1" Type="http://schemas.openxmlformats.org/officeDocument/2006/relationships/tags" Target="../tags/tag345.xml"/></Relationships>
</file>

<file path=ppt/slides/_rels/slide9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Layout" Target="../slideLayouts/slideLayout7.xml"/><Relationship Id="rId1" Type="http://schemas.openxmlformats.org/officeDocument/2006/relationships/tags" Target="../tags/tag346.xml"/></Relationships>
</file>

<file path=ppt/slides/_rels/slide9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slideLayout" Target="../slideLayouts/slideLayout7.xml"/><Relationship Id="rId1" Type="http://schemas.openxmlformats.org/officeDocument/2006/relationships/tags" Target="../tags/tag3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ext Box 4"/>
          <p:cNvSpPr txBox="1">
            <a:spLocks noChangeArrowheads="1"/>
          </p:cNvSpPr>
          <p:nvPr/>
        </p:nvSpPr>
        <p:spPr bwMode="auto">
          <a:xfrm>
            <a:off x="703263" y="1744663"/>
            <a:ext cx="7596187" cy="366712"/>
          </a:xfrm>
          <a:prstGeom prst="rect">
            <a:avLst/>
          </a:prstGeom>
          <a:noFill/>
          <a:ln w="9525">
            <a:noFill/>
            <a:miter lim="800000"/>
            <a:headEnd/>
            <a:tailEnd/>
          </a:ln>
          <a:effectLst/>
        </p:spPr>
        <p:txBody>
          <a:bodyPr>
            <a:spAutoFit/>
          </a:bodyPr>
          <a:lstStyle/>
          <a:p>
            <a:pPr algn="l">
              <a:spcBef>
                <a:spcPct val="50000"/>
              </a:spcBef>
            </a:pPr>
            <a:r>
              <a:rPr lang="en-US" sz="1800"/>
              <a:t>ME623: Finite Element Methods in Engineering Mechanics</a:t>
            </a:r>
          </a:p>
        </p:txBody>
      </p:sp>
      <p:sp>
        <p:nvSpPr>
          <p:cNvPr id="2053" name="Text Box 5"/>
          <p:cNvSpPr txBox="1">
            <a:spLocks noChangeArrowheads="1"/>
          </p:cNvSpPr>
          <p:nvPr/>
        </p:nvSpPr>
        <p:spPr bwMode="auto">
          <a:xfrm>
            <a:off x="633413" y="2798763"/>
            <a:ext cx="6470650" cy="2027237"/>
          </a:xfrm>
          <a:prstGeom prst="rect">
            <a:avLst/>
          </a:prstGeom>
          <a:solidFill>
            <a:srgbClr val="FFFF00"/>
          </a:solidFill>
          <a:ln w="9525">
            <a:solidFill>
              <a:schemeClr val="tx1"/>
            </a:solidFill>
            <a:miter lim="800000"/>
            <a:headEnd/>
            <a:tailEnd/>
          </a:ln>
          <a:effectLst/>
        </p:spPr>
        <p:txBody>
          <a:bodyPr>
            <a:spAutoFit/>
          </a:bodyPr>
          <a:lstStyle/>
          <a:p>
            <a:pPr algn="l">
              <a:spcBef>
                <a:spcPct val="50000"/>
              </a:spcBef>
            </a:pPr>
            <a:r>
              <a:rPr lang="en-US" sz="1800" b="0"/>
              <a:t>Instructor: Sumit Basu</a:t>
            </a:r>
          </a:p>
          <a:p>
            <a:pPr algn="l">
              <a:spcBef>
                <a:spcPct val="50000"/>
              </a:spcBef>
            </a:pPr>
            <a:r>
              <a:rPr lang="en-US" sz="1800" b="0"/>
              <a:t>Email: </a:t>
            </a:r>
            <a:r>
              <a:rPr lang="en-US" sz="1800" b="0">
                <a:hlinkClick r:id="rId3"/>
              </a:rPr>
              <a:t>sbasu@iitk.ac.in</a:t>
            </a:r>
            <a:endParaRPr lang="en-US" sz="1800" b="0"/>
          </a:p>
          <a:p>
            <a:pPr algn="l">
              <a:spcBef>
                <a:spcPct val="50000"/>
              </a:spcBef>
            </a:pPr>
            <a:r>
              <a:rPr lang="en-US" sz="1800" b="0"/>
              <a:t>Phone office: (0512 259) 7506</a:t>
            </a:r>
          </a:p>
          <a:p>
            <a:pPr algn="l">
              <a:spcBef>
                <a:spcPct val="50000"/>
              </a:spcBef>
            </a:pPr>
            <a:r>
              <a:rPr lang="en-US" sz="1800" b="0"/>
              <a:t>Office: NL211A</a:t>
            </a:r>
          </a:p>
          <a:p>
            <a:pPr algn="l">
              <a:spcBef>
                <a:spcPct val="50000"/>
              </a:spcBef>
            </a:pPr>
            <a:r>
              <a:rPr lang="en-US" sz="1800" b="0"/>
              <a:t>Phone residence: (0512 259) 8511</a:t>
            </a:r>
          </a:p>
        </p:txBody>
      </p:sp>
      <p:sp>
        <p:nvSpPr>
          <p:cNvPr id="4" name="TextBox 3"/>
          <p:cNvSpPr txBox="1"/>
          <p:nvPr>
            <p:custDataLst>
              <p:tags r:id="rId1"/>
            </p:custDataLst>
          </p:nvPr>
        </p:nvSpPr>
        <p:spPr>
          <a:xfrm>
            <a:off x="0" y="7112000"/>
            <a:ext cx="9144000" cy="1200329"/>
          </a:xfrm>
          <a:prstGeom prst="rect">
            <a:avLst/>
          </a:prstGeom>
          <a:noFill/>
          <a:ln>
            <a:solidFill>
              <a:schemeClr val="tx1"/>
            </a:solidFill>
          </a:ln>
        </p:spPr>
        <p:txBody>
          <a:bodyPr vert="horz" wrap="square" rtlCol="0">
            <a:spAutoFit/>
          </a:bodyPr>
          <a:lstStyle/>
          <a:p>
            <a:pPr algn="l"/>
            <a:r>
              <a:rPr lang="en-US" sz="2400" b="0"/>
              <a:t>TexPoint fonts used in EMF. </a:t>
            </a:r>
          </a:p>
          <a:p>
            <a:pPr algn="l"/>
            <a:r>
              <a:rPr lang="en-US" sz="2400" b="0"/>
              <a:t>Read the TexPoint manual before you delete this box.: </a:t>
            </a:r>
            <a:r>
              <a:rPr lang="en-US" sz="2400" b="0">
                <a:latin typeface="CMR10"/>
              </a:rPr>
              <a:t>A</a:t>
            </a:r>
            <a:r>
              <a:rPr lang="en-US" sz="2400" b="0">
                <a:latin typeface="CMMIB10"/>
              </a:rPr>
              <a:t>A</a:t>
            </a:r>
            <a:r>
              <a:rPr lang="en-US" sz="2400" b="0">
                <a:latin typeface="CMR7"/>
              </a:rPr>
              <a:t>A</a:t>
            </a:r>
            <a:r>
              <a:rPr lang="en-US" sz="2400" b="0">
                <a:latin typeface="CMTI10"/>
              </a:rPr>
              <a:t>A</a:t>
            </a:r>
            <a:r>
              <a:rPr lang="en-US" sz="2400" b="0">
                <a:latin typeface="CMSY10ORIG"/>
              </a:rPr>
              <a:t>A</a:t>
            </a:r>
            <a:r>
              <a:rPr lang="en-US" sz="2400" b="0">
                <a:latin typeface="CMMI10"/>
              </a:rPr>
              <a:t>A</a:t>
            </a:r>
            <a:r>
              <a:rPr lang="en-US" sz="2400" b="0">
                <a:latin typeface="LCMSS8"/>
              </a:rPr>
              <a:t>A</a:t>
            </a:r>
            <a:r>
              <a:rPr lang="en-US" sz="2400" b="0">
                <a:latin typeface="CMMI8"/>
              </a:rPr>
              <a:t>A</a:t>
            </a:r>
            <a:r>
              <a:rPr lang="en-US" sz="2400" b="0">
                <a:latin typeface="CMSY8"/>
              </a:rPr>
              <a:t>A</a:t>
            </a:r>
            <a:endParaRPr lang="en-US" sz="24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P_tmp.bmp"/>
          <p:cNvPicPr>
            <a:picLocks noChangeAspect="1"/>
          </p:cNvPicPr>
          <p:nvPr>
            <p:custDataLst>
              <p:tags r:id="rId1"/>
            </p:custDataLst>
          </p:nvPr>
        </p:nvPicPr>
        <p:blipFill>
          <a:blip r:embed="rId3"/>
          <a:stretch>
            <a:fillRect/>
          </a:stretch>
        </p:blipFill>
        <p:spPr bwMode="auto">
          <a:xfrm>
            <a:off x="157398" y="584200"/>
            <a:ext cx="8737764" cy="2260265"/>
          </a:xfrm>
          <a:prstGeom prst="rect">
            <a:avLst/>
          </a:prstGeom>
          <a:noFill/>
          <a:ln/>
          <a:effec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bmp"/>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bwMode="auto">
          <a:xfrm>
            <a:off x="188692" y="309879"/>
            <a:ext cx="8736130" cy="5638180"/>
          </a:xfrm>
          <a:prstGeom prst="rect">
            <a:avLst/>
          </a:prstGeom>
          <a:noFill/>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P_tmp.bmp"/>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bwMode="auto">
          <a:xfrm>
            <a:off x="205980" y="401320"/>
            <a:ext cx="8762517" cy="5359612"/>
          </a:xfrm>
          <a:prstGeom prst="rect">
            <a:avLst/>
          </a:prstGeom>
          <a:noFill/>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bmp"/>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bwMode="auto">
          <a:xfrm>
            <a:off x="596378" y="584200"/>
            <a:ext cx="6884442" cy="4598265"/>
          </a:xfrm>
          <a:prstGeom prst="rect">
            <a:avLst/>
          </a:prstGeom>
          <a:noFill/>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Freeform 4"/>
          <p:cNvSpPr>
            <a:spLocks/>
          </p:cNvSpPr>
          <p:nvPr/>
        </p:nvSpPr>
        <p:spPr bwMode="auto">
          <a:xfrm>
            <a:off x="5964238" y="1303338"/>
            <a:ext cx="2865437" cy="554037"/>
          </a:xfrm>
          <a:custGeom>
            <a:avLst/>
            <a:gdLst/>
            <a:ahLst/>
            <a:cxnLst>
              <a:cxn ang="0">
                <a:pos x="696" y="57"/>
              </a:cxn>
              <a:cxn ang="0">
                <a:pos x="376" y="93"/>
              </a:cxn>
              <a:cxn ang="0">
                <a:pos x="293" y="121"/>
              </a:cxn>
              <a:cxn ang="0">
                <a:pos x="110" y="176"/>
              </a:cxn>
              <a:cxn ang="0">
                <a:pos x="56" y="194"/>
              </a:cxn>
              <a:cxn ang="0">
                <a:pos x="28" y="203"/>
              </a:cxn>
              <a:cxn ang="0">
                <a:pos x="156" y="304"/>
              </a:cxn>
              <a:cxn ang="0">
                <a:pos x="558" y="294"/>
              </a:cxn>
              <a:cxn ang="0">
                <a:pos x="961" y="349"/>
              </a:cxn>
              <a:cxn ang="0">
                <a:pos x="1555" y="285"/>
              </a:cxn>
              <a:cxn ang="0">
                <a:pos x="1784" y="212"/>
              </a:cxn>
              <a:cxn ang="0">
                <a:pos x="1738" y="112"/>
              </a:cxn>
              <a:cxn ang="0">
                <a:pos x="1720" y="93"/>
              </a:cxn>
              <a:cxn ang="0">
                <a:pos x="1665" y="75"/>
              </a:cxn>
              <a:cxn ang="0">
                <a:pos x="1427" y="84"/>
              </a:cxn>
              <a:cxn ang="0">
                <a:pos x="1189" y="66"/>
              </a:cxn>
              <a:cxn ang="0">
                <a:pos x="1006" y="29"/>
              </a:cxn>
              <a:cxn ang="0">
                <a:pos x="741" y="20"/>
              </a:cxn>
              <a:cxn ang="0">
                <a:pos x="696" y="57"/>
              </a:cxn>
            </a:cxnLst>
            <a:rect l="0" t="0" r="r" b="b"/>
            <a:pathLst>
              <a:path w="1805" h="349">
                <a:moveTo>
                  <a:pt x="696" y="57"/>
                </a:moveTo>
                <a:cubicBezTo>
                  <a:pt x="589" y="67"/>
                  <a:pt x="483" y="84"/>
                  <a:pt x="376" y="93"/>
                </a:cubicBezTo>
                <a:cubicBezTo>
                  <a:pt x="348" y="102"/>
                  <a:pt x="321" y="112"/>
                  <a:pt x="293" y="121"/>
                </a:cubicBezTo>
                <a:cubicBezTo>
                  <a:pt x="242" y="155"/>
                  <a:pt x="169" y="156"/>
                  <a:pt x="110" y="176"/>
                </a:cubicBezTo>
                <a:cubicBezTo>
                  <a:pt x="92" y="182"/>
                  <a:pt x="74" y="188"/>
                  <a:pt x="56" y="194"/>
                </a:cubicBezTo>
                <a:cubicBezTo>
                  <a:pt x="47" y="197"/>
                  <a:pt x="28" y="203"/>
                  <a:pt x="28" y="203"/>
                </a:cubicBezTo>
                <a:cubicBezTo>
                  <a:pt x="0" y="286"/>
                  <a:pt x="96" y="291"/>
                  <a:pt x="156" y="304"/>
                </a:cubicBezTo>
                <a:cubicBezTo>
                  <a:pt x="293" y="297"/>
                  <a:pt x="422" y="283"/>
                  <a:pt x="558" y="294"/>
                </a:cubicBezTo>
                <a:cubicBezTo>
                  <a:pt x="694" y="318"/>
                  <a:pt x="822" y="340"/>
                  <a:pt x="961" y="349"/>
                </a:cubicBezTo>
                <a:cubicBezTo>
                  <a:pt x="1162" y="339"/>
                  <a:pt x="1356" y="297"/>
                  <a:pt x="1555" y="285"/>
                </a:cubicBezTo>
                <a:cubicBezTo>
                  <a:pt x="1640" y="268"/>
                  <a:pt x="1711" y="259"/>
                  <a:pt x="1784" y="212"/>
                </a:cubicBezTo>
                <a:cubicBezTo>
                  <a:pt x="1805" y="148"/>
                  <a:pt x="1780" y="146"/>
                  <a:pt x="1738" y="112"/>
                </a:cubicBezTo>
                <a:cubicBezTo>
                  <a:pt x="1731" y="106"/>
                  <a:pt x="1728" y="97"/>
                  <a:pt x="1720" y="93"/>
                </a:cubicBezTo>
                <a:cubicBezTo>
                  <a:pt x="1703" y="84"/>
                  <a:pt x="1665" y="75"/>
                  <a:pt x="1665" y="75"/>
                </a:cubicBezTo>
                <a:cubicBezTo>
                  <a:pt x="1584" y="91"/>
                  <a:pt x="1508" y="91"/>
                  <a:pt x="1427" y="84"/>
                </a:cubicBezTo>
                <a:cubicBezTo>
                  <a:pt x="1348" y="77"/>
                  <a:pt x="1189" y="66"/>
                  <a:pt x="1189" y="66"/>
                </a:cubicBezTo>
                <a:cubicBezTo>
                  <a:pt x="1130" y="46"/>
                  <a:pt x="1068" y="37"/>
                  <a:pt x="1006" y="29"/>
                </a:cubicBezTo>
                <a:cubicBezTo>
                  <a:pt x="920" y="0"/>
                  <a:pt x="830" y="14"/>
                  <a:pt x="741" y="20"/>
                </a:cubicBezTo>
                <a:cubicBezTo>
                  <a:pt x="721" y="27"/>
                  <a:pt x="696" y="31"/>
                  <a:pt x="696" y="57"/>
                </a:cubicBezTo>
                <a:close/>
              </a:path>
            </a:pathLst>
          </a:custGeom>
          <a:solidFill>
            <a:schemeClr val="accent1"/>
          </a:solidFill>
          <a:ln w="9525">
            <a:solidFill>
              <a:schemeClr val="tx1"/>
            </a:solidFill>
            <a:round/>
            <a:headEnd/>
            <a:tailEnd/>
          </a:ln>
          <a:effectLst/>
        </p:spPr>
        <p:txBody>
          <a:bodyPr/>
          <a:lstStyle/>
          <a:p>
            <a:endParaRPr lang="en-US"/>
          </a:p>
        </p:txBody>
      </p:sp>
      <p:grpSp>
        <p:nvGrpSpPr>
          <p:cNvPr id="50184" name="Group 8"/>
          <p:cNvGrpSpPr>
            <a:grpSpLocks/>
          </p:cNvGrpSpPr>
          <p:nvPr/>
        </p:nvGrpSpPr>
        <p:grpSpPr bwMode="auto">
          <a:xfrm>
            <a:off x="6530975" y="838200"/>
            <a:ext cx="1858963" cy="1276350"/>
            <a:chOff x="4114" y="750"/>
            <a:chExt cx="1171" cy="804"/>
          </a:xfrm>
        </p:grpSpPr>
        <p:sp>
          <p:nvSpPr>
            <p:cNvPr id="50181" name="Line 5"/>
            <p:cNvSpPr>
              <a:spLocks noChangeShapeType="1"/>
            </p:cNvSpPr>
            <p:nvPr/>
          </p:nvSpPr>
          <p:spPr bwMode="auto">
            <a:xfrm>
              <a:off x="4581" y="1207"/>
              <a:ext cx="704" cy="0"/>
            </a:xfrm>
            <a:prstGeom prst="line">
              <a:avLst/>
            </a:prstGeom>
            <a:noFill/>
            <a:ln w="9525">
              <a:solidFill>
                <a:schemeClr val="tx1"/>
              </a:solidFill>
              <a:round/>
              <a:headEnd/>
              <a:tailEnd type="triangle" w="med" len="med"/>
            </a:ln>
            <a:effectLst/>
          </p:spPr>
          <p:txBody>
            <a:bodyPr/>
            <a:lstStyle/>
            <a:p>
              <a:endParaRPr lang="en-US"/>
            </a:p>
          </p:txBody>
        </p:sp>
        <p:sp>
          <p:nvSpPr>
            <p:cNvPr id="50182" name="Line 6"/>
            <p:cNvSpPr>
              <a:spLocks noChangeShapeType="1"/>
            </p:cNvSpPr>
            <p:nvPr/>
          </p:nvSpPr>
          <p:spPr bwMode="auto">
            <a:xfrm flipH="1">
              <a:off x="4114" y="1216"/>
              <a:ext cx="457" cy="338"/>
            </a:xfrm>
            <a:prstGeom prst="line">
              <a:avLst/>
            </a:prstGeom>
            <a:noFill/>
            <a:ln w="9525">
              <a:solidFill>
                <a:schemeClr val="tx1"/>
              </a:solidFill>
              <a:round/>
              <a:headEnd/>
              <a:tailEnd type="triangle" w="med" len="med"/>
            </a:ln>
            <a:effectLst/>
          </p:spPr>
          <p:txBody>
            <a:bodyPr/>
            <a:lstStyle/>
            <a:p>
              <a:endParaRPr lang="en-US"/>
            </a:p>
          </p:txBody>
        </p:sp>
        <p:sp>
          <p:nvSpPr>
            <p:cNvPr id="50183" name="Line 7"/>
            <p:cNvSpPr>
              <a:spLocks noChangeShapeType="1"/>
            </p:cNvSpPr>
            <p:nvPr/>
          </p:nvSpPr>
          <p:spPr bwMode="auto">
            <a:xfrm flipV="1">
              <a:off x="4581" y="750"/>
              <a:ext cx="0" cy="457"/>
            </a:xfrm>
            <a:prstGeom prst="line">
              <a:avLst/>
            </a:prstGeom>
            <a:noFill/>
            <a:ln w="9525">
              <a:solidFill>
                <a:schemeClr val="tx1"/>
              </a:solidFill>
              <a:round/>
              <a:headEnd/>
              <a:tailEnd type="triangle" w="med" len="med"/>
            </a:ln>
            <a:effectLst/>
          </p:spPr>
          <p:txBody>
            <a:bodyPr/>
            <a:lstStyle/>
            <a:p>
              <a:endParaRPr lang="en-US"/>
            </a:p>
          </p:txBody>
        </p:sp>
      </p:grpSp>
      <p:sp>
        <p:nvSpPr>
          <p:cNvPr id="50190" name="Line 14"/>
          <p:cNvSpPr>
            <a:spLocks noChangeShapeType="1"/>
          </p:cNvSpPr>
          <p:nvPr/>
        </p:nvSpPr>
        <p:spPr bwMode="auto">
          <a:xfrm>
            <a:off x="7272338" y="1566863"/>
            <a:ext cx="0" cy="914400"/>
          </a:xfrm>
          <a:prstGeom prst="line">
            <a:avLst/>
          </a:prstGeom>
          <a:noFill/>
          <a:ln w="9525">
            <a:solidFill>
              <a:schemeClr val="tx1"/>
            </a:solidFill>
            <a:round/>
            <a:headEnd/>
            <a:tailEnd type="triangle" w="med" len="med"/>
          </a:ln>
          <a:effectLst/>
        </p:spPr>
        <p:txBody>
          <a:bodyPr/>
          <a:lstStyle/>
          <a:p>
            <a:endParaRPr lang="en-US"/>
          </a:p>
        </p:txBody>
      </p:sp>
      <p:pic>
        <p:nvPicPr>
          <p:cNvPr id="15" name="Picture 14" descr="TP_tmp.bmp"/>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bwMode="auto">
          <a:xfrm>
            <a:off x="190464" y="3175000"/>
            <a:ext cx="8763068" cy="3226332"/>
          </a:xfrm>
          <a:prstGeom prst="rect">
            <a:avLst/>
          </a:prstGeom>
          <a:noFill/>
          <a:ln/>
          <a:effectLst/>
        </p:spPr>
      </p:pic>
      <p:pic>
        <p:nvPicPr>
          <p:cNvPr id="27" name="Picture 26" descr="TP_tmp.bmp"/>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bwMode="auto">
          <a:xfrm>
            <a:off x="5975729" y="2260600"/>
            <a:ext cx="636781" cy="229057"/>
          </a:xfrm>
          <a:prstGeom prst="rect">
            <a:avLst/>
          </a:prstGeom>
          <a:noFill/>
          <a:ln/>
          <a:effectLst/>
        </p:spPr>
      </p:pic>
      <p:pic>
        <p:nvPicPr>
          <p:cNvPr id="19" name="Picture 18" descr="TP_tmp.bmp"/>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bwMode="auto">
          <a:xfrm>
            <a:off x="7282155" y="690880"/>
            <a:ext cx="279449" cy="178664"/>
          </a:xfrm>
          <a:prstGeom prst="rect">
            <a:avLst/>
          </a:prstGeom>
          <a:noFill/>
          <a:ln/>
          <a:effectLst/>
        </p:spPr>
      </p:pic>
      <p:pic>
        <p:nvPicPr>
          <p:cNvPr id="16" name="Picture 15" descr="TP_tmp.bmp"/>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bwMode="auto">
          <a:xfrm>
            <a:off x="7994322" y="1290016"/>
            <a:ext cx="639330" cy="229974"/>
          </a:xfrm>
          <a:prstGeom prst="rect">
            <a:avLst/>
          </a:prstGeom>
          <a:noFill/>
          <a:ln/>
          <a:effectLst/>
        </p:spPr>
      </p:pic>
      <p:pic>
        <p:nvPicPr>
          <p:cNvPr id="26" name="Picture 25" descr="TP_tmp.bmp"/>
          <p:cNvPicPr>
            <a:picLocks noChangeAspect="1"/>
          </p:cNvPicPr>
          <p:nvPr>
            <p:custDataLst>
              <p:tags r:id="rId5"/>
            </p:custDataLst>
          </p:nvPr>
        </p:nvPicPr>
        <p:blipFill>
          <a:blip r:embed="rId11">
            <a:clrChange>
              <a:clrFrom>
                <a:srgbClr val="FFFFFF"/>
              </a:clrFrom>
              <a:clrTo>
                <a:srgbClr val="FFFFFF">
                  <a:alpha val="0"/>
                </a:srgbClr>
              </a:clrTo>
            </a:clrChange>
          </a:blip>
          <a:stretch>
            <a:fillRect/>
          </a:stretch>
        </p:blipFill>
        <p:spPr bwMode="auto">
          <a:xfrm>
            <a:off x="7281594" y="2367280"/>
            <a:ext cx="280568" cy="229974"/>
          </a:xfrm>
          <a:prstGeom prst="rect">
            <a:avLst/>
          </a:prstGeom>
          <a:noFill/>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P_tmp.bmp"/>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bwMode="auto">
          <a:xfrm>
            <a:off x="135020" y="248920"/>
            <a:ext cx="8735962" cy="3073510"/>
          </a:xfrm>
          <a:prstGeom prst="rect">
            <a:avLst/>
          </a:prstGeom>
          <a:noFill/>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bmp"/>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bwMode="auto">
          <a:xfrm>
            <a:off x="322161" y="325120"/>
            <a:ext cx="8530142" cy="5076957"/>
          </a:xfrm>
          <a:prstGeom prst="rect">
            <a:avLst/>
          </a:prstGeom>
          <a:noFill/>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P_tmp.bmp"/>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bwMode="auto">
          <a:xfrm>
            <a:off x="235684" y="1041400"/>
            <a:ext cx="8736620" cy="2666856"/>
          </a:xfrm>
          <a:prstGeom prst="rect">
            <a:avLst/>
          </a:prstGeom>
          <a:noFill/>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bmp"/>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a:xfrm>
            <a:off x="387691" y="732051"/>
            <a:ext cx="7822707" cy="5155701"/>
          </a:xfrm>
          <a:prstGeom prst="rect">
            <a:avLst/>
          </a:prstGeom>
          <a:noFill/>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Freeform 4"/>
          <p:cNvSpPr>
            <a:spLocks/>
          </p:cNvSpPr>
          <p:nvPr/>
        </p:nvSpPr>
        <p:spPr bwMode="auto">
          <a:xfrm>
            <a:off x="5991226" y="939801"/>
            <a:ext cx="1598613" cy="2090738"/>
          </a:xfrm>
          <a:custGeom>
            <a:avLst/>
            <a:gdLst/>
            <a:ahLst/>
            <a:cxnLst>
              <a:cxn ang="0">
                <a:pos x="192" y="9"/>
              </a:cxn>
              <a:cxn ang="0">
                <a:pos x="36" y="181"/>
              </a:cxn>
              <a:cxn ang="0">
                <a:pos x="11" y="280"/>
              </a:cxn>
              <a:cxn ang="0">
                <a:pos x="3" y="313"/>
              </a:cxn>
              <a:cxn ang="0">
                <a:pos x="36" y="437"/>
              </a:cxn>
              <a:cxn ang="0">
                <a:pos x="61" y="478"/>
              </a:cxn>
              <a:cxn ang="0">
                <a:pos x="85" y="576"/>
              </a:cxn>
              <a:cxn ang="0">
                <a:pos x="159" y="1037"/>
              </a:cxn>
              <a:cxn ang="0">
                <a:pos x="332" y="1194"/>
              </a:cxn>
              <a:cxn ang="0">
                <a:pos x="423" y="1251"/>
              </a:cxn>
              <a:cxn ang="0">
                <a:pos x="604" y="1317"/>
              </a:cxn>
              <a:cxn ang="0">
                <a:pos x="760" y="1309"/>
              </a:cxn>
              <a:cxn ang="0">
                <a:pos x="826" y="1218"/>
              </a:cxn>
              <a:cxn ang="0">
                <a:pos x="859" y="1169"/>
              </a:cxn>
              <a:cxn ang="0">
                <a:pos x="933" y="889"/>
              </a:cxn>
              <a:cxn ang="0">
                <a:pos x="974" y="749"/>
              </a:cxn>
              <a:cxn ang="0">
                <a:pos x="990" y="683"/>
              </a:cxn>
              <a:cxn ang="0">
                <a:pos x="1007" y="560"/>
              </a:cxn>
              <a:cxn ang="0">
                <a:pos x="957" y="321"/>
              </a:cxn>
              <a:cxn ang="0">
                <a:pos x="916" y="264"/>
              </a:cxn>
              <a:cxn ang="0">
                <a:pos x="867" y="190"/>
              </a:cxn>
              <a:cxn ang="0">
                <a:pos x="661" y="107"/>
              </a:cxn>
              <a:cxn ang="0">
                <a:pos x="579" y="66"/>
              </a:cxn>
              <a:cxn ang="0">
                <a:pos x="423" y="0"/>
              </a:cxn>
              <a:cxn ang="0">
                <a:pos x="192" y="9"/>
              </a:cxn>
            </a:cxnLst>
            <a:rect l="0" t="0" r="r" b="b"/>
            <a:pathLst>
              <a:path w="1007" h="1317">
                <a:moveTo>
                  <a:pt x="192" y="9"/>
                </a:moveTo>
                <a:cubicBezTo>
                  <a:pt x="88" y="92"/>
                  <a:pt x="68" y="82"/>
                  <a:pt x="36" y="181"/>
                </a:cubicBezTo>
                <a:cubicBezTo>
                  <a:pt x="20" y="229"/>
                  <a:pt x="30" y="201"/>
                  <a:pt x="11" y="280"/>
                </a:cubicBezTo>
                <a:cubicBezTo>
                  <a:pt x="8" y="291"/>
                  <a:pt x="3" y="313"/>
                  <a:pt x="3" y="313"/>
                </a:cubicBezTo>
                <a:cubicBezTo>
                  <a:pt x="8" y="366"/>
                  <a:pt x="0" y="401"/>
                  <a:pt x="36" y="437"/>
                </a:cubicBezTo>
                <a:cubicBezTo>
                  <a:pt x="58" y="503"/>
                  <a:pt x="27" y="423"/>
                  <a:pt x="61" y="478"/>
                </a:cubicBezTo>
                <a:cubicBezTo>
                  <a:pt x="77" y="504"/>
                  <a:pt x="79" y="547"/>
                  <a:pt x="85" y="576"/>
                </a:cubicBezTo>
                <a:cubicBezTo>
                  <a:pt x="89" y="692"/>
                  <a:pt x="54" y="932"/>
                  <a:pt x="159" y="1037"/>
                </a:cubicBezTo>
                <a:cubicBezTo>
                  <a:pt x="178" y="1096"/>
                  <a:pt x="273" y="1173"/>
                  <a:pt x="332" y="1194"/>
                </a:cubicBezTo>
                <a:cubicBezTo>
                  <a:pt x="360" y="1220"/>
                  <a:pt x="387" y="1240"/>
                  <a:pt x="423" y="1251"/>
                </a:cubicBezTo>
                <a:cubicBezTo>
                  <a:pt x="465" y="1296"/>
                  <a:pt x="546" y="1309"/>
                  <a:pt x="604" y="1317"/>
                </a:cubicBezTo>
                <a:cubicBezTo>
                  <a:pt x="656" y="1314"/>
                  <a:pt x="708" y="1316"/>
                  <a:pt x="760" y="1309"/>
                </a:cubicBezTo>
                <a:cubicBezTo>
                  <a:pt x="776" y="1307"/>
                  <a:pt x="813" y="1237"/>
                  <a:pt x="826" y="1218"/>
                </a:cubicBezTo>
                <a:cubicBezTo>
                  <a:pt x="837" y="1202"/>
                  <a:pt x="859" y="1169"/>
                  <a:pt x="859" y="1169"/>
                </a:cubicBezTo>
                <a:cubicBezTo>
                  <a:pt x="888" y="1077"/>
                  <a:pt x="910" y="983"/>
                  <a:pt x="933" y="889"/>
                </a:cubicBezTo>
                <a:cubicBezTo>
                  <a:pt x="945" y="841"/>
                  <a:pt x="951" y="794"/>
                  <a:pt x="974" y="749"/>
                </a:cubicBezTo>
                <a:cubicBezTo>
                  <a:pt x="978" y="727"/>
                  <a:pt x="986" y="705"/>
                  <a:pt x="990" y="683"/>
                </a:cubicBezTo>
                <a:cubicBezTo>
                  <a:pt x="997" y="642"/>
                  <a:pt x="1007" y="560"/>
                  <a:pt x="1007" y="560"/>
                </a:cubicBezTo>
                <a:cubicBezTo>
                  <a:pt x="1001" y="479"/>
                  <a:pt x="1004" y="391"/>
                  <a:pt x="957" y="321"/>
                </a:cubicBezTo>
                <a:cubicBezTo>
                  <a:pt x="947" y="292"/>
                  <a:pt x="934" y="287"/>
                  <a:pt x="916" y="264"/>
                </a:cubicBezTo>
                <a:cubicBezTo>
                  <a:pt x="898" y="240"/>
                  <a:pt x="883" y="215"/>
                  <a:pt x="867" y="190"/>
                </a:cubicBezTo>
                <a:cubicBezTo>
                  <a:pt x="835" y="143"/>
                  <a:pt x="711" y="128"/>
                  <a:pt x="661" y="107"/>
                </a:cubicBezTo>
                <a:cubicBezTo>
                  <a:pt x="632" y="94"/>
                  <a:pt x="609" y="77"/>
                  <a:pt x="579" y="66"/>
                </a:cubicBezTo>
                <a:cubicBezTo>
                  <a:pt x="542" y="31"/>
                  <a:pt x="471" y="14"/>
                  <a:pt x="423" y="0"/>
                </a:cubicBezTo>
                <a:cubicBezTo>
                  <a:pt x="181" y="9"/>
                  <a:pt x="104" y="9"/>
                  <a:pt x="192" y="9"/>
                </a:cubicBezTo>
                <a:close/>
              </a:path>
            </a:pathLst>
          </a:custGeom>
          <a:solidFill>
            <a:schemeClr val="accent1"/>
          </a:solidFill>
          <a:ln w="9525">
            <a:solidFill>
              <a:schemeClr val="tx1"/>
            </a:solidFill>
            <a:round/>
            <a:headEnd/>
            <a:tailEnd/>
          </a:ln>
          <a:effectLst/>
        </p:spPr>
        <p:txBody>
          <a:bodyPr/>
          <a:lstStyle/>
          <a:p>
            <a:endParaRPr lang="en-US"/>
          </a:p>
        </p:txBody>
      </p:sp>
      <p:sp>
        <p:nvSpPr>
          <p:cNvPr id="54277" name="Freeform 5"/>
          <p:cNvSpPr>
            <a:spLocks/>
          </p:cNvSpPr>
          <p:nvPr/>
        </p:nvSpPr>
        <p:spPr bwMode="auto">
          <a:xfrm>
            <a:off x="6008688" y="927101"/>
            <a:ext cx="1603375" cy="1306513"/>
          </a:xfrm>
          <a:custGeom>
            <a:avLst/>
            <a:gdLst/>
            <a:ahLst/>
            <a:cxnLst>
              <a:cxn ang="0">
                <a:pos x="74" y="798"/>
              </a:cxn>
              <a:cxn ang="0">
                <a:pos x="66" y="552"/>
              </a:cxn>
              <a:cxn ang="0">
                <a:pos x="0" y="362"/>
              </a:cxn>
              <a:cxn ang="0">
                <a:pos x="58" y="189"/>
              </a:cxn>
              <a:cxn ang="0">
                <a:pos x="91" y="91"/>
              </a:cxn>
              <a:cxn ang="0">
                <a:pos x="206" y="0"/>
              </a:cxn>
              <a:cxn ang="0">
                <a:pos x="486" y="33"/>
              </a:cxn>
              <a:cxn ang="0">
                <a:pos x="601" y="99"/>
              </a:cxn>
              <a:cxn ang="0">
                <a:pos x="642" y="132"/>
              </a:cxn>
              <a:cxn ang="0">
                <a:pos x="749" y="148"/>
              </a:cxn>
              <a:cxn ang="0">
                <a:pos x="798" y="165"/>
              </a:cxn>
              <a:cxn ang="0">
                <a:pos x="823" y="173"/>
              </a:cxn>
              <a:cxn ang="0">
                <a:pos x="881" y="239"/>
              </a:cxn>
              <a:cxn ang="0">
                <a:pos x="914" y="280"/>
              </a:cxn>
              <a:cxn ang="0">
                <a:pos x="938" y="329"/>
              </a:cxn>
              <a:cxn ang="0">
                <a:pos x="979" y="420"/>
              </a:cxn>
              <a:cxn ang="0">
                <a:pos x="971" y="700"/>
              </a:cxn>
              <a:cxn ang="0">
                <a:pos x="955" y="765"/>
              </a:cxn>
              <a:cxn ang="0">
                <a:pos x="938" y="823"/>
              </a:cxn>
            </a:cxnLst>
            <a:rect l="0" t="0" r="r" b="b"/>
            <a:pathLst>
              <a:path w="1010" h="823">
                <a:moveTo>
                  <a:pt x="74" y="798"/>
                </a:moveTo>
                <a:cubicBezTo>
                  <a:pt x="71" y="716"/>
                  <a:pt x="72" y="634"/>
                  <a:pt x="66" y="552"/>
                </a:cubicBezTo>
                <a:cubicBezTo>
                  <a:pt x="61" y="483"/>
                  <a:pt x="20" y="426"/>
                  <a:pt x="0" y="362"/>
                </a:cubicBezTo>
                <a:cubicBezTo>
                  <a:pt x="6" y="301"/>
                  <a:pt x="3" y="226"/>
                  <a:pt x="58" y="189"/>
                </a:cubicBezTo>
                <a:cubicBezTo>
                  <a:pt x="67" y="163"/>
                  <a:pt x="75" y="117"/>
                  <a:pt x="91" y="91"/>
                </a:cubicBezTo>
                <a:cubicBezTo>
                  <a:pt x="113" y="55"/>
                  <a:pt x="168" y="12"/>
                  <a:pt x="206" y="0"/>
                </a:cubicBezTo>
                <a:cubicBezTo>
                  <a:pt x="301" y="7"/>
                  <a:pt x="394" y="11"/>
                  <a:pt x="486" y="33"/>
                </a:cubicBezTo>
                <a:cubicBezTo>
                  <a:pt x="521" y="58"/>
                  <a:pt x="563" y="81"/>
                  <a:pt x="601" y="99"/>
                </a:cubicBezTo>
                <a:cubicBezTo>
                  <a:pt x="695" y="144"/>
                  <a:pt x="570" y="88"/>
                  <a:pt x="642" y="132"/>
                </a:cubicBezTo>
                <a:cubicBezTo>
                  <a:pt x="673" y="151"/>
                  <a:pt x="713" y="144"/>
                  <a:pt x="749" y="148"/>
                </a:cubicBezTo>
                <a:cubicBezTo>
                  <a:pt x="765" y="154"/>
                  <a:pt x="782" y="159"/>
                  <a:pt x="798" y="165"/>
                </a:cubicBezTo>
                <a:cubicBezTo>
                  <a:pt x="806" y="168"/>
                  <a:pt x="823" y="173"/>
                  <a:pt x="823" y="173"/>
                </a:cubicBezTo>
                <a:cubicBezTo>
                  <a:pt x="844" y="194"/>
                  <a:pt x="860" y="218"/>
                  <a:pt x="881" y="239"/>
                </a:cubicBezTo>
                <a:cubicBezTo>
                  <a:pt x="901" y="302"/>
                  <a:pt x="871" y="227"/>
                  <a:pt x="914" y="280"/>
                </a:cubicBezTo>
                <a:cubicBezTo>
                  <a:pt x="925" y="294"/>
                  <a:pt x="928" y="314"/>
                  <a:pt x="938" y="329"/>
                </a:cubicBezTo>
                <a:cubicBezTo>
                  <a:pt x="949" y="363"/>
                  <a:pt x="954" y="394"/>
                  <a:pt x="979" y="420"/>
                </a:cubicBezTo>
                <a:cubicBezTo>
                  <a:pt x="1010" y="506"/>
                  <a:pt x="989" y="610"/>
                  <a:pt x="971" y="700"/>
                </a:cubicBezTo>
                <a:cubicBezTo>
                  <a:pt x="967" y="722"/>
                  <a:pt x="960" y="743"/>
                  <a:pt x="955" y="765"/>
                </a:cubicBezTo>
                <a:cubicBezTo>
                  <a:pt x="950" y="785"/>
                  <a:pt x="938" y="823"/>
                  <a:pt x="938" y="823"/>
                </a:cubicBezTo>
              </a:path>
            </a:pathLst>
          </a:custGeom>
          <a:noFill/>
          <a:ln w="38100">
            <a:solidFill>
              <a:srgbClr val="FF3300"/>
            </a:solidFill>
            <a:round/>
            <a:headEnd/>
            <a:tailEnd/>
          </a:ln>
          <a:effectLst/>
        </p:spPr>
        <p:txBody>
          <a:bodyPr/>
          <a:lstStyle/>
          <a:p>
            <a:endParaRPr lang="en-US"/>
          </a:p>
        </p:txBody>
      </p:sp>
      <p:sp>
        <p:nvSpPr>
          <p:cNvPr id="54280" name="Line 8"/>
          <p:cNvSpPr>
            <a:spLocks noChangeShapeType="1"/>
          </p:cNvSpPr>
          <p:nvPr/>
        </p:nvSpPr>
        <p:spPr bwMode="auto">
          <a:xfrm flipH="1" flipV="1">
            <a:off x="5394326" y="954088"/>
            <a:ext cx="679450" cy="234950"/>
          </a:xfrm>
          <a:prstGeom prst="line">
            <a:avLst/>
          </a:prstGeom>
          <a:noFill/>
          <a:ln w="9525">
            <a:solidFill>
              <a:schemeClr val="tx1"/>
            </a:solidFill>
            <a:round/>
            <a:headEnd/>
            <a:tailEnd type="triangle" w="med" len="med"/>
          </a:ln>
          <a:effectLst/>
        </p:spPr>
        <p:txBody>
          <a:bodyPr/>
          <a:lstStyle/>
          <a:p>
            <a:endParaRPr lang="en-US"/>
          </a:p>
        </p:txBody>
      </p:sp>
      <p:sp>
        <p:nvSpPr>
          <p:cNvPr id="54281" name="Line 9"/>
          <p:cNvSpPr>
            <a:spLocks noChangeShapeType="1"/>
          </p:cNvSpPr>
          <p:nvPr/>
        </p:nvSpPr>
        <p:spPr bwMode="auto">
          <a:xfrm flipH="1" flipV="1">
            <a:off x="5564188" y="784226"/>
            <a:ext cx="549275" cy="325438"/>
          </a:xfrm>
          <a:prstGeom prst="line">
            <a:avLst/>
          </a:prstGeom>
          <a:noFill/>
          <a:ln w="9525">
            <a:solidFill>
              <a:schemeClr val="tx1"/>
            </a:solidFill>
            <a:round/>
            <a:headEnd/>
            <a:tailEnd type="triangle" w="med" len="med"/>
          </a:ln>
          <a:effectLst/>
        </p:spPr>
        <p:txBody>
          <a:bodyPr/>
          <a:lstStyle/>
          <a:p>
            <a:endParaRPr lang="en-US"/>
          </a:p>
        </p:txBody>
      </p:sp>
      <p:sp>
        <p:nvSpPr>
          <p:cNvPr id="54282" name="Line 10"/>
          <p:cNvSpPr>
            <a:spLocks noChangeShapeType="1"/>
          </p:cNvSpPr>
          <p:nvPr/>
        </p:nvSpPr>
        <p:spPr bwMode="auto">
          <a:xfrm flipH="1" flipV="1">
            <a:off x="5303838" y="1149351"/>
            <a:ext cx="717550" cy="117475"/>
          </a:xfrm>
          <a:prstGeom prst="line">
            <a:avLst/>
          </a:prstGeom>
          <a:noFill/>
          <a:ln w="9525">
            <a:solidFill>
              <a:schemeClr val="tx1"/>
            </a:solidFill>
            <a:round/>
            <a:headEnd/>
            <a:tailEnd type="triangle" w="med" len="med"/>
          </a:ln>
          <a:effectLst/>
        </p:spPr>
        <p:txBody>
          <a:bodyPr/>
          <a:lstStyle/>
          <a:p>
            <a:endParaRPr lang="en-US"/>
          </a:p>
        </p:txBody>
      </p:sp>
      <p:pic>
        <p:nvPicPr>
          <p:cNvPr id="36" name="Picture 35" descr="txp_fig"/>
          <p:cNvPicPr>
            <a:picLocks noChangeAspect="1"/>
          </p:cNvPicPr>
          <p:nvPr>
            <p:custDataLst>
              <p:tags r:id="rId1"/>
            </p:custDataLst>
          </p:nvPr>
        </p:nvPicPr>
        <p:blipFill>
          <a:blip r:embed="rId14" cstate="print"/>
          <a:stretch>
            <a:fillRect/>
          </a:stretch>
        </p:blipFill>
        <p:spPr bwMode="auto">
          <a:xfrm>
            <a:off x="6040088" y="736979"/>
            <a:ext cx="267719" cy="169733"/>
          </a:xfrm>
          <a:prstGeom prst="rect">
            <a:avLst/>
          </a:prstGeom>
          <a:noFill/>
          <a:ln/>
          <a:effectLst/>
        </p:spPr>
      </p:pic>
      <p:pic>
        <p:nvPicPr>
          <p:cNvPr id="37" name="Picture 36" descr="txp_fig"/>
          <p:cNvPicPr>
            <a:picLocks noChangeAspect="1"/>
          </p:cNvPicPr>
          <p:nvPr>
            <p:custDataLst>
              <p:tags r:id="rId2"/>
            </p:custDataLst>
          </p:nvPr>
        </p:nvPicPr>
        <p:blipFill>
          <a:blip r:embed="rId15" cstate="print"/>
          <a:stretch>
            <a:fillRect/>
          </a:stretch>
        </p:blipFill>
        <p:spPr bwMode="auto">
          <a:xfrm>
            <a:off x="6263538" y="2893326"/>
            <a:ext cx="309533" cy="163774"/>
          </a:xfrm>
          <a:prstGeom prst="rect">
            <a:avLst/>
          </a:prstGeom>
          <a:noFill/>
          <a:ln/>
          <a:effectLst/>
        </p:spPr>
      </p:pic>
      <p:sp>
        <p:nvSpPr>
          <p:cNvPr id="54283" name="AutoShape 11"/>
          <p:cNvSpPr>
            <a:spLocks noChangeArrowheads="1"/>
          </p:cNvSpPr>
          <p:nvPr/>
        </p:nvSpPr>
        <p:spPr bwMode="auto">
          <a:xfrm rot="17702117">
            <a:off x="7445376" y="2560638"/>
            <a:ext cx="169863" cy="247650"/>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grpSp>
        <p:nvGrpSpPr>
          <p:cNvPr id="54286" name="Group 14"/>
          <p:cNvGrpSpPr>
            <a:grpSpLocks/>
          </p:cNvGrpSpPr>
          <p:nvPr/>
        </p:nvGrpSpPr>
        <p:grpSpPr bwMode="auto">
          <a:xfrm>
            <a:off x="6478588" y="2978151"/>
            <a:ext cx="561975" cy="392113"/>
            <a:chOff x="510" y="3596"/>
            <a:chExt cx="354" cy="247"/>
          </a:xfrm>
        </p:grpSpPr>
        <p:sp>
          <p:nvSpPr>
            <p:cNvPr id="54284" name="Oval 12"/>
            <p:cNvSpPr>
              <a:spLocks noChangeArrowheads="1"/>
            </p:cNvSpPr>
            <p:nvPr/>
          </p:nvSpPr>
          <p:spPr bwMode="auto">
            <a:xfrm>
              <a:off x="617" y="3596"/>
              <a:ext cx="124" cy="11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54285" name="Rectangle 13" descr="Dark upward diagonal"/>
            <p:cNvSpPr>
              <a:spLocks noChangeArrowheads="1"/>
            </p:cNvSpPr>
            <p:nvPr/>
          </p:nvSpPr>
          <p:spPr bwMode="auto">
            <a:xfrm>
              <a:off x="510" y="3711"/>
              <a:ext cx="354" cy="132"/>
            </a:xfrm>
            <a:prstGeom prst="rect">
              <a:avLst/>
            </a:prstGeom>
            <a:pattFill prst="dkUpDiag">
              <a:fgClr>
                <a:schemeClr val="tx1"/>
              </a:fgClr>
              <a:bgClr>
                <a:schemeClr val="bg1"/>
              </a:bgClr>
            </a:pattFill>
            <a:ln w="9525">
              <a:noFill/>
              <a:miter lim="800000"/>
              <a:headEnd/>
              <a:tailEnd/>
            </a:ln>
            <a:effectLst/>
          </p:spPr>
          <p:txBody>
            <a:bodyPr wrap="none" anchor="ctr"/>
            <a:lstStyle/>
            <a:p>
              <a:endParaRPr lang="en-US"/>
            </a:p>
          </p:txBody>
        </p:sp>
      </p:grpSp>
      <p:sp>
        <p:nvSpPr>
          <p:cNvPr id="54287" name="Rectangle 15" descr="Dark upward diagonal"/>
          <p:cNvSpPr>
            <a:spLocks noChangeArrowheads="1"/>
          </p:cNvSpPr>
          <p:nvPr/>
        </p:nvSpPr>
        <p:spPr bwMode="auto">
          <a:xfrm rot="17589247">
            <a:off x="7537451" y="2668588"/>
            <a:ext cx="354013" cy="184150"/>
          </a:xfrm>
          <a:prstGeom prst="rect">
            <a:avLst/>
          </a:prstGeom>
          <a:pattFill prst="dkUpDiag">
            <a:fgClr>
              <a:schemeClr val="tx1"/>
            </a:fgClr>
            <a:bgClr>
              <a:schemeClr val="bg1"/>
            </a:bgClr>
          </a:pattFill>
          <a:ln w="9525">
            <a:noFill/>
            <a:miter lim="800000"/>
            <a:headEnd/>
            <a:tailEnd/>
          </a:ln>
          <a:effectLst/>
        </p:spPr>
        <p:txBody>
          <a:bodyPr wrap="none" anchor="ctr"/>
          <a:lstStyle/>
          <a:p>
            <a:endParaRPr lang="en-US"/>
          </a:p>
        </p:txBody>
      </p:sp>
      <p:sp>
        <p:nvSpPr>
          <p:cNvPr id="54289" name="Line 17"/>
          <p:cNvSpPr>
            <a:spLocks noChangeShapeType="1"/>
          </p:cNvSpPr>
          <p:nvPr/>
        </p:nvSpPr>
        <p:spPr bwMode="auto">
          <a:xfrm flipV="1">
            <a:off x="5826126" y="2508251"/>
            <a:ext cx="352425" cy="104775"/>
          </a:xfrm>
          <a:prstGeom prst="line">
            <a:avLst/>
          </a:prstGeom>
          <a:noFill/>
          <a:ln w="9525">
            <a:solidFill>
              <a:schemeClr val="tx1"/>
            </a:solidFill>
            <a:round/>
            <a:headEnd/>
            <a:tailEnd type="triangle" w="med" len="med"/>
          </a:ln>
          <a:effectLst/>
        </p:spPr>
        <p:txBody>
          <a:bodyPr/>
          <a:lstStyle/>
          <a:p>
            <a:endParaRPr lang="en-US"/>
          </a:p>
        </p:txBody>
      </p:sp>
      <p:sp>
        <p:nvSpPr>
          <p:cNvPr id="54290" name="Line 18"/>
          <p:cNvSpPr>
            <a:spLocks noChangeShapeType="1"/>
          </p:cNvSpPr>
          <p:nvPr/>
        </p:nvSpPr>
        <p:spPr bwMode="auto">
          <a:xfrm flipV="1">
            <a:off x="5930901" y="2638426"/>
            <a:ext cx="312738" cy="169863"/>
          </a:xfrm>
          <a:prstGeom prst="line">
            <a:avLst/>
          </a:prstGeom>
          <a:noFill/>
          <a:ln w="9525">
            <a:solidFill>
              <a:schemeClr val="tx1"/>
            </a:solidFill>
            <a:round/>
            <a:headEnd/>
            <a:tailEnd type="triangle" w="med" len="med"/>
          </a:ln>
          <a:effectLst/>
        </p:spPr>
        <p:txBody>
          <a:bodyPr/>
          <a:lstStyle/>
          <a:p>
            <a:endParaRPr lang="en-US"/>
          </a:p>
        </p:txBody>
      </p:sp>
      <p:sp>
        <p:nvSpPr>
          <p:cNvPr id="54291" name="Line 19"/>
          <p:cNvSpPr>
            <a:spLocks noChangeShapeType="1"/>
          </p:cNvSpPr>
          <p:nvPr/>
        </p:nvSpPr>
        <p:spPr bwMode="auto">
          <a:xfrm flipH="1">
            <a:off x="7289801" y="431801"/>
            <a:ext cx="482600" cy="730250"/>
          </a:xfrm>
          <a:prstGeom prst="line">
            <a:avLst/>
          </a:prstGeom>
          <a:noFill/>
          <a:ln w="9525">
            <a:solidFill>
              <a:schemeClr val="tx1"/>
            </a:solidFill>
            <a:round/>
            <a:headEnd/>
            <a:tailEnd type="triangle" w="med" len="med"/>
          </a:ln>
          <a:effectLst/>
        </p:spPr>
        <p:txBody>
          <a:bodyPr/>
          <a:lstStyle/>
          <a:p>
            <a:endParaRPr lang="en-US"/>
          </a:p>
        </p:txBody>
      </p:sp>
      <p:pic>
        <p:nvPicPr>
          <p:cNvPr id="38" name="Picture 37" descr="txp_fig"/>
          <p:cNvPicPr>
            <a:picLocks noChangeAspect="1"/>
          </p:cNvPicPr>
          <p:nvPr>
            <p:custDataLst>
              <p:tags r:id="rId3"/>
            </p:custDataLst>
          </p:nvPr>
        </p:nvPicPr>
        <p:blipFill>
          <a:blip r:embed="rId16" cstate="print"/>
          <a:stretch>
            <a:fillRect/>
          </a:stretch>
        </p:blipFill>
        <p:spPr bwMode="auto">
          <a:xfrm>
            <a:off x="4356083" y="466726"/>
            <a:ext cx="968408" cy="693266"/>
          </a:xfrm>
          <a:prstGeom prst="rect">
            <a:avLst/>
          </a:prstGeom>
          <a:noFill/>
          <a:ln/>
          <a:effectLst/>
        </p:spPr>
      </p:pic>
      <p:pic>
        <p:nvPicPr>
          <p:cNvPr id="39" name="Picture 38" descr="txp_fig"/>
          <p:cNvPicPr>
            <a:picLocks noChangeAspect="1"/>
          </p:cNvPicPr>
          <p:nvPr>
            <p:custDataLst>
              <p:tags r:id="rId4"/>
            </p:custDataLst>
          </p:nvPr>
        </p:nvPicPr>
        <p:blipFill>
          <a:blip r:embed="rId17" cstate="print"/>
          <a:stretch>
            <a:fillRect/>
          </a:stretch>
        </p:blipFill>
        <p:spPr bwMode="auto">
          <a:xfrm>
            <a:off x="4897341" y="2447925"/>
            <a:ext cx="1063817" cy="693447"/>
          </a:xfrm>
          <a:prstGeom prst="rect">
            <a:avLst/>
          </a:prstGeom>
          <a:noFill/>
          <a:ln/>
          <a:effectLst/>
        </p:spPr>
      </p:pic>
      <p:pic>
        <p:nvPicPr>
          <p:cNvPr id="35" name="Picture 34" descr="txp_fig"/>
          <p:cNvPicPr>
            <a:picLocks noChangeAspect="1"/>
          </p:cNvPicPr>
          <p:nvPr>
            <p:custDataLst>
              <p:tags r:id="rId5"/>
            </p:custDataLst>
          </p:nvPr>
        </p:nvPicPr>
        <p:blipFill>
          <a:blip r:embed="rId18" cstate="print"/>
          <a:stretch>
            <a:fillRect/>
          </a:stretch>
        </p:blipFill>
        <p:spPr bwMode="auto">
          <a:xfrm>
            <a:off x="7599474" y="269875"/>
            <a:ext cx="1220565" cy="696403"/>
          </a:xfrm>
          <a:prstGeom prst="rect">
            <a:avLst/>
          </a:prstGeom>
          <a:noFill/>
          <a:ln/>
          <a:effectLst/>
        </p:spPr>
      </p:pic>
      <p:pic>
        <p:nvPicPr>
          <p:cNvPr id="41" name="Picture 40" descr="txp_fig"/>
          <p:cNvPicPr>
            <a:picLocks noChangeAspect="1"/>
          </p:cNvPicPr>
          <p:nvPr>
            <p:custDataLst>
              <p:tags r:id="rId6"/>
            </p:custDataLst>
          </p:nvPr>
        </p:nvPicPr>
        <p:blipFill>
          <a:blip r:embed="rId19" cstate="print"/>
          <a:stretch>
            <a:fillRect/>
          </a:stretch>
        </p:blipFill>
        <p:spPr bwMode="auto">
          <a:xfrm>
            <a:off x="6223089" y="1728788"/>
            <a:ext cx="1290460" cy="208910"/>
          </a:xfrm>
          <a:prstGeom prst="rect">
            <a:avLst/>
          </a:prstGeom>
          <a:noFill/>
          <a:ln/>
          <a:effectLst/>
        </p:spPr>
      </p:pic>
      <p:pic>
        <p:nvPicPr>
          <p:cNvPr id="46" name="Picture 45" descr="txp_fig"/>
          <p:cNvPicPr>
            <a:picLocks noChangeAspect="1"/>
          </p:cNvPicPr>
          <p:nvPr>
            <p:custDataLst>
              <p:tags r:id="rId7"/>
            </p:custDataLst>
          </p:nvPr>
        </p:nvPicPr>
        <p:blipFill>
          <a:blip r:embed="rId20" cstate="print"/>
          <a:stretch>
            <a:fillRect/>
          </a:stretch>
        </p:blipFill>
        <p:spPr bwMode="auto">
          <a:xfrm>
            <a:off x="0" y="2460246"/>
            <a:ext cx="4787826" cy="238376"/>
          </a:xfrm>
          <a:prstGeom prst="rect">
            <a:avLst/>
          </a:prstGeom>
          <a:noFill/>
          <a:ln/>
          <a:effectLst/>
        </p:spPr>
      </p:pic>
      <p:pic>
        <p:nvPicPr>
          <p:cNvPr id="29" name="Picture 28" descr="TP_tmp.bmp"/>
          <p:cNvPicPr>
            <a:picLocks noChangeAspect="1"/>
          </p:cNvPicPr>
          <p:nvPr>
            <p:custDataLst>
              <p:tags r:id="rId8"/>
            </p:custDataLst>
          </p:nvPr>
        </p:nvPicPr>
        <p:blipFill>
          <a:blip r:embed="rId21">
            <a:clrChange>
              <a:clrFrom>
                <a:srgbClr val="FFFFFF"/>
              </a:clrFrom>
              <a:clrTo>
                <a:srgbClr val="FFFFFF">
                  <a:alpha val="0"/>
                </a:srgbClr>
              </a:clrTo>
            </a:clrChange>
          </a:blip>
          <a:stretch>
            <a:fillRect/>
          </a:stretch>
        </p:blipFill>
        <p:spPr>
          <a:xfrm>
            <a:off x="54592" y="40944"/>
            <a:ext cx="6121920" cy="254508"/>
          </a:xfrm>
          <a:prstGeom prst="rect">
            <a:avLst/>
          </a:prstGeom>
          <a:noFill/>
        </p:spPr>
      </p:pic>
      <p:pic>
        <p:nvPicPr>
          <p:cNvPr id="33" name="Picture 32"/>
          <p:cNvPicPr>
            <a:picLocks noChangeAspect="1"/>
          </p:cNvPicPr>
          <p:nvPr>
            <p:custDataLst>
              <p:tags r:id="rId9"/>
            </p:custDataLst>
          </p:nvPr>
        </p:nvPicPr>
        <p:blipFill>
          <a:blip r:embed="rId22">
            <a:clrChange>
              <a:clrFrom>
                <a:srgbClr val="FFFFFF"/>
              </a:clrFrom>
              <a:clrTo>
                <a:srgbClr val="FFFFFF">
                  <a:alpha val="0"/>
                </a:srgbClr>
              </a:clrTo>
            </a:clrChange>
          </a:blip>
          <a:stretch>
            <a:fillRect/>
          </a:stretch>
        </p:blipFill>
        <p:spPr bwMode="auto">
          <a:xfrm>
            <a:off x="7616106" y="1378424"/>
            <a:ext cx="1527894" cy="439402"/>
          </a:xfrm>
          <a:prstGeom prst="rect">
            <a:avLst/>
          </a:prstGeom>
          <a:noFill/>
          <a:ln w="9525" cap="flat" cmpd="sng" algn="ctr">
            <a:noFill/>
            <a:prstDash val="solid"/>
            <a:round/>
            <a:headEnd type="none" w="med" len="med"/>
            <a:tailEnd type="none" w="med" len="med"/>
          </a:ln>
          <a:effectLst/>
        </p:spPr>
      </p:pic>
      <p:pic>
        <p:nvPicPr>
          <p:cNvPr id="54305" name="Picture 33" descr="txp_fig"/>
          <p:cNvPicPr>
            <a:picLocks noChangeAspect="1" noChangeArrowheads="1"/>
          </p:cNvPicPr>
          <p:nvPr>
            <p:custDataLst>
              <p:tags r:id="rId10"/>
            </p:custDataLst>
          </p:nvPr>
        </p:nvPicPr>
        <p:blipFill>
          <a:blip r:embed="rId23" cstate="print"/>
          <a:srcRect/>
          <a:stretch>
            <a:fillRect/>
          </a:stretch>
        </p:blipFill>
        <p:spPr bwMode="auto">
          <a:xfrm>
            <a:off x="6435726" y="33338"/>
            <a:ext cx="1077913" cy="696913"/>
          </a:xfrm>
          <a:prstGeom prst="rect">
            <a:avLst/>
          </a:prstGeom>
          <a:noFill/>
          <a:ln w="9525">
            <a:miter lim="800000"/>
            <a:headEnd/>
            <a:tailEnd/>
          </a:ln>
          <a:effectLst/>
        </p:spPr>
      </p:pic>
      <p:sp>
        <p:nvSpPr>
          <p:cNvPr id="54301" name="Line 29"/>
          <p:cNvSpPr>
            <a:spLocks noChangeShapeType="1"/>
          </p:cNvSpPr>
          <p:nvPr/>
        </p:nvSpPr>
        <p:spPr bwMode="auto">
          <a:xfrm flipV="1">
            <a:off x="6648451" y="469901"/>
            <a:ext cx="79375" cy="457200"/>
          </a:xfrm>
          <a:prstGeom prst="line">
            <a:avLst/>
          </a:prstGeom>
          <a:noFill/>
          <a:ln w="9525">
            <a:solidFill>
              <a:schemeClr val="tx1"/>
            </a:solidFill>
            <a:round/>
            <a:headEnd/>
            <a:tailEnd type="triangle" w="med" len="med"/>
          </a:ln>
          <a:effectLst/>
        </p:spPr>
        <p:txBody>
          <a:bodyPr/>
          <a:lstStyle/>
          <a:p>
            <a:endParaRPr lang="en-US"/>
          </a:p>
        </p:txBody>
      </p:sp>
      <p:pic>
        <p:nvPicPr>
          <p:cNvPr id="43" name="Picture 42" descr="TP_tmp.bmp"/>
          <p:cNvPicPr>
            <a:picLocks noChangeAspect="1"/>
          </p:cNvPicPr>
          <p:nvPr>
            <p:custDataLst>
              <p:tags r:id="rId11"/>
            </p:custDataLst>
          </p:nvPr>
        </p:nvPicPr>
        <p:blipFill>
          <a:blip r:embed="rId24">
            <a:clrChange>
              <a:clrFrom>
                <a:srgbClr val="FFFFFF"/>
              </a:clrFrom>
              <a:clrTo>
                <a:srgbClr val="FFFFFF">
                  <a:alpha val="0"/>
                </a:srgbClr>
              </a:clrTo>
            </a:clrChange>
          </a:blip>
          <a:stretch>
            <a:fillRect/>
          </a:stretch>
        </p:blipFill>
        <p:spPr>
          <a:xfrm>
            <a:off x="6736181" y="2301544"/>
            <a:ext cx="202692" cy="202692"/>
          </a:xfrm>
          <a:prstGeom prst="rect">
            <a:avLst/>
          </a:prstGeom>
          <a:noFill/>
        </p:spPr>
      </p:pic>
      <p:pic>
        <p:nvPicPr>
          <p:cNvPr id="45" name="Picture 44" descr="TP_tmp.bmp"/>
          <p:cNvPicPr>
            <a:picLocks noChangeAspect="1"/>
          </p:cNvPicPr>
          <p:nvPr>
            <p:custDataLst>
              <p:tags r:id="rId12"/>
            </p:custDataLst>
          </p:nvPr>
        </p:nvPicPr>
        <p:blipFill>
          <a:blip r:embed="rId25">
            <a:clrChange>
              <a:clrFrom>
                <a:srgbClr val="FFFFFF"/>
              </a:clrFrom>
              <a:clrTo>
                <a:srgbClr val="FFFFFF">
                  <a:alpha val="0"/>
                </a:srgbClr>
              </a:clrTo>
            </a:clrChange>
          </a:blip>
          <a:stretch>
            <a:fillRect/>
          </a:stretch>
        </p:blipFill>
        <p:spPr>
          <a:xfrm>
            <a:off x="206861" y="2888397"/>
            <a:ext cx="3707900" cy="1345694"/>
          </a:xfrm>
          <a:prstGeom prst="rect">
            <a:avLst/>
          </a:prstGeom>
          <a:noFill/>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21" name="Picture 25" descr="txp_fig"/>
          <p:cNvPicPr>
            <a:picLocks noChangeAspect="1" noChangeArrowheads="1"/>
          </p:cNvPicPr>
          <p:nvPr>
            <p:custDataLst>
              <p:tags r:id="rId1"/>
            </p:custDataLst>
          </p:nvPr>
        </p:nvPicPr>
        <p:blipFill>
          <a:blip r:embed="rId3"/>
          <a:srcRect/>
          <a:stretch>
            <a:fillRect/>
          </a:stretch>
        </p:blipFill>
        <p:spPr bwMode="auto">
          <a:xfrm>
            <a:off x="3489325" y="3629025"/>
            <a:ext cx="4716463" cy="968375"/>
          </a:xfrm>
          <a:prstGeom prst="rect">
            <a:avLst/>
          </a:prstGeom>
          <a:noFill/>
          <a:ln w="9525">
            <a:miter lim="800000"/>
            <a:headEnd/>
            <a:tailEnd/>
          </a:ln>
          <a:effectLst/>
        </p:spPr>
      </p:pic>
      <p:grpSp>
        <p:nvGrpSpPr>
          <p:cNvPr id="55331" name="Group 35"/>
          <p:cNvGrpSpPr>
            <a:grpSpLocks/>
          </p:cNvGrpSpPr>
          <p:nvPr/>
        </p:nvGrpSpPr>
        <p:grpSpPr bwMode="auto">
          <a:xfrm>
            <a:off x="627063" y="862013"/>
            <a:ext cx="6956425" cy="1981200"/>
            <a:chOff x="395" y="543"/>
            <a:chExt cx="4382" cy="1248"/>
          </a:xfrm>
        </p:grpSpPr>
        <p:sp>
          <p:nvSpPr>
            <p:cNvPr id="55300" name="Rectangle 4"/>
            <p:cNvSpPr>
              <a:spLocks noChangeArrowheads="1"/>
            </p:cNvSpPr>
            <p:nvPr/>
          </p:nvSpPr>
          <p:spPr bwMode="auto">
            <a:xfrm>
              <a:off x="576" y="1152"/>
              <a:ext cx="2288" cy="23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55301" name="Rectangle 5" descr="Dark upward diagonal"/>
            <p:cNvSpPr>
              <a:spLocks noChangeArrowheads="1"/>
            </p:cNvSpPr>
            <p:nvPr/>
          </p:nvSpPr>
          <p:spPr bwMode="auto">
            <a:xfrm>
              <a:off x="395" y="1004"/>
              <a:ext cx="189" cy="543"/>
            </a:xfrm>
            <a:prstGeom prst="rect">
              <a:avLst/>
            </a:prstGeom>
            <a:pattFill prst="dkUpDiag">
              <a:fgClr>
                <a:schemeClr val="tx1"/>
              </a:fgClr>
              <a:bgClr>
                <a:schemeClr val="bg1"/>
              </a:bgClr>
            </a:pattFill>
            <a:ln w="9525">
              <a:noFill/>
              <a:miter lim="800000"/>
              <a:headEnd/>
              <a:tailEnd/>
            </a:ln>
            <a:effectLst/>
          </p:spPr>
          <p:txBody>
            <a:bodyPr wrap="none" anchor="ctr"/>
            <a:lstStyle/>
            <a:p>
              <a:endParaRPr lang="en-US"/>
            </a:p>
          </p:txBody>
        </p:sp>
        <p:sp>
          <p:nvSpPr>
            <p:cNvPr id="55302" name="Line 6"/>
            <p:cNvSpPr>
              <a:spLocks noChangeShapeType="1"/>
            </p:cNvSpPr>
            <p:nvPr/>
          </p:nvSpPr>
          <p:spPr bwMode="auto">
            <a:xfrm>
              <a:off x="1615" y="930"/>
              <a:ext cx="0" cy="222"/>
            </a:xfrm>
            <a:prstGeom prst="line">
              <a:avLst/>
            </a:prstGeom>
            <a:noFill/>
            <a:ln w="9525">
              <a:solidFill>
                <a:schemeClr val="tx1"/>
              </a:solidFill>
              <a:round/>
              <a:headEnd/>
              <a:tailEnd type="triangle" w="med" len="med"/>
            </a:ln>
            <a:effectLst/>
          </p:spPr>
          <p:txBody>
            <a:bodyPr/>
            <a:lstStyle/>
            <a:p>
              <a:endParaRPr lang="en-US"/>
            </a:p>
          </p:txBody>
        </p:sp>
        <p:sp>
          <p:nvSpPr>
            <p:cNvPr id="55303" name="Line 7"/>
            <p:cNvSpPr>
              <a:spLocks noChangeShapeType="1"/>
            </p:cNvSpPr>
            <p:nvPr/>
          </p:nvSpPr>
          <p:spPr bwMode="auto">
            <a:xfrm>
              <a:off x="1711" y="930"/>
              <a:ext cx="0" cy="222"/>
            </a:xfrm>
            <a:prstGeom prst="line">
              <a:avLst/>
            </a:prstGeom>
            <a:noFill/>
            <a:ln w="9525">
              <a:solidFill>
                <a:schemeClr val="tx1"/>
              </a:solidFill>
              <a:round/>
              <a:headEnd/>
              <a:tailEnd type="triangle" w="med" len="med"/>
            </a:ln>
            <a:effectLst/>
          </p:spPr>
          <p:txBody>
            <a:bodyPr/>
            <a:lstStyle/>
            <a:p>
              <a:endParaRPr lang="en-US"/>
            </a:p>
          </p:txBody>
        </p:sp>
        <p:sp>
          <p:nvSpPr>
            <p:cNvPr id="55304" name="Line 8"/>
            <p:cNvSpPr>
              <a:spLocks noChangeShapeType="1"/>
            </p:cNvSpPr>
            <p:nvPr/>
          </p:nvSpPr>
          <p:spPr bwMode="auto">
            <a:xfrm>
              <a:off x="1807" y="930"/>
              <a:ext cx="0" cy="222"/>
            </a:xfrm>
            <a:prstGeom prst="line">
              <a:avLst/>
            </a:prstGeom>
            <a:noFill/>
            <a:ln w="9525">
              <a:solidFill>
                <a:schemeClr val="tx1"/>
              </a:solidFill>
              <a:round/>
              <a:headEnd/>
              <a:tailEnd type="triangle" w="med" len="med"/>
            </a:ln>
            <a:effectLst/>
          </p:spPr>
          <p:txBody>
            <a:bodyPr/>
            <a:lstStyle/>
            <a:p>
              <a:endParaRPr lang="en-US"/>
            </a:p>
          </p:txBody>
        </p:sp>
        <p:sp>
          <p:nvSpPr>
            <p:cNvPr id="55305" name="Line 9"/>
            <p:cNvSpPr>
              <a:spLocks noChangeShapeType="1"/>
            </p:cNvSpPr>
            <p:nvPr/>
          </p:nvSpPr>
          <p:spPr bwMode="auto">
            <a:xfrm>
              <a:off x="1903" y="930"/>
              <a:ext cx="0" cy="222"/>
            </a:xfrm>
            <a:prstGeom prst="line">
              <a:avLst/>
            </a:prstGeom>
            <a:noFill/>
            <a:ln w="9525">
              <a:solidFill>
                <a:schemeClr val="tx1"/>
              </a:solidFill>
              <a:round/>
              <a:headEnd/>
              <a:tailEnd type="triangle" w="med" len="med"/>
            </a:ln>
            <a:effectLst/>
          </p:spPr>
          <p:txBody>
            <a:bodyPr/>
            <a:lstStyle/>
            <a:p>
              <a:endParaRPr lang="en-US"/>
            </a:p>
          </p:txBody>
        </p:sp>
        <p:sp>
          <p:nvSpPr>
            <p:cNvPr id="55306" name="Line 10"/>
            <p:cNvSpPr>
              <a:spLocks noChangeShapeType="1"/>
            </p:cNvSpPr>
            <p:nvPr/>
          </p:nvSpPr>
          <p:spPr bwMode="auto">
            <a:xfrm>
              <a:off x="1999" y="930"/>
              <a:ext cx="0" cy="222"/>
            </a:xfrm>
            <a:prstGeom prst="line">
              <a:avLst/>
            </a:prstGeom>
            <a:noFill/>
            <a:ln w="9525">
              <a:solidFill>
                <a:schemeClr val="tx1"/>
              </a:solidFill>
              <a:round/>
              <a:headEnd/>
              <a:tailEnd type="triangle" w="med" len="med"/>
            </a:ln>
            <a:effectLst/>
          </p:spPr>
          <p:txBody>
            <a:bodyPr/>
            <a:lstStyle/>
            <a:p>
              <a:endParaRPr lang="en-US"/>
            </a:p>
          </p:txBody>
        </p:sp>
        <p:sp>
          <p:nvSpPr>
            <p:cNvPr id="55307" name="Line 11"/>
            <p:cNvSpPr>
              <a:spLocks noChangeShapeType="1"/>
            </p:cNvSpPr>
            <p:nvPr/>
          </p:nvSpPr>
          <p:spPr bwMode="auto">
            <a:xfrm>
              <a:off x="2095" y="930"/>
              <a:ext cx="0" cy="222"/>
            </a:xfrm>
            <a:prstGeom prst="line">
              <a:avLst/>
            </a:prstGeom>
            <a:noFill/>
            <a:ln w="9525">
              <a:solidFill>
                <a:schemeClr val="tx1"/>
              </a:solidFill>
              <a:round/>
              <a:headEnd/>
              <a:tailEnd type="triangle" w="med" len="med"/>
            </a:ln>
            <a:effectLst/>
          </p:spPr>
          <p:txBody>
            <a:bodyPr/>
            <a:lstStyle/>
            <a:p>
              <a:endParaRPr lang="en-US"/>
            </a:p>
          </p:txBody>
        </p:sp>
        <p:sp>
          <p:nvSpPr>
            <p:cNvPr id="55308" name="Line 12"/>
            <p:cNvSpPr>
              <a:spLocks noChangeShapeType="1"/>
            </p:cNvSpPr>
            <p:nvPr/>
          </p:nvSpPr>
          <p:spPr bwMode="auto">
            <a:xfrm>
              <a:off x="2191" y="930"/>
              <a:ext cx="0" cy="222"/>
            </a:xfrm>
            <a:prstGeom prst="line">
              <a:avLst/>
            </a:prstGeom>
            <a:noFill/>
            <a:ln w="9525">
              <a:solidFill>
                <a:schemeClr val="tx1"/>
              </a:solidFill>
              <a:round/>
              <a:headEnd/>
              <a:tailEnd type="triangle" w="med" len="med"/>
            </a:ln>
            <a:effectLst/>
          </p:spPr>
          <p:txBody>
            <a:bodyPr/>
            <a:lstStyle/>
            <a:p>
              <a:endParaRPr lang="en-US"/>
            </a:p>
          </p:txBody>
        </p:sp>
        <p:sp>
          <p:nvSpPr>
            <p:cNvPr id="55309" name="Line 13"/>
            <p:cNvSpPr>
              <a:spLocks noChangeShapeType="1"/>
            </p:cNvSpPr>
            <p:nvPr/>
          </p:nvSpPr>
          <p:spPr bwMode="auto">
            <a:xfrm>
              <a:off x="2287" y="930"/>
              <a:ext cx="0" cy="222"/>
            </a:xfrm>
            <a:prstGeom prst="line">
              <a:avLst/>
            </a:prstGeom>
            <a:noFill/>
            <a:ln w="9525">
              <a:solidFill>
                <a:schemeClr val="tx1"/>
              </a:solidFill>
              <a:round/>
              <a:headEnd/>
              <a:tailEnd type="triangle" w="med" len="med"/>
            </a:ln>
            <a:effectLst/>
          </p:spPr>
          <p:txBody>
            <a:bodyPr/>
            <a:lstStyle/>
            <a:p>
              <a:endParaRPr lang="en-US"/>
            </a:p>
          </p:txBody>
        </p:sp>
        <p:sp>
          <p:nvSpPr>
            <p:cNvPr id="55310" name="Line 14"/>
            <p:cNvSpPr>
              <a:spLocks noChangeShapeType="1"/>
            </p:cNvSpPr>
            <p:nvPr/>
          </p:nvSpPr>
          <p:spPr bwMode="auto">
            <a:xfrm>
              <a:off x="2383" y="930"/>
              <a:ext cx="0" cy="222"/>
            </a:xfrm>
            <a:prstGeom prst="line">
              <a:avLst/>
            </a:prstGeom>
            <a:noFill/>
            <a:ln w="9525">
              <a:solidFill>
                <a:schemeClr val="tx1"/>
              </a:solidFill>
              <a:round/>
              <a:headEnd/>
              <a:tailEnd type="triangle" w="med" len="med"/>
            </a:ln>
            <a:effectLst/>
          </p:spPr>
          <p:txBody>
            <a:bodyPr/>
            <a:lstStyle/>
            <a:p>
              <a:endParaRPr lang="en-US"/>
            </a:p>
          </p:txBody>
        </p:sp>
        <p:sp>
          <p:nvSpPr>
            <p:cNvPr id="55311" name="Line 15"/>
            <p:cNvSpPr>
              <a:spLocks noChangeShapeType="1"/>
            </p:cNvSpPr>
            <p:nvPr/>
          </p:nvSpPr>
          <p:spPr bwMode="auto">
            <a:xfrm>
              <a:off x="2479" y="930"/>
              <a:ext cx="0" cy="222"/>
            </a:xfrm>
            <a:prstGeom prst="line">
              <a:avLst/>
            </a:prstGeom>
            <a:noFill/>
            <a:ln w="9525">
              <a:solidFill>
                <a:schemeClr val="tx1"/>
              </a:solidFill>
              <a:round/>
              <a:headEnd/>
              <a:tailEnd type="triangle" w="med" len="med"/>
            </a:ln>
            <a:effectLst/>
          </p:spPr>
          <p:txBody>
            <a:bodyPr/>
            <a:lstStyle/>
            <a:p>
              <a:endParaRPr lang="en-US"/>
            </a:p>
          </p:txBody>
        </p:sp>
        <p:sp>
          <p:nvSpPr>
            <p:cNvPr id="55312" name="Line 16"/>
            <p:cNvSpPr>
              <a:spLocks noChangeShapeType="1"/>
            </p:cNvSpPr>
            <p:nvPr/>
          </p:nvSpPr>
          <p:spPr bwMode="auto">
            <a:xfrm>
              <a:off x="2575" y="930"/>
              <a:ext cx="0" cy="222"/>
            </a:xfrm>
            <a:prstGeom prst="line">
              <a:avLst/>
            </a:prstGeom>
            <a:noFill/>
            <a:ln w="9525">
              <a:solidFill>
                <a:schemeClr val="tx1"/>
              </a:solidFill>
              <a:round/>
              <a:headEnd/>
              <a:tailEnd type="triangle" w="med" len="med"/>
            </a:ln>
            <a:effectLst/>
          </p:spPr>
          <p:txBody>
            <a:bodyPr/>
            <a:lstStyle/>
            <a:p>
              <a:endParaRPr lang="en-US"/>
            </a:p>
          </p:txBody>
        </p:sp>
        <p:sp>
          <p:nvSpPr>
            <p:cNvPr id="55313" name="Line 17"/>
            <p:cNvSpPr>
              <a:spLocks noChangeShapeType="1"/>
            </p:cNvSpPr>
            <p:nvPr/>
          </p:nvSpPr>
          <p:spPr bwMode="auto">
            <a:xfrm>
              <a:off x="2671" y="930"/>
              <a:ext cx="0" cy="222"/>
            </a:xfrm>
            <a:prstGeom prst="line">
              <a:avLst/>
            </a:prstGeom>
            <a:noFill/>
            <a:ln w="9525">
              <a:solidFill>
                <a:schemeClr val="tx1"/>
              </a:solidFill>
              <a:round/>
              <a:headEnd/>
              <a:tailEnd type="triangle" w="med" len="med"/>
            </a:ln>
            <a:effectLst/>
          </p:spPr>
          <p:txBody>
            <a:bodyPr/>
            <a:lstStyle/>
            <a:p>
              <a:endParaRPr lang="en-US"/>
            </a:p>
          </p:txBody>
        </p:sp>
        <p:sp>
          <p:nvSpPr>
            <p:cNvPr id="55314" name="Line 18"/>
            <p:cNvSpPr>
              <a:spLocks noChangeShapeType="1"/>
            </p:cNvSpPr>
            <p:nvPr/>
          </p:nvSpPr>
          <p:spPr bwMode="auto">
            <a:xfrm>
              <a:off x="2767" y="930"/>
              <a:ext cx="0" cy="222"/>
            </a:xfrm>
            <a:prstGeom prst="line">
              <a:avLst/>
            </a:prstGeom>
            <a:noFill/>
            <a:ln w="9525">
              <a:solidFill>
                <a:schemeClr val="tx1"/>
              </a:solidFill>
              <a:round/>
              <a:headEnd/>
              <a:tailEnd type="triangle" w="med" len="med"/>
            </a:ln>
            <a:effectLst/>
          </p:spPr>
          <p:txBody>
            <a:bodyPr/>
            <a:lstStyle/>
            <a:p>
              <a:endParaRPr lang="en-US"/>
            </a:p>
          </p:txBody>
        </p:sp>
        <p:sp>
          <p:nvSpPr>
            <p:cNvPr id="55315" name="Line 19"/>
            <p:cNvSpPr>
              <a:spLocks noChangeShapeType="1"/>
            </p:cNvSpPr>
            <p:nvPr/>
          </p:nvSpPr>
          <p:spPr bwMode="auto">
            <a:xfrm>
              <a:off x="2863" y="930"/>
              <a:ext cx="0" cy="222"/>
            </a:xfrm>
            <a:prstGeom prst="line">
              <a:avLst/>
            </a:prstGeom>
            <a:noFill/>
            <a:ln w="9525">
              <a:solidFill>
                <a:schemeClr val="tx1"/>
              </a:solidFill>
              <a:round/>
              <a:headEnd/>
              <a:tailEnd type="triangle" w="med" len="med"/>
            </a:ln>
            <a:effectLst/>
          </p:spPr>
          <p:txBody>
            <a:bodyPr/>
            <a:lstStyle/>
            <a:p>
              <a:endParaRPr lang="en-US"/>
            </a:p>
          </p:txBody>
        </p:sp>
        <p:sp>
          <p:nvSpPr>
            <p:cNvPr id="55316" name="Line 20"/>
            <p:cNvSpPr>
              <a:spLocks noChangeShapeType="1"/>
            </p:cNvSpPr>
            <p:nvPr/>
          </p:nvSpPr>
          <p:spPr bwMode="auto">
            <a:xfrm>
              <a:off x="1605" y="1374"/>
              <a:ext cx="0" cy="395"/>
            </a:xfrm>
            <a:prstGeom prst="line">
              <a:avLst/>
            </a:prstGeom>
            <a:noFill/>
            <a:ln w="9525">
              <a:solidFill>
                <a:schemeClr val="tx1"/>
              </a:solidFill>
              <a:round/>
              <a:headEnd/>
              <a:tailEnd/>
            </a:ln>
            <a:effectLst/>
          </p:spPr>
          <p:txBody>
            <a:bodyPr/>
            <a:lstStyle/>
            <a:p>
              <a:endParaRPr lang="en-US"/>
            </a:p>
          </p:txBody>
        </p:sp>
        <p:sp>
          <p:nvSpPr>
            <p:cNvPr id="55317" name="Line 21"/>
            <p:cNvSpPr>
              <a:spLocks noChangeShapeType="1"/>
            </p:cNvSpPr>
            <p:nvPr/>
          </p:nvSpPr>
          <p:spPr bwMode="auto">
            <a:xfrm>
              <a:off x="2870" y="1396"/>
              <a:ext cx="0" cy="395"/>
            </a:xfrm>
            <a:prstGeom prst="line">
              <a:avLst/>
            </a:prstGeom>
            <a:noFill/>
            <a:ln w="9525">
              <a:solidFill>
                <a:schemeClr val="tx1"/>
              </a:solidFill>
              <a:round/>
              <a:headEnd/>
              <a:tailEnd/>
            </a:ln>
            <a:effectLst/>
          </p:spPr>
          <p:txBody>
            <a:bodyPr/>
            <a:lstStyle/>
            <a:p>
              <a:endParaRPr lang="en-US"/>
            </a:p>
          </p:txBody>
        </p:sp>
        <p:sp>
          <p:nvSpPr>
            <p:cNvPr id="55318" name="Line 22"/>
            <p:cNvSpPr>
              <a:spLocks noChangeShapeType="1"/>
            </p:cNvSpPr>
            <p:nvPr/>
          </p:nvSpPr>
          <p:spPr bwMode="auto">
            <a:xfrm>
              <a:off x="1605" y="1596"/>
              <a:ext cx="1259"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55319" name="Text Box 23"/>
            <p:cNvSpPr txBox="1">
              <a:spLocks noChangeArrowheads="1"/>
            </p:cNvSpPr>
            <p:nvPr/>
          </p:nvSpPr>
          <p:spPr bwMode="auto">
            <a:xfrm>
              <a:off x="2090" y="1391"/>
              <a:ext cx="477" cy="212"/>
            </a:xfrm>
            <a:prstGeom prst="rect">
              <a:avLst/>
            </a:prstGeom>
            <a:noFill/>
            <a:ln w="9525">
              <a:noFill/>
              <a:miter lim="800000"/>
              <a:headEnd/>
              <a:tailEnd/>
            </a:ln>
            <a:effectLst/>
          </p:spPr>
          <p:txBody>
            <a:bodyPr>
              <a:spAutoFit/>
            </a:bodyPr>
            <a:lstStyle/>
            <a:p>
              <a:pPr algn="l">
                <a:spcBef>
                  <a:spcPct val="50000"/>
                </a:spcBef>
              </a:pPr>
              <a:r>
                <a:rPr lang="en-US" b="0"/>
                <a:t>L/2</a:t>
              </a:r>
            </a:p>
          </p:txBody>
        </p:sp>
        <p:sp>
          <p:nvSpPr>
            <p:cNvPr id="55320" name="Text Box 24"/>
            <p:cNvSpPr txBox="1">
              <a:spLocks noChangeArrowheads="1"/>
            </p:cNvSpPr>
            <p:nvPr/>
          </p:nvSpPr>
          <p:spPr bwMode="auto">
            <a:xfrm>
              <a:off x="1934" y="708"/>
              <a:ext cx="683" cy="212"/>
            </a:xfrm>
            <a:prstGeom prst="rect">
              <a:avLst/>
            </a:prstGeom>
            <a:noFill/>
            <a:ln w="9525">
              <a:noFill/>
              <a:miter lim="800000"/>
              <a:headEnd/>
              <a:tailEnd/>
            </a:ln>
            <a:effectLst/>
          </p:spPr>
          <p:txBody>
            <a:bodyPr>
              <a:spAutoFit/>
            </a:bodyPr>
            <a:lstStyle/>
            <a:p>
              <a:pPr algn="l">
                <a:spcBef>
                  <a:spcPct val="50000"/>
                </a:spcBef>
              </a:pPr>
              <a:r>
                <a:rPr lang="en-US" b="0"/>
                <a:t>w(x)</a:t>
              </a:r>
            </a:p>
          </p:txBody>
        </p:sp>
        <p:sp>
          <p:nvSpPr>
            <p:cNvPr id="55322" name="Line 26"/>
            <p:cNvSpPr>
              <a:spLocks noChangeShapeType="1"/>
            </p:cNvSpPr>
            <p:nvPr/>
          </p:nvSpPr>
          <p:spPr bwMode="auto">
            <a:xfrm>
              <a:off x="2872" y="1152"/>
              <a:ext cx="592" cy="0"/>
            </a:xfrm>
            <a:prstGeom prst="line">
              <a:avLst/>
            </a:prstGeom>
            <a:noFill/>
            <a:ln w="9525">
              <a:solidFill>
                <a:schemeClr val="tx1"/>
              </a:solidFill>
              <a:round/>
              <a:headEnd/>
              <a:tailEnd/>
            </a:ln>
            <a:effectLst/>
          </p:spPr>
          <p:txBody>
            <a:bodyPr/>
            <a:lstStyle/>
            <a:p>
              <a:endParaRPr lang="en-US"/>
            </a:p>
          </p:txBody>
        </p:sp>
        <p:sp>
          <p:nvSpPr>
            <p:cNvPr id="55323" name="Line 27"/>
            <p:cNvSpPr>
              <a:spLocks noChangeShapeType="1"/>
            </p:cNvSpPr>
            <p:nvPr/>
          </p:nvSpPr>
          <p:spPr bwMode="auto">
            <a:xfrm>
              <a:off x="2872" y="1376"/>
              <a:ext cx="592" cy="0"/>
            </a:xfrm>
            <a:prstGeom prst="line">
              <a:avLst/>
            </a:prstGeom>
            <a:noFill/>
            <a:ln w="9525">
              <a:solidFill>
                <a:schemeClr val="tx1"/>
              </a:solidFill>
              <a:round/>
              <a:headEnd/>
              <a:tailEnd/>
            </a:ln>
            <a:effectLst/>
          </p:spPr>
          <p:txBody>
            <a:bodyPr/>
            <a:lstStyle/>
            <a:p>
              <a:endParaRPr lang="en-US"/>
            </a:p>
          </p:txBody>
        </p:sp>
        <p:sp>
          <p:nvSpPr>
            <p:cNvPr id="55324" name="Line 28"/>
            <p:cNvSpPr>
              <a:spLocks noChangeShapeType="1"/>
            </p:cNvSpPr>
            <p:nvPr/>
          </p:nvSpPr>
          <p:spPr bwMode="auto">
            <a:xfrm>
              <a:off x="3234" y="1152"/>
              <a:ext cx="0" cy="222"/>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55325" name="Line 29"/>
            <p:cNvSpPr>
              <a:spLocks noChangeShapeType="1"/>
            </p:cNvSpPr>
            <p:nvPr/>
          </p:nvSpPr>
          <p:spPr bwMode="auto">
            <a:xfrm>
              <a:off x="576" y="1267"/>
              <a:ext cx="3135" cy="0"/>
            </a:xfrm>
            <a:prstGeom prst="line">
              <a:avLst/>
            </a:prstGeom>
            <a:noFill/>
            <a:ln w="9525">
              <a:solidFill>
                <a:schemeClr val="tx1"/>
              </a:solidFill>
              <a:prstDash val="dashDot"/>
              <a:round/>
              <a:headEnd/>
              <a:tailEnd/>
            </a:ln>
            <a:effectLst/>
          </p:spPr>
          <p:txBody>
            <a:bodyPr/>
            <a:lstStyle/>
            <a:p>
              <a:endParaRPr lang="en-US"/>
            </a:p>
          </p:txBody>
        </p:sp>
        <p:sp>
          <p:nvSpPr>
            <p:cNvPr id="55326" name="Text Box 30"/>
            <p:cNvSpPr txBox="1">
              <a:spLocks noChangeArrowheads="1"/>
            </p:cNvSpPr>
            <p:nvPr/>
          </p:nvSpPr>
          <p:spPr bwMode="auto">
            <a:xfrm>
              <a:off x="3219" y="1169"/>
              <a:ext cx="296" cy="212"/>
            </a:xfrm>
            <a:prstGeom prst="rect">
              <a:avLst/>
            </a:prstGeom>
            <a:noFill/>
            <a:ln w="9525">
              <a:noFill/>
              <a:miter lim="800000"/>
              <a:headEnd/>
              <a:tailEnd/>
            </a:ln>
            <a:effectLst/>
          </p:spPr>
          <p:txBody>
            <a:bodyPr>
              <a:spAutoFit/>
            </a:bodyPr>
            <a:lstStyle/>
            <a:p>
              <a:pPr algn="l">
                <a:spcBef>
                  <a:spcPct val="50000"/>
                </a:spcBef>
              </a:pPr>
              <a:r>
                <a:rPr lang="en-US" b="0"/>
                <a:t>2h</a:t>
              </a:r>
            </a:p>
          </p:txBody>
        </p:sp>
        <p:sp>
          <p:nvSpPr>
            <p:cNvPr id="55327" name="Line 31"/>
            <p:cNvSpPr>
              <a:spLocks noChangeShapeType="1"/>
            </p:cNvSpPr>
            <p:nvPr/>
          </p:nvSpPr>
          <p:spPr bwMode="auto">
            <a:xfrm flipV="1">
              <a:off x="576" y="576"/>
              <a:ext cx="8" cy="675"/>
            </a:xfrm>
            <a:prstGeom prst="line">
              <a:avLst/>
            </a:prstGeom>
            <a:noFill/>
            <a:ln w="9525">
              <a:solidFill>
                <a:schemeClr val="tx1"/>
              </a:solidFill>
              <a:round/>
              <a:headEnd/>
              <a:tailEnd type="triangle" w="med" len="med"/>
            </a:ln>
            <a:effectLst/>
          </p:spPr>
          <p:txBody>
            <a:bodyPr/>
            <a:lstStyle/>
            <a:p>
              <a:endParaRPr lang="en-US"/>
            </a:p>
          </p:txBody>
        </p:sp>
        <p:sp>
          <p:nvSpPr>
            <p:cNvPr id="55328" name="Line 32"/>
            <p:cNvSpPr>
              <a:spLocks noChangeShapeType="1"/>
            </p:cNvSpPr>
            <p:nvPr/>
          </p:nvSpPr>
          <p:spPr bwMode="auto">
            <a:xfrm>
              <a:off x="3538" y="1267"/>
              <a:ext cx="955" cy="0"/>
            </a:xfrm>
            <a:prstGeom prst="line">
              <a:avLst/>
            </a:prstGeom>
            <a:noFill/>
            <a:ln w="9525">
              <a:solidFill>
                <a:schemeClr val="tx1"/>
              </a:solidFill>
              <a:round/>
              <a:headEnd/>
              <a:tailEnd type="triangle" w="med" len="med"/>
            </a:ln>
            <a:effectLst/>
          </p:spPr>
          <p:txBody>
            <a:bodyPr/>
            <a:lstStyle/>
            <a:p>
              <a:endParaRPr lang="en-US"/>
            </a:p>
          </p:txBody>
        </p:sp>
        <p:sp>
          <p:nvSpPr>
            <p:cNvPr id="55329" name="Text Box 33"/>
            <p:cNvSpPr txBox="1">
              <a:spLocks noChangeArrowheads="1"/>
            </p:cNvSpPr>
            <p:nvPr/>
          </p:nvSpPr>
          <p:spPr bwMode="auto">
            <a:xfrm>
              <a:off x="4439" y="1136"/>
              <a:ext cx="338" cy="212"/>
            </a:xfrm>
            <a:prstGeom prst="rect">
              <a:avLst/>
            </a:prstGeom>
            <a:noFill/>
            <a:ln w="9525">
              <a:noFill/>
              <a:miter lim="800000"/>
              <a:headEnd/>
              <a:tailEnd/>
            </a:ln>
            <a:effectLst/>
          </p:spPr>
          <p:txBody>
            <a:bodyPr>
              <a:spAutoFit/>
            </a:bodyPr>
            <a:lstStyle/>
            <a:p>
              <a:pPr algn="l">
                <a:spcBef>
                  <a:spcPct val="50000"/>
                </a:spcBef>
              </a:pPr>
              <a:r>
                <a:rPr lang="en-US" b="0"/>
                <a:t>y</a:t>
              </a:r>
            </a:p>
          </p:txBody>
        </p:sp>
        <p:sp>
          <p:nvSpPr>
            <p:cNvPr id="55330" name="Text Box 34"/>
            <p:cNvSpPr txBox="1">
              <a:spLocks noChangeArrowheads="1"/>
            </p:cNvSpPr>
            <p:nvPr/>
          </p:nvSpPr>
          <p:spPr bwMode="auto">
            <a:xfrm>
              <a:off x="561" y="543"/>
              <a:ext cx="247" cy="212"/>
            </a:xfrm>
            <a:prstGeom prst="rect">
              <a:avLst/>
            </a:prstGeom>
            <a:noFill/>
            <a:ln w="9525">
              <a:noFill/>
              <a:miter lim="800000"/>
              <a:headEnd/>
              <a:tailEnd/>
            </a:ln>
            <a:effectLst/>
          </p:spPr>
          <p:txBody>
            <a:bodyPr>
              <a:spAutoFit/>
            </a:bodyPr>
            <a:lstStyle/>
            <a:p>
              <a:pPr algn="l">
                <a:spcBef>
                  <a:spcPct val="50000"/>
                </a:spcBef>
              </a:pPr>
              <a:r>
                <a:rPr lang="en-US" b="0"/>
                <a:t>x</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008120" y="1203960"/>
            <a:ext cx="899160" cy="15697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 name="Rectangle 2"/>
          <p:cNvSpPr/>
          <p:nvPr/>
        </p:nvSpPr>
        <p:spPr bwMode="auto">
          <a:xfrm>
            <a:off x="1996440" y="1630680"/>
            <a:ext cx="365760" cy="853440"/>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nvGrpSpPr>
          <p:cNvPr id="4" name="Group 3"/>
          <p:cNvGrpSpPr/>
          <p:nvPr/>
        </p:nvGrpSpPr>
        <p:grpSpPr>
          <a:xfrm>
            <a:off x="7299960" y="1965960"/>
            <a:ext cx="518160" cy="274320"/>
            <a:chOff x="4084320" y="1965960"/>
            <a:chExt cx="2987040" cy="426720"/>
          </a:xfrm>
        </p:grpSpPr>
        <p:grpSp>
          <p:nvGrpSpPr>
            <p:cNvPr id="5" name="Group 9"/>
            <p:cNvGrpSpPr/>
            <p:nvPr/>
          </p:nvGrpSpPr>
          <p:grpSpPr>
            <a:xfrm>
              <a:off x="4084320" y="1996440"/>
              <a:ext cx="746760" cy="396240"/>
              <a:chOff x="4084320" y="1996440"/>
              <a:chExt cx="746760" cy="396240"/>
            </a:xfrm>
          </p:grpSpPr>
          <p:cxnSp>
            <p:nvCxnSpPr>
              <p:cNvPr id="15" name="Straight Connector 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6" name="Group 10"/>
            <p:cNvGrpSpPr/>
            <p:nvPr/>
          </p:nvGrpSpPr>
          <p:grpSpPr>
            <a:xfrm>
              <a:off x="5577840" y="1965960"/>
              <a:ext cx="746760" cy="396240"/>
              <a:chOff x="4084320" y="1996440"/>
              <a:chExt cx="746760" cy="396240"/>
            </a:xfrm>
          </p:grpSpPr>
          <p:cxnSp>
            <p:nvCxnSpPr>
              <p:cNvPr id="13" name="Straight Connector 12"/>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7" name="Group 16"/>
            <p:cNvGrpSpPr/>
            <p:nvPr/>
          </p:nvGrpSpPr>
          <p:grpSpPr>
            <a:xfrm>
              <a:off x="6324600" y="1965960"/>
              <a:ext cx="746760" cy="396240"/>
              <a:chOff x="4084320" y="1996440"/>
              <a:chExt cx="746760" cy="396240"/>
            </a:xfrm>
          </p:grpSpPr>
          <p:cxnSp>
            <p:nvCxnSpPr>
              <p:cNvPr id="11" name="Straight Connector 10"/>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8" name="Group 19"/>
            <p:cNvGrpSpPr/>
            <p:nvPr/>
          </p:nvGrpSpPr>
          <p:grpSpPr>
            <a:xfrm>
              <a:off x="4815840" y="1981200"/>
              <a:ext cx="746760" cy="396240"/>
              <a:chOff x="4084320" y="1996440"/>
              <a:chExt cx="746760" cy="396240"/>
            </a:xfrm>
          </p:grpSpPr>
          <p:cxnSp>
            <p:nvCxnSpPr>
              <p:cNvPr id="9" name="Straight Connector 8"/>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grpSp>
        <p:nvGrpSpPr>
          <p:cNvPr id="17" name="Group 16"/>
          <p:cNvGrpSpPr/>
          <p:nvPr/>
        </p:nvGrpSpPr>
        <p:grpSpPr>
          <a:xfrm>
            <a:off x="2910840" y="1737360"/>
            <a:ext cx="518160" cy="289560"/>
            <a:chOff x="4084320" y="1965960"/>
            <a:chExt cx="2987040" cy="426720"/>
          </a:xfrm>
        </p:grpSpPr>
        <p:grpSp>
          <p:nvGrpSpPr>
            <p:cNvPr id="18" name="Group 9"/>
            <p:cNvGrpSpPr/>
            <p:nvPr/>
          </p:nvGrpSpPr>
          <p:grpSpPr>
            <a:xfrm>
              <a:off x="4084320" y="1996440"/>
              <a:ext cx="746760" cy="396240"/>
              <a:chOff x="4084320" y="1996440"/>
              <a:chExt cx="746760" cy="396240"/>
            </a:xfrm>
          </p:grpSpPr>
          <p:cxnSp>
            <p:nvCxnSpPr>
              <p:cNvPr id="28" name="Straight Connector 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Straight Connector 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9" name="Group 10"/>
            <p:cNvGrpSpPr/>
            <p:nvPr/>
          </p:nvGrpSpPr>
          <p:grpSpPr>
            <a:xfrm>
              <a:off x="5577840" y="1965960"/>
              <a:ext cx="746760" cy="396240"/>
              <a:chOff x="4084320" y="1996440"/>
              <a:chExt cx="746760" cy="396240"/>
            </a:xfrm>
          </p:grpSpPr>
          <p:cxnSp>
            <p:nvCxnSpPr>
              <p:cNvPr id="26" name="Straight Connector 25"/>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0" name="Group 16"/>
            <p:cNvGrpSpPr/>
            <p:nvPr/>
          </p:nvGrpSpPr>
          <p:grpSpPr>
            <a:xfrm>
              <a:off x="6324600" y="1965960"/>
              <a:ext cx="746760" cy="396240"/>
              <a:chOff x="4084320" y="1996440"/>
              <a:chExt cx="746760" cy="396240"/>
            </a:xfrm>
          </p:grpSpPr>
          <p:cxnSp>
            <p:nvCxnSpPr>
              <p:cNvPr id="24" name="Straight Connector 2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1" name="Group 19"/>
            <p:cNvGrpSpPr/>
            <p:nvPr/>
          </p:nvGrpSpPr>
          <p:grpSpPr>
            <a:xfrm>
              <a:off x="4815840" y="1981200"/>
              <a:ext cx="746760" cy="396240"/>
              <a:chOff x="4084320" y="1996440"/>
              <a:chExt cx="746760" cy="396240"/>
            </a:xfrm>
          </p:grpSpPr>
          <p:cxnSp>
            <p:nvCxnSpPr>
              <p:cNvPr id="22" name="Straight Connector 21"/>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grpSp>
        <p:nvGrpSpPr>
          <p:cNvPr id="30" name="Group 29"/>
          <p:cNvGrpSpPr/>
          <p:nvPr/>
        </p:nvGrpSpPr>
        <p:grpSpPr>
          <a:xfrm>
            <a:off x="5501640" y="1264920"/>
            <a:ext cx="518160" cy="274320"/>
            <a:chOff x="4084320" y="1965960"/>
            <a:chExt cx="2987040" cy="426720"/>
          </a:xfrm>
        </p:grpSpPr>
        <p:grpSp>
          <p:nvGrpSpPr>
            <p:cNvPr id="31" name="Group 9"/>
            <p:cNvGrpSpPr/>
            <p:nvPr/>
          </p:nvGrpSpPr>
          <p:grpSpPr>
            <a:xfrm>
              <a:off x="4084320" y="1996440"/>
              <a:ext cx="746760" cy="396240"/>
              <a:chOff x="4084320" y="1996440"/>
              <a:chExt cx="746760" cy="396240"/>
            </a:xfrm>
          </p:grpSpPr>
          <p:cxnSp>
            <p:nvCxnSpPr>
              <p:cNvPr id="41" name="Straight Connector 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Straight Connector 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2" name="Group 10"/>
            <p:cNvGrpSpPr/>
            <p:nvPr/>
          </p:nvGrpSpPr>
          <p:grpSpPr>
            <a:xfrm>
              <a:off x="5577840" y="1965960"/>
              <a:ext cx="746760" cy="396240"/>
              <a:chOff x="4084320" y="1996440"/>
              <a:chExt cx="746760" cy="396240"/>
            </a:xfrm>
          </p:grpSpPr>
          <p:cxnSp>
            <p:nvCxnSpPr>
              <p:cNvPr id="39" name="Straight Connector 38"/>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3" name="Group 16"/>
            <p:cNvGrpSpPr/>
            <p:nvPr/>
          </p:nvGrpSpPr>
          <p:grpSpPr>
            <a:xfrm>
              <a:off x="6324600" y="1965960"/>
              <a:ext cx="746760" cy="396240"/>
              <a:chOff x="4084320" y="1996440"/>
              <a:chExt cx="746760" cy="396240"/>
            </a:xfrm>
          </p:grpSpPr>
          <p:cxnSp>
            <p:nvCxnSpPr>
              <p:cNvPr id="37" name="Straight Connector 36"/>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4" name="Group 19"/>
            <p:cNvGrpSpPr/>
            <p:nvPr/>
          </p:nvGrpSpPr>
          <p:grpSpPr>
            <a:xfrm>
              <a:off x="4815840" y="1981200"/>
              <a:ext cx="746760" cy="396240"/>
              <a:chOff x="4084320" y="1996440"/>
              <a:chExt cx="746760" cy="396240"/>
            </a:xfrm>
          </p:grpSpPr>
          <p:cxnSp>
            <p:nvCxnSpPr>
              <p:cNvPr id="35" name="Straight Connector 34"/>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grpSp>
        <p:nvGrpSpPr>
          <p:cNvPr id="43" name="Group 42"/>
          <p:cNvGrpSpPr/>
          <p:nvPr/>
        </p:nvGrpSpPr>
        <p:grpSpPr>
          <a:xfrm>
            <a:off x="5532120" y="1798320"/>
            <a:ext cx="518160" cy="274320"/>
            <a:chOff x="4084320" y="1965960"/>
            <a:chExt cx="2987040" cy="426720"/>
          </a:xfrm>
        </p:grpSpPr>
        <p:grpSp>
          <p:nvGrpSpPr>
            <p:cNvPr id="44" name="Group 9"/>
            <p:cNvGrpSpPr/>
            <p:nvPr/>
          </p:nvGrpSpPr>
          <p:grpSpPr>
            <a:xfrm>
              <a:off x="4084320" y="1996440"/>
              <a:ext cx="746760" cy="396240"/>
              <a:chOff x="4084320" y="1996440"/>
              <a:chExt cx="746760" cy="396240"/>
            </a:xfrm>
          </p:grpSpPr>
          <p:cxnSp>
            <p:nvCxnSpPr>
              <p:cNvPr id="54" name="Straight Connector 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Straight Connector 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45" name="Group 10"/>
            <p:cNvGrpSpPr/>
            <p:nvPr/>
          </p:nvGrpSpPr>
          <p:grpSpPr>
            <a:xfrm>
              <a:off x="5577840" y="1965960"/>
              <a:ext cx="746760" cy="396240"/>
              <a:chOff x="4084320" y="1996440"/>
              <a:chExt cx="746760" cy="396240"/>
            </a:xfrm>
          </p:grpSpPr>
          <p:cxnSp>
            <p:nvCxnSpPr>
              <p:cNvPr id="52" name="Straight Connector 51"/>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46" name="Group 16"/>
            <p:cNvGrpSpPr/>
            <p:nvPr/>
          </p:nvGrpSpPr>
          <p:grpSpPr>
            <a:xfrm>
              <a:off x="6324600" y="1965960"/>
              <a:ext cx="746760" cy="396240"/>
              <a:chOff x="4084320" y="1996440"/>
              <a:chExt cx="746760" cy="396240"/>
            </a:xfrm>
          </p:grpSpPr>
          <p:cxnSp>
            <p:nvCxnSpPr>
              <p:cNvPr id="50" name="Straight Connector 49"/>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47" name="Group 19"/>
            <p:cNvGrpSpPr/>
            <p:nvPr/>
          </p:nvGrpSpPr>
          <p:grpSpPr>
            <a:xfrm>
              <a:off x="4815840" y="1981200"/>
              <a:ext cx="746760" cy="396240"/>
              <a:chOff x="4084320" y="1996440"/>
              <a:chExt cx="746760" cy="396240"/>
            </a:xfrm>
          </p:grpSpPr>
          <p:cxnSp>
            <p:nvCxnSpPr>
              <p:cNvPr id="48" name="Straight Connector 47"/>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Connector 48"/>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grpSp>
        <p:nvGrpSpPr>
          <p:cNvPr id="56" name="Group 55"/>
          <p:cNvGrpSpPr/>
          <p:nvPr/>
        </p:nvGrpSpPr>
        <p:grpSpPr>
          <a:xfrm>
            <a:off x="5547360" y="2392680"/>
            <a:ext cx="518160" cy="274320"/>
            <a:chOff x="4084320" y="1965960"/>
            <a:chExt cx="2987040" cy="426720"/>
          </a:xfrm>
        </p:grpSpPr>
        <p:grpSp>
          <p:nvGrpSpPr>
            <p:cNvPr id="57" name="Group 9"/>
            <p:cNvGrpSpPr/>
            <p:nvPr/>
          </p:nvGrpSpPr>
          <p:grpSpPr>
            <a:xfrm>
              <a:off x="4084320" y="1996440"/>
              <a:ext cx="746760" cy="396240"/>
              <a:chOff x="4084320" y="1996440"/>
              <a:chExt cx="746760" cy="396240"/>
            </a:xfrm>
          </p:grpSpPr>
          <p:cxnSp>
            <p:nvCxnSpPr>
              <p:cNvPr id="67" name="Straight Connector 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 name="Straight Connector 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58" name="Group 10"/>
            <p:cNvGrpSpPr/>
            <p:nvPr/>
          </p:nvGrpSpPr>
          <p:grpSpPr>
            <a:xfrm>
              <a:off x="5577840" y="1965960"/>
              <a:ext cx="746760" cy="396240"/>
              <a:chOff x="4084320" y="1996440"/>
              <a:chExt cx="746760" cy="396240"/>
            </a:xfrm>
          </p:grpSpPr>
          <p:cxnSp>
            <p:nvCxnSpPr>
              <p:cNvPr id="65" name="Straight Connector 64"/>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6" name="Straight Connector 65"/>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59" name="Group 16"/>
            <p:cNvGrpSpPr/>
            <p:nvPr/>
          </p:nvGrpSpPr>
          <p:grpSpPr>
            <a:xfrm>
              <a:off x="6324600" y="1965960"/>
              <a:ext cx="746760" cy="396240"/>
              <a:chOff x="4084320" y="1996440"/>
              <a:chExt cx="746760" cy="396240"/>
            </a:xfrm>
          </p:grpSpPr>
          <p:cxnSp>
            <p:nvCxnSpPr>
              <p:cNvPr id="63" name="Straight Connector 62"/>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Straight Connector 63"/>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60" name="Group 19"/>
            <p:cNvGrpSpPr/>
            <p:nvPr/>
          </p:nvGrpSpPr>
          <p:grpSpPr>
            <a:xfrm>
              <a:off x="4815840" y="1981200"/>
              <a:ext cx="746760" cy="396240"/>
              <a:chOff x="4084320" y="1996440"/>
              <a:chExt cx="746760" cy="396240"/>
            </a:xfrm>
          </p:grpSpPr>
          <p:cxnSp>
            <p:nvCxnSpPr>
              <p:cNvPr id="61" name="Straight Connector 60"/>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Straight Connector 61"/>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cxnSp>
        <p:nvCxnSpPr>
          <p:cNvPr id="70" name="Straight Connector 69"/>
          <p:cNvCxnSpPr/>
          <p:nvPr/>
        </p:nvCxnSpPr>
        <p:spPr bwMode="auto">
          <a:xfrm rot="10800000">
            <a:off x="2377440" y="2042160"/>
            <a:ext cx="51816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3" name="Straight Connector 72"/>
          <p:cNvCxnSpPr>
            <a:endCxn id="2" idx="1"/>
          </p:cNvCxnSpPr>
          <p:nvPr/>
        </p:nvCxnSpPr>
        <p:spPr bwMode="auto">
          <a:xfrm flipV="1">
            <a:off x="3444240" y="1988820"/>
            <a:ext cx="563880" cy="762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5" name="Straight Connector 74"/>
          <p:cNvCxnSpPr/>
          <p:nvPr/>
        </p:nvCxnSpPr>
        <p:spPr bwMode="auto">
          <a:xfrm>
            <a:off x="4907280" y="1493520"/>
            <a:ext cx="609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6" name="Straight Connector 75"/>
          <p:cNvCxnSpPr/>
          <p:nvPr/>
        </p:nvCxnSpPr>
        <p:spPr bwMode="auto">
          <a:xfrm>
            <a:off x="4922520" y="2026920"/>
            <a:ext cx="609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7" name="Straight Connector 76"/>
          <p:cNvCxnSpPr/>
          <p:nvPr/>
        </p:nvCxnSpPr>
        <p:spPr bwMode="auto">
          <a:xfrm>
            <a:off x="4968240" y="2636520"/>
            <a:ext cx="609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8" name="Rectangle 77"/>
          <p:cNvSpPr/>
          <p:nvPr/>
        </p:nvSpPr>
        <p:spPr bwMode="auto">
          <a:xfrm>
            <a:off x="6233160" y="1706880"/>
            <a:ext cx="89916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79" name="Rectangle 78"/>
          <p:cNvSpPr/>
          <p:nvPr/>
        </p:nvSpPr>
        <p:spPr bwMode="auto">
          <a:xfrm>
            <a:off x="8031480" y="1051560"/>
            <a:ext cx="899160" cy="173736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81" name="Straight Connector 80"/>
          <p:cNvCxnSpPr/>
          <p:nvPr/>
        </p:nvCxnSpPr>
        <p:spPr bwMode="auto">
          <a:xfrm>
            <a:off x="6065520" y="2026920"/>
            <a:ext cx="16764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3" name="Straight Connector 82"/>
          <p:cNvCxnSpPr/>
          <p:nvPr/>
        </p:nvCxnSpPr>
        <p:spPr bwMode="auto">
          <a:xfrm flipV="1">
            <a:off x="6050280" y="2621280"/>
            <a:ext cx="182880" cy="152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5" name="Straight Connector 84"/>
          <p:cNvCxnSpPr>
            <a:stCxn id="78" idx="3"/>
          </p:cNvCxnSpPr>
          <p:nvPr/>
        </p:nvCxnSpPr>
        <p:spPr bwMode="auto">
          <a:xfrm>
            <a:off x="7132320" y="2240280"/>
            <a:ext cx="13716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7" name="Straight Connector 86"/>
          <p:cNvCxnSpPr/>
          <p:nvPr/>
        </p:nvCxnSpPr>
        <p:spPr bwMode="auto">
          <a:xfrm>
            <a:off x="7802880" y="2209800"/>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Straight Connector 88"/>
          <p:cNvCxnSpPr/>
          <p:nvPr/>
        </p:nvCxnSpPr>
        <p:spPr bwMode="auto">
          <a:xfrm flipV="1">
            <a:off x="6035040" y="1478280"/>
            <a:ext cx="1996440" cy="3048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91" name="Picture 90" descr="TP_tmp.bmp"/>
          <p:cNvPicPr>
            <a:picLocks noChangeAspect="1"/>
          </p:cNvPicPr>
          <p:nvPr>
            <p:custDataLst>
              <p:tags r:id="rId1"/>
            </p:custDataLst>
          </p:nvPr>
        </p:nvPicPr>
        <p:blipFill>
          <a:blip r:embed="rId25"/>
          <a:stretch>
            <a:fillRect/>
          </a:stretch>
        </p:blipFill>
        <p:spPr>
          <a:xfrm>
            <a:off x="3040380" y="1483360"/>
            <a:ext cx="228600" cy="254508"/>
          </a:xfrm>
          <a:prstGeom prst="rect">
            <a:avLst/>
          </a:prstGeom>
        </p:spPr>
      </p:pic>
      <p:pic>
        <p:nvPicPr>
          <p:cNvPr id="93" name="Picture 92" descr="TP_tmp.bmp"/>
          <p:cNvPicPr>
            <a:picLocks noChangeAspect="1"/>
          </p:cNvPicPr>
          <p:nvPr>
            <p:custDataLst>
              <p:tags r:id="rId2"/>
            </p:custDataLst>
          </p:nvPr>
        </p:nvPicPr>
        <p:blipFill>
          <a:blip r:embed="rId26"/>
          <a:stretch>
            <a:fillRect/>
          </a:stretch>
        </p:blipFill>
        <p:spPr bwMode="auto">
          <a:xfrm>
            <a:off x="5661659" y="2153920"/>
            <a:ext cx="228600" cy="254508"/>
          </a:xfrm>
          <a:prstGeom prst="rect">
            <a:avLst/>
          </a:prstGeom>
          <a:noFill/>
          <a:ln/>
          <a:effectLst/>
        </p:spPr>
      </p:pic>
      <p:pic>
        <p:nvPicPr>
          <p:cNvPr id="95" name="Picture 94" descr="TP_tmp.bmp"/>
          <p:cNvPicPr>
            <a:picLocks noChangeAspect="1"/>
          </p:cNvPicPr>
          <p:nvPr>
            <p:custDataLst>
              <p:tags r:id="rId3"/>
            </p:custDataLst>
          </p:nvPr>
        </p:nvPicPr>
        <p:blipFill>
          <a:blip r:embed="rId27"/>
          <a:stretch>
            <a:fillRect/>
          </a:stretch>
        </p:blipFill>
        <p:spPr bwMode="auto">
          <a:xfrm>
            <a:off x="5646418" y="1559560"/>
            <a:ext cx="228600" cy="254508"/>
          </a:xfrm>
          <a:prstGeom prst="rect">
            <a:avLst/>
          </a:prstGeom>
          <a:noFill/>
          <a:ln/>
          <a:effectLst/>
        </p:spPr>
      </p:pic>
      <p:pic>
        <p:nvPicPr>
          <p:cNvPr id="97" name="Picture 96" descr="TP_tmp.bmp"/>
          <p:cNvPicPr>
            <a:picLocks noChangeAspect="1"/>
          </p:cNvPicPr>
          <p:nvPr>
            <p:custDataLst>
              <p:tags r:id="rId4"/>
            </p:custDataLst>
          </p:nvPr>
        </p:nvPicPr>
        <p:blipFill>
          <a:blip r:embed="rId28"/>
          <a:stretch>
            <a:fillRect/>
          </a:stretch>
        </p:blipFill>
        <p:spPr bwMode="auto">
          <a:xfrm>
            <a:off x="5631177" y="965200"/>
            <a:ext cx="228600" cy="254508"/>
          </a:xfrm>
          <a:prstGeom prst="rect">
            <a:avLst/>
          </a:prstGeom>
          <a:noFill/>
          <a:ln/>
          <a:effectLst/>
        </p:spPr>
      </p:pic>
      <p:pic>
        <p:nvPicPr>
          <p:cNvPr id="99" name="Picture 98" descr="TP_tmp.bmp"/>
          <p:cNvPicPr>
            <a:picLocks noChangeAspect="1"/>
          </p:cNvPicPr>
          <p:nvPr>
            <p:custDataLst>
              <p:tags r:id="rId5"/>
            </p:custDataLst>
          </p:nvPr>
        </p:nvPicPr>
        <p:blipFill>
          <a:blip r:embed="rId29"/>
          <a:stretch>
            <a:fillRect/>
          </a:stretch>
        </p:blipFill>
        <p:spPr bwMode="auto">
          <a:xfrm>
            <a:off x="7414256" y="1651000"/>
            <a:ext cx="228600" cy="254508"/>
          </a:xfrm>
          <a:prstGeom prst="rect">
            <a:avLst/>
          </a:prstGeom>
          <a:noFill/>
          <a:ln/>
          <a:effectLst/>
        </p:spPr>
      </p:pic>
      <p:sp>
        <p:nvSpPr>
          <p:cNvPr id="100" name="TextBox 99"/>
          <p:cNvSpPr txBox="1"/>
          <p:nvPr/>
        </p:nvSpPr>
        <p:spPr>
          <a:xfrm>
            <a:off x="4404360" y="1722120"/>
            <a:ext cx="259080" cy="461665"/>
          </a:xfrm>
          <a:prstGeom prst="rect">
            <a:avLst/>
          </a:prstGeom>
          <a:noFill/>
          <a:ln>
            <a:solidFill>
              <a:schemeClr val="tx1"/>
            </a:solidFill>
          </a:ln>
        </p:spPr>
        <p:txBody>
          <a:bodyPr wrap="square" rtlCol="0">
            <a:spAutoFit/>
          </a:bodyPr>
          <a:lstStyle/>
          <a:p>
            <a:pPr algn="l"/>
            <a:r>
              <a:rPr lang="en-US" sz="2400" b="0" dirty="0"/>
              <a:t>1</a:t>
            </a:r>
          </a:p>
        </p:txBody>
      </p:sp>
      <p:sp>
        <p:nvSpPr>
          <p:cNvPr id="101" name="TextBox 100"/>
          <p:cNvSpPr txBox="1"/>
          <p:nvPr/>
        </p:nvSpPr>
        <p:spPr>
          <a:xfrm>
            <a:off x="6461760" y="1874520"/>
            <a:ext cx="259080" cy="461665"/>
          </a:xfrm>
          <a:prstGeom prst="rect">
            <a:avLst/>
          </a:prstGeom>
          <a:noFill/>
          <a:ln>
            <a:solidFill>
              <a:schemeClr val="tx1"/>
            </a:solidFill>
          </a:ln>
        </p:spPr>
        <p:txBody>
          <a:bodyPr wrap="square" rtlCol="0">
            <a:spAutoFit/>
          </a:bodyPr>
          <a:lstStyle/>
          <a:p>
            <a:pPr algn="l"/>
            <a:r>
              <a:rPr lang="en-US" sz="2400" b="0" dirty="0"/>
              <a:t>2</a:t>
            </a:r>
          </a:p>
        </p:txBody>
      </p:sp>
      <p:sp>
        <p:nvSpPr>
          <p:cNvPr id="102" name="TextBox 101"/>
          <p:cNvSpPr txBox="1"/>
          <p:nvPr/>
        </p:nvSpPr>
        <p:spPr>
          <a:xfrm>
            <a:off x="8290560" y="1645920"/>
            <a:ext cx="259080" cy="461665"/>
          </a:xfrm>
          <a:prstGeom prst="rect">
            <a:avLst/>
          </a:prstGeom>
          <a:noFill/>
          <a:ln>
            <a:solidFill>
              <a:schemeClr val="tx1"/>
            </a:solidFill>
          </a:ln>
        </p:spPr>
        <p:txBody>
          <a:bodyPr wrap="square" rtlCol="0">
            <a:spAutoFit/>
          </a:bodyPr>
          <a:lstStyle/>
          <a:p>
            <a:pPr algn="l"/>
            <a:r>
              <a:rPr lang="en-US" sz="2400" b="0" dirty="0"/>
              <a:t>3</a:t>
            </a:r>
          </a:p>
        </p:txBody>
      </p:sp>
      <p:cxnSp>
        <p:nvCxnSpPr>
          <p:cNvPr id="104" name="Elbow Connector 103"/>
          <p:cNvCxnSpPr/>
          <p:nvPr/>
        </p:nvCxnSpPr>
        <p:spPr bwMode="auto">
          <a:xfrm flipV="1">
            <a:off x="4404360" y="807720"/>
            <a:ext cx="472440" cy="25908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05" name="Elbow Connector 104"/>
          <p:cNvCxnSpPr/>
          <p:nvPr/>
        </p:nvCxnSpPr>
        <p:spPr bwMode="auto">
          <a:xfrm flipV="1">
            <a:off x="6431280" y="1356360"/>
            <a:ext cx="472440" cy="25908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06" name="Elbow Connector 105"/>
          <p:cNvCxnSpPr/>
          <p:nvPr/>
        </p:nvCxnSpPr>
        <p:spPr bwMode="auto">
          <a:xfrm flipV="1">
            <a:off x="8229600" y="731520"/>
            <a:ext cx="472440" cy="25908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pic>
        <p:nvPicPr>
          <p:cNvPr id="108" name="Picture 107" descr="TP_tmp.bmp"/>
          <p:cNvPicPr>
            <a:picLocks noChangeAspect="1"/>
          </p:cNvPicPr>
          <p:nvPr>
            <p:custDataLst>
              <p:tags r:id="rId6"/>
            </p:custDataLst>
          </p:nvPr>
        </p:nvPicPr>
        <p:blipFill>
          <a:blip r:embed="rId30"/>
          <a:stretch>
            <a:fillRect/>
          </a:stretch>
        </p:blipFill>
        <p:spPr>
          <a:xfrm>
            <a:off x="4305299" y="523240"/>
            <a:ext cx="685801" cy="254508"/>
          </a:xfrm>
          <a:prstGeom prst="rect">
            <a:avLst/>
          </a:prstGeom>
        </p:spPr>
      </p:pic>
      <p:pic>
        <p:nvPicPr>
          <p:cNvPr id="110" name="Picture 109" descr="TP_tmp.bmp"/>
          <p:cNvPicPr>
            <a:picLocks noChangeAspect="1"/>
          </p:cNvPicPr>
          <p:nvPr>
            <p:custDataLst>
              <p:tags r:id="rId7"/>
            </p:custDataLst>
          </p:nvPr>
        </p:nvPicPr>
        <p:blipFill>
          <a:blip r:embed="rId31"/>
          <a:stretch>
            <a:fillRect/>
          </a:stretch>
        </p:blipFill>
        <p:spPr bwMode="auto">
          <a:xfrm>
            <a:off x="6438897" y="1010919"/>
            <a:ext cx="685803" cy="254508"/>
          </a:xfrm>
          <a:prstGeom prst="rect">
            <a:avLst/>
          </a:prstGeom>
          <a:noFill/>
          <a:ln/>
          <a:effectLst/>
        </p:spPr>
      </p:pic>
      <p:pic>
        <p:nvPicPr>
          <p:cNvPr id="112" name="Picture 111" descr="TP_tmp.bmp"/>
          <p:cNvPicPr>
            <a:picLocks noChangeAspect="1"/>
          </p:cNvPicPr>
          <p:nvPr>
            <p:custDataLst>
              <p:tags r:id="rId8"/>
            </p:custDataLst>
          </p:nvPr>
        </p:nvPicPr>
        <p:blipFill>
          <a:blip r:embed="rId32"/>
          <a:stretch>
            <a:fillRect/>
          </a:stretch>
        </p:blipFill>
        <p:spPr bwMode="auto">
          <a:xfrm>
            <a:off x="8252455" y="431798"/>
            <a:ext cx="685804" cy="254509"/>
          </a:xfrm>
          <a:prstGeom prst="rect">
            <a:avLst/>
          </a:prstGeom>
          <a:noFill/>
          <a:ln/>
          <a:effectLst/>
        </p:spPr>
      </p:pic>
      <p:sp>
        <p:nvSpPr>
          <p:cNvPr id="113" name="Rectangle 112"/>
          <p:cNvSpPr/>
          <p:nvPr/>
        </p:nvSpPr>
        <p:spPr bwMode="auto">
          <a:xfrm>
            <a:off x="701040" y="3566160"/>
            <a:ext cx="365760" cy="853440"/>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nvGrpSpPr>
          <p:cNvPr id="114" name="Group 113"/>
          <p:cNvGrpSpPr/>
          <p:nvPr/>
        </p:nvGrpSpPr>
        <p:grpSpPr>
          <a:xfrm>
            <a:off x="1615440" y="3672840"/>
            <a:ext cx="518160" cy="289560"/>
            <a:chOff x="4084320" y="1965960"/>
            <a:chExt cx="2987040" cy="426720"/>
          </a:xfrm>
        </p:grpSpPr>
        <p:grpSp>
          <p:nvGrpSpPr>
            <p:cNvPr id="115" name="Group 9"/>
            <p:cNvGrpSpPr/>
            <p:nvPr/>
          </p:nvGrpSpPr>
          <p:grpSpPr>
            <a:xfrm>
              <a:off x="4084320" y="1996440"/>
              <a:ext cx="746760" cy="396240"/>
              <a:chOff x="4084320" y="1996440"/>
              <a:chExt cx="746760" cy="396240"/>
            </a:xfrm>
          </p:grpSpPr>
          <p:cxnSp>
            <p:nvCxnSpPr>
              <p:cNvPr id="125" name="Straight Connector 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 name="Straight Connector 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16" name="Group 10"/>
            <p:cNvGrpSpPr/>
            <p:nvPr/>
          </p:nvGrpSpPr>
          <p:grpSpPr>
            <a:xfrm>
              <a:off x="5577840" y="1965960"/>
              <a:ext cx="746760" cy="396240"/>
              <a:chOff x="4084320" y="1996440"/>
              <a:chExt cx="746760" cy="396240"/>
            </a:xfrm>
          </p:grpSpPr>
          <p:cxnSp>
            <p:nvCxnSpPr>
              <p:cNvPr id="123" name="Straight Connector 122"/>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4" name="Straight Connector 123"/>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17" name="Group 16"/>
            <p:cNvGrpSpPr/>
            <p:nvPr/>
          </p:nvGrpSpPr>
          <p:grpSpPr>
            <a:xfrm>
              <a:off x="6324600" y="1965960"/>
              <a:ext cx="746760" cy="396240"/>
              <a:chOff x="4084320" y="1996440"/>
              <a:chExt cx="746760" cy="396240"/>
            </a:xfrm>
          </p:grpSpPr>
          <p:cxnSp>
            <p:nvCxnSpPr>
              <p:cNvPr id="121" name="Straight Connector 120"/>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2" name="Straight Connector 121"/>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18" name="Group 19"/>
            <p:cNvGrpSpPr/>
            <p:nvPr/>
          </p:nvGrpSpPr>
          <p:grpSpPr>
            <a:xfrm>
              <a:off x="4815840" y="1981200"/>
              <a:ext cx="746760" cy="396240"/>
              <a:chOff x="4084320" y="1996440"/>
              <a:chExt cx="746760" cy="396240"/>
            </a:xfrm>
          </p:grpSpPr>
          <p:cxnSp>
            <p:nvCxnSpPr>
              <p:cNvPr id="119" name="Straight Connector 118"/>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0" name="Straight Connector 119"/>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cxnSp>
        <p:nvCxnSpPr>
          <p:cNvPr id="127" name="Straight Connector 126"/>
          <p:cNvCxnSpPr/>
          <p:nvPr/>
        </p:nvCxnSpPr>
        <p:spPr bwMode="auto">
          <a:xfrm rot="10800000">
            <a:off x="1082040" y="3977640"/>
            <a:ext cx="51816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 name="Straight Connector 127"/>
          <p:cNvCxnSpPr/>
          <p:nvPr/>
        </p:nvCxnSpPr>
        <p:spPr bwMode="auto">
          <a:xfrm flipV="1">
            <a:off x="2148840" y="3924300"/>
            <a:ext cx="563880" cy="762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29" name="Picture 128" descr="TP_tmp.bmp"/>
          <p:cNvPicPr>
            <a:picLocks noChangeAspect="1"/>
          </p:cNvPicPr>
          <p:nvPr>
            <p:custDataLst>
              <p:tags r:id="rId9"/>
            </p:custDataLst>
          </p:nvPr>
        </p:nvPicPr>
        <p:blipFill>
          <a:blip r:embed="rId25"/>
          <a:stretch>
            <a:fillRect/>
          </a:stretch>
        </p:blipFill>
        <p:spPr>
          <a:xfrm>
            <a:off x="1744980" y="3418840"/>
            <a:ext cx="228600" cy="254508"/>
          </a:xfrm>
          <a:prstGeom prst="rect">
            <a:avLst/>
          </a:prstGeom>
        </p:spPr>
      </p:pic>
      <p:cxnSp>
        <p:nvCxnSpPr>
          <p:cNvPr id="131" name="Straight Arrow Connector 130"/>
          <p:cNvCxnSpPr/>
          <p:nvPr/>
        </p:nvCxnSpPr>
        <p:spPr bwMode="auto">
          <a:xfrm>
            <a:off x="2758440" y="3901440"/>
            <a:ext cx="6858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133" name="Picture 132" descr="TP_tmp.bmp"/>
          <p:cNvPicPr>
            <a:picLocks noChangeAspect="1"/>
          </p:cNvPicPr>
          <p:nvPr>
            <p:custDataLst>
              <p:tags r:id="rId10"/>
            </p:custDataLst>
          </p:nvPr>
        </p:nvPicPr>
        <p:blipFill>
          <a:blip r:embed="rId33"/>
          <a:stretch>
            <a:fillRect/>
          </a:stretch>
        </p:blipFill>
        <p:spPr>
          <a:xfrm>
            <a:off x="3512818" y="3723640"/>
            <a:ext cx="838202" cy="355092"/>
          </a:xfrm>
          <a:prstGeom prst="rect">
            <a:avLst/>
          </a:prstGeom>
        </p:spPr>
      </p:pic>
      <p:pic>
        <p:nvPicPr>
          <p:cNvPr id="135" name="Picture 134" descr="TP_tmp.bmp"/>
          <p:cNvPicPr>
            <a:picLocks noChangeAspect="1"/>
          </p:cNvPicPr>
          <p:nvPr>
            <p:custDataLst>
              <p:tags r:id="rId11"/>
            </p:custDataLst>
          </p:nvPr>
        </p:nvPicPr>
        <p:blipFill>
          <a:blip r:embed="rId34"/>
          <a:stretch>
            <a:fillRect/>
          </a:stretch>
        </p:blipFill>
        <p:spPr>
          <a:xfrm>
            <a:off x="1290060" y="2915920"/>
            <a:ext cx="4826518" cy="381000"/>
          </a:xfrm>
          <a:prstGeom prst="rect">
            <a:avLst/>
          </a:prstGeom>
        </p:spPr>
      </p:pic>
      <p:grpSp>
        <p:nvGrpSpPr>
          <p:cNvPr id="136" name="Group 135"/>
          <p:cNvGrpSpPr/>
          <p:nvPr/>
        </p:nvGrpSpPr>
        <p:grpSpPr>
          <a:xfrm>
            <a:off x="6309360" y="3764280"/>
            <a:ext cx="518160" cy="274320"/>
            <a:chOff x="4084320" y="1965960"/>
            <a:chExt cx="2987040" cy="426720"/>
          </a:xfrm>
        </p:grpSpPr>
        <p:grpSp>
          <p:nvGrpSpPr>
            <p:cNvPr id="137" name="Group 9"/>
            <p:cNvGrpSpPr/>
            <p:nvPr/>
          </p:nvGrpSpPr>
          <p:grpSpPr>
            <a:xfrm>
              <a:off x="4084320" y="1996440"/>
              <a:ext cx="746760" cy="396240"/>
              <a:chOff x="4084320" y="1996440"/>
              <a:chExt cx="746760" cy="396240"/>
            </a:xfrm>
          </p:grpSpPr>
          <p:cxnSp>
            <p:nvCxnSpPr>
              <p:cNvPr id="147" name="Straight Connector 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8" name="Straight Connector 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38" name="Group 10"/>
            <p:cNvGrpSpPr/>
            <p:nvPr/>
          </p:nvGrpSpPr>
          <p:grpSpPr>
            <a:xfrm>
              <a:off x="5577840" y="1965960"/>
              <a:ext cx="746760" cy="396240"/>
              <a:chOff x="4084320" y="1996440"/>
              <a:chExt cx="746760" cy="396240"/>
            </a:xfrm>
          </p:grpSpPr>
          <p:cxnSp>
            <p:nvCxnSpPr>
              <p:cNvPr id="145" name="Straight Connector 144"/>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6" name="Straight Connector 145"/>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39" name="Group 16"/>
            <p:cNvGrpSpPr/>
            <p:nvPr/>
          </p:nvGrpSpPr>
          <p:grpSpPr>
            <a:xfrm>
              <a:off x="6324600" y="1965960"/>
              <a:ext cx="746760" cy="396240"/>
              <a:chOff x="4084320" y="1996440"/>
              <a:chExt cx="746760" cy="396240"/>
            </a:xfrm>
          </p:grpSpPr>
          <p:cxnSp>
            <p:nvCxnSpPr>
              <p:cNvPr id="143" name="Straight Connector 142"/>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4" name="Straight Connector 143"/>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40" name="Group 19"/>
            <p:cNvGrpSpPr/>
            <p:nvPr/>
          </p:nvGrpSpPr>
          <p:grpSpPr>
            <a:xfrm>
              <a:off x="4815840" y="1981200"/>
              <a:ext cx="746760" cy="396240"/>
              <a:chOff x="4084320" y="1996440"/>
              <a:chExt cx="746760" cy="396240"/>
            </a:xfrm>
          </p:grpSpPr>
          <p:cxnSp>
            <p:nvCxnSpPr>
              <p:cNvPr id="141" name="Straight Connector 140"/>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2" name="Straight Connector 141"/>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cxnSp>
        <p:nvCxnSpPr>
          <p:cNvPr id="149" name="Straight Connector 148"/>
          <p:cNvCxnSpPr/>
          <p:nvPr/>
        </p:nvCxnSpPr>
        <p:spPr bwMode="auto">
          <a:xfrm>
            <a:off x="5730240" y="4008120"/>
            <a:ext cx="609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0" name="Straight Connector 149"/>
          <p:cNvCxnSpPr/>
          <p:nvPr/>
        </p:nvCxnSpPr>
        <p:spPr bwMode="auto">
          <a:xfrm flipV="1">
            <a:off x="6812280" y="3992880"/>
            <a:ext cx="182880" cy="152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2" name="Straight Arrow Connector 151"/>
          <p:cNvCxnSpPr/>
          <p:nvPr/>
        </p:nvCxnSpPr>
        <p:spPr bwMode="auto">
          <a:xfrm flipV="1">
            <a:off x="7025640" y="3977640"/>
            <a:ext cx="411480" cy="152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4" name="Straight Arrow Connector 153"/>
          <p:cNvCxnSpPr/>
          <p:nvPr/>
        </p:nvCxnSpPr>
        <p:spPr bwMode="auto">
          <a:xfrm rot="10800000" flipH="1">
            <a:off x="5257800" y="4008120"/>
            <a:ext cx="47244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155" name="Picture 154" descr="TP_tmp.bmp"/>
          <p:cNvPicPr>
            <a:picLocks noChangeAspect="1"/>
          </p:cNvPicPr>
          <p:nvPr>
            <p:custDataLst>
              <p:tags r:id="rId12"/>
            </p:custDataLst>
          </p:nvPr>
        </p:nvPicPr>
        <p:blipFill>
          <a:blip r:embed="rId26"/>
          <a:stretch>
            <a:fillRect/>
          </a:stretch>
        </p:blipFill>
        <p:spPr bwMode="auto">
          <a:xfrm>
            <a:off x="6423659" y="3464560"/>
            <a:ext cx="228600" cy="254508"/>
          </a:xfrm>
          <a:prstGeom prst="rect">
            <a:avLst/>
          </a:prstGeom>
          <a:noFill/>
          <a:ln/>
          <a:effectLst/>
        </p:spPr>
      </p:pic>
      <p:grpSp>
        <p:nvGrpSpPr>
          <p:cNvPr id="156" name="Group 155"/>
          <p:cNvGrpSpPr/>
          <p:nvPr/>
        </p:nvGrpSpPr>
        <p:grpSpPr>
          <a:xfrm>
            <a:off x="6294120" y="4968240"/>
            <a:ext cx="518160" cy="274320"/>
            <a:chOff x="4084320" y="1965960"/>
            <a:chExt cx="2987040" cy="426720"/>
          </a:xfrm>
        </p:grpSpPr>
        <p:grpSp>
          <p:nvGrpSpPr>
            <p:cNvPr id="157" name="Group 9"/>
            <p:cNvGrpSpPr/>
            <p:nvPr/>
          </p:nvGrpSpPr>
          <p:grpSpPr>
            <a:xfrm>
              <a:off x="4084320" y="1996440"/>
              <a:ext cx="746760" cy="396240"/>
              <a:chOff x="4084320" y="1996440"/>
              <a:chExt cx="746760" cy="396240"/>
            </a:xfrm>
          </p:grpSpPr>
          <p:cxnSp>
            <p:nvCxnSpPr>
              <p:cNvPr id="167" name="Straight Connector 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8" name="Straight Connector 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58" name="Group 10"/>
            <p:cNvGrpSpPr/>
            <p:nvPr/>
          </p:nvGrpSpPr>
          <p:grpSpPr>
            <a:xfrm>
              <a:off x="5577840" y="1965960"/>
              <a:ext cx="746760" cy="396240"/>
              <a:chOff x="4084320" y="1996440"/>
              <a:chExt cx="746760" cy="396240"/>
            </a:xfrm>
          </p:grpSpPr>
          <p:cxnSp>
            <p:nvCxnSpPr>
              <p:cNvPr id="165" name="Straight Connector 164"/>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6" name="Straight Connector 165"/>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59" name="Group 16"/>
            <p:cNvGrpSpPr/>
            <p:nvPr/>
          </p:nvGrpSpPr>
          <p:grpSpPr>
            <a:xfrm>
              <a:off x="6324600" y="1965960"/>
              <a:ext cx="746760" cy="396240"/>
              <a:chOff x="4084320" y="1996440"/>
              <a:chExt cx="746760" cy="396240"/>
            </a:xfrm>
          </p:grpSpPr>
          <p:cxnSp>
            <p:nvCxnSpPr>
              <p:cNvPr id="163" name="Straight Connector 162"/>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4" name="Straight Connector 163"/>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60" name="Group 19"/>
            <p:cNvGrpSpPr/>
            <p:nvPr/>
          </p:nvGrpSpPr>
          <p:grpSpPr>
            <a:xfrm>
              <a:off x="4815840" y="1981200"/>
              <a:ext cx="746760" cy="396240"/>
              <a:chOff x="4084320" y="1996440"/>
              <a:chExt cx="746760" cy="396240"/>
            </a:xfrm>
          </p:grpSpPr>
          <p:cxnSp>
            <p:nvCxnSpPr>
              <p:cNvPr id="161" name="Straight Connector 160"/>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2" name="Straight Connector 161"/>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cxnSp>
        <p:nvCxnSpPr>
          <p:cNvPr id="169" name="Straight Connector 168"/>
          <p:cNvCxnSpPr/>
          <p:nvPr/>
        </p:nvCxnSpPr>
        <p:spPr bwMode="auto">
          <a:xfrm>
            <a:off x="5684520" y="5196840"/>
            <a:ext cx="609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0" name="Straight Connector 169"/>
          <p:cNvCxnSpPr/>
          <p:nvPr/>
        </p:nvCxnSpPr>
        <p:spPr bwMode="auto">
          <a:xfrm>
            <a:off x="6827520" y="5196840"/>
            <a:ext cx="16764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71" name="Picture 170" descr="TP_tmp.bmp"/>
          <p:cNvPicPr>
            <a:picLocks noChangeAspect="1"/>
          </p:cNvPicPr>
          <p:nvPr>
            <p:custDataLst>
              <p:tags r:id="rId13"/>
            </p:custDataLst>
          </p:nvPr>
        </p:nvPicPr>
        <p:blipFill>
          <a:blip r:embed="rId27"/>
          <a:stretch>
            <a:fillRect/>
          </a:stretch>
        </p:blipFill>
        <p:spPr bwMode="auto">
          <a:xfrm>
            <a:off x="6408418" y="4729480"/>
            <a:ext cx="228600" cy="254508"/>
          </a:xfrm>
          <a:prstGeom prst="rect">
            <a:avLst/>
          </a:prstGeom>
          <a:noFill/>
          <a:ln/>
          <a:effectLst/>
        </p:spPr>
      </p:pic>
      <p:grpSp>
        <p:nvGrpSpPr>
          <p:cNvPr id="172" name="Group 171"/>
          <p:cNvGrpSpPr/>
          <p:nvPr/>
        </p:nvGrpSpPr>
        <p:grpSpPr>
          <a:xfrm>
            <a:off x="1310640" y="4953000"/>
            <a:ext cx="518160" cy="274320"/>
            <a:chOff x="4084320" y="1965960"/>
            <a:chExt cx="2987040" cy="426720"/>
          </a:xfrm>
        </p:grpSpPr>
        <p:grpSp>
          <p:nvGrpSpPr>
            <p:cNvPr id="173" name="Group 9"/>
            <p:cNvGrpSpPr/>
            <p:nvPr/>
          </p:nvGrpSpPr>
          <p:grpSpPr>
            <a:xfrm>
              <a:off x="4084320" y="1996440"/>
              <a:ext cx="746760" cy="396240"/>
              <a:chOff x="4084320" y="1996440"/>
              <a:chExt cx="746760" cy="396240"/>
            </a:xfrm>
          </p:grpSpPr>
          <p:cxnSp>
            <p:nvCxnSpPr>
              <p:cNvPr id="183" name="Straight Connector 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4" name="Straight Connector 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74" name="Group 10"/>
            <p:cNvGrpSpPr/>
            <p:nvPr/>
          </p:nvGrpSpPr>
          <p:grpSpPr>
            <a:xfrm>
              <a:off x="5577840" y="1965960"/>
              <a:ext cx="746760" cy="396240"/>
              <a:chOff x="4084320" y="1996440"/>
              <a:chExt cx="746760" cy="396240"/>
            </a:xfrm>
          </p:grpSpPr>
          <p:cxnSp>
            <p:nvCxnSpPr>
              <p:cNvPr id="181" name="Straight Connector 180"/>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2" name="Straight Connector 181"/>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75" name="Group 16"/>
            <p:cNvGrpSpPr/>
            <p:nvPr/>
          </p:nvGrpSpPr>
          <p:grpSpPr>
            <a:xfrm>
              <a:off x="6324600" y="1965960"/>
              <a:ext cx="746760" cy="396240"/>
              <a:chOff x="4084320" y="1996440"/>
              <a:chExt cx="746760" cy="396240"/>
            </a:xfrm>
          </p:grpSpPr>
          <p:cxnSp>
            <p:nvCxnSpPr>
              <p:cNvPr id="179" name="Straight Connector 178"/>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0" name="Straight Connector 179"/>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76" name="Group 19"/>
            <p:cNvGrpSpPr/>
            <p:nvPr/>
          </p:nvGrpSpPr>
          <p:grpSpPr>
            <a:xfrm>
              <a:off x="4815840" y="1981200"/>
              <a:ext cx="746760" cy="396240"/>
              <a:chOff x="4084320" y="1996440"/>
              <a:chExt cx="746760" cy="396240"/>
            </a:xfrm>
          </p:grpSpPr>
          <p:cxnSp>
            <p:nvCxnSpPr>
              <p:cNvPr id="177" name="Straight Connector 176"/>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8" name="Straight Connector 177"/>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cxnSp>
        <p:nvCxnSpPr>
          <p:cNvPr id="185" name="Straight Connector 184"/>
          <p:cNvCxnSpPr/>
          <p:nvPr/>
        </p:nvCxnSpPr>
        <p:spPr bwMode="auto">
          <a:xfrm>
            <a:off x="716280" y="5181600"/>
            <a:ext cx="609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6" name="Straight Connector 185"/>
          <p:cNvCxnSpPr/>
          <p:nvPr/>
        </p:nvCxnSpPr>
        <p:spPr bwMode="auto">
          <a:xfrm>
            <a:off x="1844040" y="5196840"/>
            <a:ext cx="5334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87" name="Picture 186" descr="TP_tmp.bmp"/>
          <p:cNvPicPr>
            <a:picLocks noChangeAspect="1"/>
          </p:cNvPicPr>
          <p:nvPr>
            <p:custDataLst>
              <p:tags r:id="rId14"/>
            </p:custDataLst>
          </p:nvPr>
        </p:nvPicPr>
        <p:blipFill>
          <a:blip r:embed="rId28"/>
          <a:stretch>
            <a:fillRect/>
          </a:stretch>
        </p:blipFill>
        <p:spPr bwMode="auto">
          <a:xfrm>
            <a:off x="1440177" y="4653280"/>
            <a:ext cx="228600" cy="254508"/>
          </a:xfrm>
          <a:prstGeom prst="rect">
            <a:avLst/>
          </a:prstGeom>
          <a:noFill/>
          <a:ln/>
          <a:effectLst/>
        </p:spPr>
      </p:pic>
      <p:grpSp>
        <p:nvGrpSpPr>
          <p:cNvPr id="188" name="Group 187"/>
          <p:cNvGrpSpPr/>
          <p:nvPr/>
        </p:nvGrpSpPr>
        <p:grpSpPr>
          <a:xfrm>
            <a:off x="7376160" y="5836920"/>
            <a:ext cx="518160" cy="274320"/>
            <a:chOff x="4084320" y="1965960"/>
            <a:chExt cx="2987040" cy="426720"/>
          </a:xfrm>
        </p:grpSpPr>
        <p:grpSp>
          <p:nvGrpSpPr>
            <p:cNvPr id="189" name="Group 9"/>
            <p:cNvGrpSpPr/>
            <p:nvPr/>
          </p:nvGrpSpPr>
          <p:grpSpPr>
            <a:xfrm>
              <a:off x="4084320" y="1996440"/>
              <a:ext cx="746760" cy="396240"/>
              <a:chOff x="4084320" y="1996440"/>
              <a:chExt cx="746760" cy="396240"/>
            </a:xfrm>
          </p:grpSpPr>
          <p:cxnSp>
            <p:nvCxnSpPr>
              <p:cNvPr id="199" name="Straight Connector 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0" name="Straight Connector 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90" name="Group 10"/>
            <p:cNvGrpSpPr/>
            <p:nvPr/>
          </p:nvGrpSpPr>
          <p:grpSpPr>
            <a:xfrm>
              <a:off x="5577840" y="1965960"/>
              <a:ext cx="746760" cy="396240"/>
              <a:chOff x="4084320" y="1996440"/>
              <a:chExt cx="746760" cy="396240"/>
            </a:xfrm>
          </p:grpSpPr>
          <p:cxnSp>
            <p:nvCxnSpPr>
              <p:cNvPr id="197" name="Straight Connector 196"/>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8" name="Straight Connector 197"/>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91" name="Group 16"/>
            <p:cNvGrpSpPr/>
            <p:nvPr/>
          </p:nvGrpSpPr>
          <p:grpSpPr>
            <a:xfrm>
              <a:off x="6324600" y="1965960"/>
              <a:ext cx="746760" cy="396240"/>
              <a:chOff x="4084320" y="1996440"/>
              <a:chExt cx="746760" cy="396240"/>
            </a:xfrm>
          </p:grpSpPr>
          <p:cxnSp>
            <p:nvCxnSpPr>
              <p:cNvPr id="195" name="Straight Connector 194"/>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6" name="Straight Connector 195"/>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92" name="Group 19"/>
            <p:cNvGrpSpPr/>
            <p:nvPr/>
          </p:nvGrpSpPr>
          <p:grpSpPr>
            <a:xfrm>
              <a:off x="4815840" y="1981200"/>
              <a:ext cx="746760" cy="396240"/>
              <a:chOff x="4084320" y="1996440"/>
              <a:chExt cx="746760" cy="396240"/>
            </a:xfrm>
          </p:grpSpPr>
          <p:cxnSp>
            <p:nvCxnSpPr>
              <p:cNvPr id="193" name="Straight Connector 192"/>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4" name="Straight Connector 193"/>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cxnSp>
        <p:nvCxnSpPr>
          <p:cNvPr id="201" name="Straight Connector 200"/>
          <p:cNvCxnSpPr/>
          <p:nvPr/>
        </p:nvCxnSpPr>
        <p:spPr bwMode="auto">
          <a:xfrm>
            <a:off x="7208520" y="6111240"/>
            <a:ext cx="13716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2" name="Straight Connector 201"/>
          <p:cNvCxnSpPr/>
          <p:nvPr/>
        </p:nvCxnSpPr>
        <p:spPr bwMode="auto">
          <a:xfrm>
            <a:off x="7879080" y="6080760"/>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203" name="Picture 202" descr="TP_tmp.bmp"/>
          <p:cNvPicPr>
            <a:picLocks noChangeAspect="1"/>
          </p:cNvPicPr>
          <p:nvPr>
            <p:custDataLst>
              <p:tags r:id="rId15"/>
            </p:custDataLst>
          </p:nvPr>
        </p:nvPicPr>
        <p:blipFill>
          <a:blip r:embed="rId29"/>
          <a:stretch>
            <a:fillRect/>
          </a:stretch>
        </p:blipFill>
        <p:spPr bwMode="auto">
          <a:xfrm>
            <a:off x="7490456" y="5521960"/>
            <a:ext cx="228600" cy="254508"/>
          </a:xfrm>
          <a:prstGeom prst="rect">
            <a:avLst/>
          </a:prstGeom>
          <a:noFill/>
          <a:ln/>
          <a:effectLst/>
        </p:spPr>
      </p:pic>
      <p:cxnSp>
        <p:nvCxnSpPr>
          <p:cNvPr id="222" name="Straight Arrow Connector 221"/>
          <p:cNvCxnSpPr/>
          <p:nvPr/>
        </p:nvCxnSpPr>
        <p:spPr bwMode="auto">
          <a:xfrm>
            <a:off x="2407920" y="5196840"/>
            <a:ext cx="48768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4" name="Straight Arrow Connector 223"/>
          <p:cNvCxnSpPr/>
          <p:nvPr/>
        </p:nvCxnSpPr>
        <p:spPr bwMode="auto">
          <a:xfrm rot="10800000" flipH="1">
            <a:off x="289560" y="5181600"/>
            <a:ext cx="41148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6" name="Straight Arrow Connector 225"/>
          <p:cNvCxnSpPr/>
          <p:nvPr/>
        </p:nvCxnSpPr>
        <p:spPr bwMode="auto">
          <a:xfrm flipV="1">
            <a:off x="6995160" y="5196840"/>
            <a:ext cx="381000" cy="152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8" name="Straight Arrow Connector 227"/>
          <p:cNvCxnSpPr/>
          <p:nvPr/>
        </p:nvCxnSpPr>
        <p:spPr bwMode="auto">
          <a:xfrm rot="10800000" flipH="1">
            <a:off x="5196840" y="5196840"/>
            <a:ext cx="48768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0" name="Straight Arrow Connector 229"/>
          <p:cNvCxnSpPr/>
          <p:nvPr/>
        </p:nvCxnSpPr>
        <p:spPr bwMode="auto">
          <a:xfrm flipV="1">
            <a:off x="8107680" y="6080760"/>
            <a:ext cx="411480" cy="152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2" name="Straight Arrow Connector 231"/>
          <p:cNvCxnSpPr/>
          <p:nvPr/>
        </p:nvCxnSpPr>
        <p:spPr bwMode="auto">
          <a:xfrm rot="10800000" flipH="1">
            <a:off x="6492240" y="6126480"/>
            <a:ext cx="73152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234" name="Picture 233" descr="TP_tmp.bmp"/>
          <p:cNvPicPr>
            <a:picLocks noChangeAspect="1"/>
          </p:cNvPicPr>
          <p:nvPr>
            <p:custDataLst>
              <p:tags r:id="rId16"/>
            </p:custDataLst>
          </p:nvPr>
        </p:nvPicPr>
        <p:blipFill>
          <a:blip r:embed="rId35"/>
          <a:stretch>
            <a:fillRect/>
          </a:stretch>
        </p:blipFill>
        <p:spPr>
          <a:xfrm>
            <a:off x="7566658" y="3738880"/>
            <a:ext cx="838202" cy="355092"/>
          </a:xfrm>
          <a:prstGeom prst="rect">
            <a:avLst/>
          </a:prstGeom>
        </p:spPr>
      </p:pic>
      <p:pic>
        <p:nvPicPr>
          <p:cNvPr id="236" name="Picture 235" descr="TP_tmp.bmp"/>
          <p:cNvPicPr>
            <a:picLocks noChangeAspect="1"/>
          </p:cNvPicPr>
          <p:nvPr>
            <p:custDataLst>
              <p:tags r:id="rId17"/>
            </p:custDataLst>
          </p:nvPr>
        </p:nvPicPr>
        <p:blipFill>
          <a:blip r:embed="rId36"/>
          <a:stretch>
            <a:fillRect/>
          </a:stretch>
        </p:blipFill>
        <p:spPr bwMode="auto">
          <a:xfrm>
            <a:off x="5052057" y="3571239"/>
            <a:ext cx="838204" cy="355093"/>
          </a:xfrm>
          <a:prstGeom prst="rect">
            <a:avLst/>
          </a:prstGeom>
          <a:noFill/>
          <a:ln/>
          <a:effectLst/>
        </p:spPr>
      </p:pic>
      <p:pic>
        <p:nvPicPr>
          <p:cNvPr id="238" name="Picture 237" descr="TP_tmp.bmp"/>
          <p:cNvPicPr>
            <a:picLocks noChangeAspect="1"/>
          </p:cNvPicPr>
          <p:nvPr>
            <p:custDataLst>
              <p:tags r:id="rId18"/>
            </p:custDataLst>
          </p:nvPr>
        </p:nvPicPr>
        <p:blipFill>
          <a:blip r:embed="rId37"/>
          <a:stretch>
            <a:fillRect/>
          </a:stretch>
        </p:blipFill>
        <p:spPr bwMode="auto">
          <a:xfrm>
            <a:off x="5128255" y="4714238"/>
            <a:ext cx="838206" cy="355094"/>
          </a:xfrm>
          <a:prstGeom prst="rect">
            <a:avLst/>
          </a:prstGeom>
          <a:noFill/>
          <a:ln/>
          <a:effectLst/>
        </p:spPr>
      </p:pic>
      <p:pic>
        <p:nvPicPr>
          <p:cNvPr id="240" name="Picture 239" descr="TP_tmp.bmp"/>
          <p:cNvPicPr>
            <a:picLocks noChangeAspect="1"/>
          </p:cNvPicPr>
          <p:nvPr>
            <p:custDataLst>
              <p:tags r:id="rId19"/>
            </p:custDataLst>
          </p:nvPr>
        </p:nvPicPr>
        <p:blipFill>
          <a:blip r:embed="rId38"/>
          <a:stretch>
            <a:fillRect/>
          </a:stretch>
        </p:blipFill>
        <p:spPr bwMode="auto">
          <a:xfrm>
            <a:off x="236213" y="4744718"/>
            <a:ext cx="838208" cy="355095"/>
          </a:xfrm>
          <a:prstGeom prst="rect">
            <a:avLst/>
          </a:prstGeom>
          <a:noFill/>
          <a:ln/>
          <a:effectLst/>
        </p:spPr>
      </p:pic>
      <p:pic>
        <p:nvPicPr>
          <p:cNvPr id="242" name="Picture 241" descr="TP_tmp.bmp"/>
          <p:cNvPicPr>
            <a:picLocks noChangeAspect="1"/>
          </p:cNvPicPr>
          <p:nvPr>
            <p:custDataLst>
              <p:tags r:id="rId20"/>
            </p:custDataLst>
          </p:nvPr>
        </p:nvPicPr>
        <p:blipFill>
          <a:blip r:embed="rId39"/>
          <a:stretch>
            <a:fillRect/>
          </a:stretch>
        </p:blipFill>
        <p:spPr bwMode="auto">
          <a:xfrm>
            <a:off x="7033254" y="4744718"/>
            <a:ext cx="838208" cy="355095"/>
          </a:xfrm>
          <a:prstGeom prst="rect">
            <a:avLst/>
          </a:prstGeom>
          <a:noFill/>
          <a:ln/>
          <a:effectLst/>
        </p:spPr>
      </p:pic>
      <p:pic>
        <p:nvPicPr>
          <p:cNvPr id="244" name="Picture 243" descr="TP_tmp.bmp"/>
          <p:cNvPicPr>
            <a:picLocks noChangeAspect="1"/>
          </p:cNvPicPr>
          <p:nvPr>
            <p:custDataLst>
              <p:tags r:id="rId21"/>
            </p:custDataLst>
          </p:nvPr>
        </p:nvPicPr>
        <p:blipFill>
          <a:blip r:embed="rId40"/>
          <a:stretch>
            <a:fillRect/>
          </a:stretch>
        </p:blipFill>
        <p:spPr bwMode="auto">
          <a:xfrm>
            <a:off x="2232654" y="4729477"/>
            <a:ext cx="838208" cy="381003"/>
          </a:xfrm>
          <a:prstGeom prst="rect">
            <a:avLst/>
          </a:prstGeom>
          <a:noFill/>
          <a:ln/>
          <a:effectLst/>
        </p:spPr>
      </p:pic>
      <p:pic>
        <p:nvPicPr>
          <p:cNvPr id="246" name="Picture 245" descr="TP_tmp.bmp"/>
          <p:cNvPicPr>
            <a:picLocks noChangeAspect="1"/>
          </p:cNvPicPr>
          <p:nvPr>
            <p:custDataLst>
              <p:tags r:id="rId22"/>
            </p:custDataLst>
          </p:nvPr>
        </p:nvPicPr>
        <p:blipFill>
          <a:blip r:embed="rId41"/>
          <a:stretch>
            <a:fillRect/>
          </a:stretch>
        </p:blipFill>
        <p:spPr bwMode="auto">
          <a:xfrm>
            <a:off x="6179813" y="5674357"/>
            <a:ext cx="838208" cy="355095"/>
          </a:xfrm>
          <a:prstGeom prst="rect">
            <a:avLst/>
          </a:prstGeom>
          <a:noFill/>
          <a:ln/>
          <a:effectLst/>
        </p:spPr>
      </p:pic>
      <p:pic>
        <p:nvPicPr>
          <p:cNvPr id="248" name="Picture 247" descr="TP_tmp.bmp"/>
          <p:cNvPicPr>
            <a:picLocks noChangeAspect="1"/>
          </p:cNvPicPr>
          <p:nvPr>
            <p:custDataLst>
              <p:tags r:id="rId23"/>
            </p:custDataLst>
          </p:nvPr>
        </p:nvPicPr>
        <p:blipFill>
          <a:blip r:embed="rId42"/>
          <a:stretch>
            <a:fillRect/>
          </a:stretch>
        </p:blipFill>
        <p:spPr bwMode="auto">
          <a:xfrm>
            <a:off x="8069572" y="5628637"/>
            <a:ext cx="838210" cy="381004"/>
          </a:xfrm>
          <a:prstGeom prst="rect">
            <a:avLst/>
          </a:prstGeom>
          <a:noFill/>
          <a:ln/>
          <a:effec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73" name="Picture 53" descr="txp_fig"/>
          <p:cNvPicPr>
            <a:picLocks noChangeAspect="1" noChangeArrowheads="1"/>
          </p:cNvPicPr>
          <p:nvPr>
            <p:custDataLst>
              <p:tags r:id="rId1"/>
            </p:custDataLst>
          </p:nvPr>
        </p:nvPicPr>
        <p:blipFill>
          <a:blip r:embed="rId3"/>
          <a:srcRect/>
          <a:stretch>
            <a:fillRect/>
          </a:stretch>
        </p:blipFill>
        <p:spPr bwMode="auto">
          <a:xfrm>
            <a:off x="4200525" y="1970088"/>
            <a:ext cx="3949700" cy="968375"/>
          </a:xfrm>
          <a:prstGeom prst="rect">
            <a:avLst/>
          </a:prstGeom>
          <a:noFill/>
          <a:ln w="9525">
            <a:miter lim="800000"/>
            <a:headEnd/>
            <a:tailEnd/>
          </a:ln>
          <a:effectLst/>
        </p:spPr>
      </p:pic>
      <p:grpSp>
        <p:nvGrpSpPr>
          <p:cNvPr id="56376" name="Group 56"/>
          <p:cNvGrpSpPr>
            <a:grpSpLocks/>
          </p:cNvGrpSpPr>
          <p:nvPr/>
        </p:nvGrpSpPr>
        <p:grpSpPr bwMode="auto">
          <a:xfrm>
            <a:off x="992188" y="279400"/>
            <a:ext cx="2940050" cy="4852988"/>
            <a:chOff x="625" y="176"/>
            <a:chExt cx="1852" cy="3057"/>
          </a:xfrm>
        </p:grpSpPr>
        <p:sp>
          <p:nvSpPr>
            <p:cNvPr id="56324" name="Rectangle 4"/>
            <p:cNvSpPr>
              <a:spLocks noChangeArrowheads="1"/>
            </p:cNvSpPr>
            <p:nvPr/>
          </p:nvSpPr>
          <p:spPr bwMode="auto">
            <a:xfrm>
              <a:off x="625" y="560"/>
              <a:ext cx="1564" cy="2279"/>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56325" name="Oval 5"/>
            <p:cNvSpPr>
              <a:spLocks noChangeArrowheads="1"/>
            </p:cNvSpPr>
            <p:nvPr/>
          </p:nvSpPr>
          <p:spPr bwMode="auto">
            <a:xfrm>
              <a:off x="1202" y="1514"/>
              <a:ext cx="362" cy="354"/>
            </a:xfrm>
            <a:prstGeom prst="ellipse">
              <a:avLst/>
            </a:prstGeom>
            <a:solidFill>
              <a:schemeClr val="bg1"/>
            </a:solidFill>
            <a:ln w="9525">
              <a:solidFill>
                <a:schemeClr val="tx1"/>
              </a:solidFill>
              <a:round/>
              <a:headEnd/>
              <a:tailEnd/>
            </a:ln>
            <a:effectLst/>
          </p:spPr>
          <p:txBody>
            <a:bodyPr wrap="none" anchor="ctr"/>
            <a:lstStyle/>
            <a:p>
              <a:endParaRPr lang="en-US"/>
            </a:p>
          </p:txBody>
        </p:sp>
        <p:grpSp>
          <p:nvGrpSpPr>
            <p:cNvPr id="56343" name="Group 23"/>
            <p:cNvGrpSpPr>
              <a:grpSpLocks/>
            </p:cNvGrpSpPr>
            <p:nvPr/>
          </p:nvGrpSpPr>
          <p:grpSpPr bwMode="auto">
            <a:xfrm>
              <a:off x="625" y="403"/>
              <a:ext cx="1536" cy="157"/>
              <a:chOff x="625" y="403"/>
              <a:chExt cx="1536" cy="157"/>
            </a:xfrm>
          </p:grpSpPr>
          <p:sp>
            <p:nvSpPr>
              <p:cNvPr id="56326" name="Line 6"/>
              <p:cNvSpPr>
                <a:spLocks noChangeShapeType="1"/>
              </p:cNvSpPr>
              <p:nvPr/>
            </p:nvSpPr>
            <p:spPr bwMode="auto">
              <a:xfrm flipV="1">
                <a:off x="625"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27" name="Line 7"/>
              <p:cNvSpPr>
                <a:spLocks noChangeShapeType="1"/>
              </p:cNvSpPr>
              <p:nvPr/>
            </p:nvSpPr>
            <p:spPr bwMode="auto">
              <a:xfrm flipV="1">
                <a:off x="721"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28" name="Line 8"/>
              <p:cNvSpPr>
                <a:spLocks noChangeShapeType="1"/>
              </p:cNvSpPr>
              <p:nvPr/>
            </p:nvSpPr>
            <p:spPr bwMode="auto">
              <a:xfrm flipV="1">
                <a:off x="817"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29" name="Line 9"/>
              <p:cNvSpPr>
                <a:spLocks noChangeShapeType="1"/>
              </p:cNvSpPr>
              <p:nvPr/>
            </p:nvSpPr>
            <p:spPr bwMode="auto">
              <a:xfrm flipV="1">
                <a:off x="913"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30" name="Line 10"/>
              <p:cNvSpPr>
                <a:spLocks noChangeShapeType="1"/>
              </p:cNvSpPr>
              <p:nvPr/>
            </p:nvSpPr>
            <p:spPr bwMode="auto">
              <a:xfrm flipV="1">
                <a:off x="1009"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31" name="Line 11"/>
              <p:cNvSpPr>
                <a:spLocks noChangeShapeType="1"/>
              </p:cNvSpPr>
              <p:nvPr/>
            </p:nvSpPr>
            <p:spPr bwMode="auto">
              <a:xfrm flipV="1">
                <a:off x="1105"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32" name="Line 12"/>
              <p:cNvSpPr>
                <a:spLocks noChangeShapeType="1"/>
              </p:cNvSpPr>
              <p:nvPr/>
            </p:nvSpPr>
            <p:spPr bwMode="auto">
              <a:xfrm flipV="1">
                <a:off x="1201"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33" name="Line 13"/>
              <p:cNvSpPr>
                <a:spLocks noChangeShapeType="1"/>
              </p:cNvSpPr>
              <p:nvPr/>
            </p:nvSpPr>
            <p:spPr bwMode="auto">
              <a:xfrm flipV="1">
                <a:off x="1297"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34" name="Line 14"/>
              <p:cNvSpPr>
                <a:spLocks noChangeShapeType="1"/>
              </p:cNvSpPr>
              <p:nvPr/>
            </p:nvSpPr>
            <p:spPr bwMode="auto">
              <a:xfrm flipV="1">
                <a:off x="1393"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35" name="Line 15"/>
              <p:cNvSpPr>
                <a:spLocks noChangeShapeType="1"/>
              </p:cNvSpPr>
              <p:nvPr/>
            </p:nvSpPr>
            <p:spPr bwMode="auto">
              <a:xfrm flipV="1">
                <a:off x="1489"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36" name="Line 16"/>
              <p:cNvSpPr>
                <a:spLocks noChangeShapeType="1"/>
              </p:cNvSpPr>
              <p:nvPr/>
            </p:nvSpPr>
            <p:spPr bwMode="auto">
              <a:xfrm flipV="1">
                <a:off x="1585"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37" name="Line 17"/>
              <p:cNvSpPr>
                <a:spLocks noChangeShapeType="1"/>
              </p:cNvSpPr>
              <p:nvPr/>
            </p:nvSpPr>
            <p:spPr bwMode="auto">
              <a:xfrm flipV="1">
                <a:off x="1681"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38" name="Line 18"/>
              <p:cNvSpPr>
                <a:spLocks noChangeShapeType="1"/>
              </p:cNvSpPr>
              <p:nvPr/>
            </p:nvSpPr>
            <p:spPr bwMode="auto">
              <a:xfrm flipV="1">
                <a:off x="1777"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39" name="Line 19"/>
              <p:cNvSpPr>
                <a:spLocks noChangeShapeType="1"/>
              </p:cNvSpPr>
              <p:nvPr/>
            </p:nvSpPr>
            <p:spPr bwMode="auto">
              <a:xfrm flipV="1">
                <a:off x="1873"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40" name="Line 20"/>
              <p:cNvSpPr>
                <a:spLocks noChangeShapeType="1"/>
              </p:cNvSpPr>
              <p:nvPr/>
            </p:nvSpPr>
            <p:spPr bwMode="auto">
              <a:xfrm flipV="1">
                <a:off x="1969"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41" name="Line 21"/>
              <p:cNvSpPr>
                <a:spLocks noChangeShapeType="1"/>
              </p:cNvSpPr>
              <p:nvPr/>
            </p:nvSpPr>
            <p:spPr bwMode="auto">
              <a:xfrm flipV="1">
                <a:off x="2065"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42" name="Line 22"/>
              <p:cNvSpPr>
                <a:spLocks noChangeShapeType="1"/>
              </p:cNvSpPr>
              <p:nvPr/>
            </p:nvSpPr>
            <p:spPr bwMode="auto">
              <a:xfrm flipV="1">
                <a:off x="2161" y="403"/>
                <a:ext cx="0" cy="157"/>
              </a:xfrm>
              <a:prstGeom prst="line">
                <a:avLst/>
              </a:prstGeom>
              <a:noFill/>
              <a:ln w="9525">
                <a:solidFill>
                  <a:schemeClr val="tx1"/>
                </a:solidFill>
                <a:round/>
                <a:headEnd/>
                <a:tailEnd type="triangle" w="med" len="med"/>
              </a:ln>
              <a:effectLst/>
            </p:spPr>
            <p:txBody>
              <a:bodyPr/>
              <a:lstStyle/>
              <a:p>
                <a:endParaRPr lang="en-US"/>
              </a:p>
            </p:txBody>
          </p:sp>
        </p:grpSp>
        <p:grpSp>
          <p:nvGrpSpPr>
            <p:cNvPr id="56344" name="Group 24"/>
            <p:cNvGrpSpPr>
              <a:grpSpLocks/>
            </p:cNvGrpSpPr>
            <p:nvPr/>
          </p:nvGrpSpPr>
          <p:grpSpPr bwMode="auto">
            <a:xfrm flipV="1">
              <a:off x="640" y="2853"/>
              <a:ext cx="1536" cy="157"/>
              <a:chOff x="625" y="403"/>
              <a:chExt cx="1536" cy="157"/>
            </a:xfrm>
          </p:grpSpPr>
          <p:sp>
            <p:nvSpPr>
              <p:cNvPr id="56345" name="Line 25"/>
              <p:cNvSpPr>
                <a:spLocks noChangeShapeType="1"/>
              </p:cNvSpPr>
              <p:nvPr/>
            </p:nvSpPr>
            <p:spPr bwMode="auto">
              <a:xfrm flipV="1">
                <a:off x="625"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46" name="Line 26"/>
              <p:cNvSpPr>
                <a:spLocks noChangeShapeType="1"/>
              </p:cNvSpPr>
              <p:nvPr/>
            </p:nvSpPr>
            <p:spPr bwMode="auto">
              <a:xfrm flipV="1">
                <a:off x="721"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47" name="Line 27"/>
              <p:cNvSpPr>
                <a:spLocks noChangeShapeType="1"/>
              </p:cNvSpPr>
              <p:nvPr/>
            </p:nvSpPr>
            <p:spPr bwMode="auto">
              <a:xfrm flipV="1">
                <a:off x="817"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48" name="Line 28"/>
              <p:cNvSpPr>
                <a:spLocks noChangeShapeType="1"/>
              </p:cNvSpPr>
              <p:nvPr/>
            </p:nvSpPr>
            <p:spPr bwMode="auto">
              <a:xfrm flipV="1">
                <a:off x="913"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49" name="Line 29"/>
              <p:cNvSpPr>
                <a:spLocks noChangeShapeType="1"/>
              </p:cNvSpPr>
              <p:nvPr/>
            </p:nvSpPr>
            <p:spPr bwMode="auto">
              <a:xfrm flipV="1">
                <a:off x="1009"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50" name="Line 30"/>
              <p:cNvSpPr>
                <a:spLocks noChangeShapeType="1"/>
              </p:cNvSpPr>
              <p:nvPr/>
            </p:nvSpPr>
            <p:spPr bwMode="auto">
              <a:xfrm flipV="1">
                <a:off x="1105"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51" name="Line 31"/>
              <p:cNvSpPr>
                <a:spLocks noChangeShapeType="1"/>
              </p:cNvSpPr>
              <p:nvPr/>
            </p:nvSpPr>
            <p:spPr bwMode="auto">
              <a:xfrm flipV="1">
                <a:off x="1201"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52" name="Line 32"/>
              <p:cNvSpPr>
                <a:spLocks noChangeShapeType="1"/>
              </p:cNvSpPr>
              <p:nvPr/>
            </p:nvSpPr>
            <p:spPr bwMode="auto">
              <a:xfrm flipV="1">
                <a:off x="1297"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53" name="Line 33"/>
              <p:cNvSpPr>
                <a:spLocks noChangeShapeType="1"/>
              </p:cNvSpPr>
              <p:nvPr/>
            </p:nvSpPr>
            <p:spPr bwMode="auto">
              <a:xfrm flipV="1">
                <a:off x="1393"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54" name="Line 34"/>
              <p:cNvSpPr>
                <a:spLocks noChangeShapeType="1"/>
              </p:cNvSpPr>
              <p:nvPr/>
            </p:nvSpPr>
            <p:spPr bwMode="auto">
              <a:xfrm flipV="1">
                <a:off x="1489"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55" name="Line 35"/>
              <p:cNvSpPr>
                <a:spLocks noChangeShapeType="1"/>
              </p:cNvSpPr>
              <p:nvPr/>
            </p:nvSpPr>
            <p:spPr bwMode="auto">
              <a:xfrm flipV="1">
                <a:off x="1585"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56" name="Line 36"/>
              <p:cNvSpPr>
                <a:spLocks noChangeShapeType="1"/>
              </p:cNvSpPr>
              <p:nvPr/>
            </p:nvSpPr>
            <p:spPr bwMode="auto">
              <a:xfrm flipV="1">
                <a:off x="1681"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57" name="Line 37"/>
              <p:cNvSpPr>
                <a:spLocks noChangeShapeType="1"/>
              </p:cNvSpPr>
              <p:nvPr/>
            </p:nvSpPr>
            <p:spPr bwMode="auto">
              <a:xfrm flipV="1">
                <a:off x="1777"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58" name="Line 38"/>
              <p:cNvSpPr>
                <a:spLocks noChangeShapeType="1"/>
              </p:cNvSpPr>
              <p:nvPr/>
            </p:nvSpPr>
            <p:spPr bwMode="auto">
              <a:xfrm flipV="1">
                <a:off x="1873"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59" name="Line 39"/>
              <p:cNvSpPr>
                <a:spLocks noChangeShapeType="1"/>
              </p:cNvSpPr>
              <p:nvPr/>
            </p:nvSpPr>
            <p:spPr bwMode="auto">
              <a:xfrm flipV="1">
                <a:off x="1969"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60" name="Line 40"/>
              <p:cNvSpPr>
                <a:spLocks noChangeShapeType="1"/>
              </p:cNvSpPr>
              <p:nvPr/>
            </p:nvSpPr>
            <p:spPr bwMode="auto">
              <a:xfrm flipV="1">
                <a:off x="2065" y="403"/>
                <a:ext cx="0" cy="157"/>
              </a:xfrm>
              <a:prstGeom prst="line">
                <a:avLst/>
              </a:prstGeom>
              <a:noFill/>
              <a:ln w="9525">
                <a:solidFill>
                  <a:schemeClr val="tx1"/>
                </a:solidFill>
                <a:round/>
                <a:headEnd/>
                <a:tailEnd type="triangle" w="med" len="med"/>
              </a:ln>
              <a:effectLst/>
            </p:spPr>
            <p:txBody>
              <a:bodyPr/>
              <a:lstStyle/>
              <a:p>
                <a:endParaRPr lang="en-US"/>
              </a:p>
            </p:txBody>
          </p:sp>
          <p:sp>
            <p:nvSpPr>
              <p:cNvPr id="56361" name="Line 41"/>
              <p:cNvSpPr>
                <a:spLocks noChangeShapeType="1"/>
              </p:cNvSpPr>
              <p:nvPr/>
            </p:nvSpPr>
            <p:spPr bwMode="auto">
              <a:xfrm flipV="1">
                <a:off x="2161" y="403"/>
                <a:ext cx="0" cy="157"/>
              </a:xfrm>
              <a:prstGeom prst="line">
                <a:avLst/>
              </a:prstGeom>
              <a:noFill/>
              <a:ln w="9525">
                <a:solidFill>
                  <a:schemeClr val="tx1"/>
                </a:solidFill>
                <a:round/>
                <a:headEnd/>
                <a:tailEnd type="triangle" w="med" len="med"/>
              </a:ln>
              <a:effectLst/>
            </p:spPr>
            <p:txBody>
              <a:bodyPr/>
              <a:lstStyle/>
              <a:p>
                <a:endParaRPr lang="en-US"/>
              </a:p>
            </p:txBody>
          </p:sp>
        </p:grpSp>
        <p:sp>
          <p:nvSpPr>
            <p:cNvPr id="56362" name="Line 42"/>
            <p:cNvSpPr>
              <a:spLocks noChangeShapeType="1"/>
            </p:cNvSpPr>
            <p:nvPr/>
          </p:nvSpPr>
          <p:spPr bwMode="auto">
            <a:xfrm flipV="1">
              <a:off x="1383" y="1234"/>
              <a:ext cx="0" cy="453"/>
            </a:xfrm>
            <a:prstGeom prst="line">
              <a:avLst/>
            </a:prstGeom>
            <a:noFill/>
            <a:ln w="9525">
              <a:solidFill>
                <a:schemeClr val="tx1"/>
              </a:solidFill>
              <a:round/>
              <a:headEnd/>
              <a:tailEnd type="triangle" w="med" len="med"/>
            </a:ln>
            <a:effectLst/>
          </p:spPr>
          <p:txBody>
            <a:bodyPr/>
            <a:lstStyle/>
            <a:p>
              <a:endParaRPr lang="en-US"/>
            </a:p>
          </p:txBody>
        </p:sp>
        <p:sp>
          <p:nvSpPr>
            <p:cNvPr id="56363" name="Line 43"/>
            <p:cNvSpPr>
              <a:spLocks noChangeShapeType="1"/>
            </p:cNvSpPr>
            <p:nvPr/>
          </p:nvSpPr>
          <p:spPr bwMode="auto">
            <a:xfrm flipV="1">
              <a:off x="1391" y="1687"/>
              <a:ext cx="995" cy="8"/>
            </a:xfrm>
            <a:prstGeom prst="line">
              <a:avLst/>
            </a:prstGeom>
            <a:noFill/>
            <a:ln w="9525">
              <a:solidFill>
                <a:schemeClr val="tx1"/>
              </a:solidFill>
              <a:round/>
              <a:headEnd/>
              <a:tailEnd type="triangle" w="med" len="med"/>
            </a:ln>
            <a:effectLst/>
          </p:spPr>
          <p:txBody>
            <a:bodyPr/>
            <a:lstStyle/>
            <a:p>
              <a:endParaRPr lang="en-US"/>
            </a:p>
          </p:txBody>
        </p:sp>
        <p:sp>
          <p:nvSpPr>
            <p:cNvPr id="56364" name="Text Box 44"/>
            <p:cNvSpPr txBox="1">
              <a:spLocks noChangeArrowheads="1"/>
            </p:cNvSpPr>
            <p:nvPr/>
          </p:nvSpPr>
          <p:spPr bwMode="auto">
            <a:xfrm>
              <a:off x="2288" y="1473"/>
              <a:ext cx="189" cy="212"/>
            </a:xfrm>
            <a:prstGeom prst="rect">
              <a:avLst/>
            </a:prstGeom>
            <a:noFill/>
            <a:ln w="9525">
              <a:noFill/>
              <a:miter lim="800000"/>
              <a:headEnd/>
              <a:tailEnd/>
            </a:ln>
            <a:effectLst/>
          </p:spPr>
          <p:txBody>
            <a:bodyPr>
              <a:spAutoFit/>
            </a:bodyPr>
            <a:lstStyle/>
            <a:p>
              <a:pPr algn="l">
                <a:spcBef>
                  <a:spcPct val="50000"/>
                </a:spcBef>
              </a:pPr>
              <a:r>
                <a:rPr lang="en-US" b="0"/>
                <a:t>x</a:t>
              </a:r>
            </a:p>
          </p:txBody>
        </p:sp>
        <p:sp>
          <p:nvSpPr>
            <p:cNvPr id="56365" name="Text Box 45"/>
            <p:cNvSpPr txBox="1">
              <a:spLocks noChangeArrowheads="1"/>
            </p:cNvSpPr>
            <p:nvPr/>
          </p:nvSpPr>
          <p:spPr bwMode="auto">
            <a:xfrm>
              <a:off x="1415" y="1160"/>
              <a:ext cx="173" cy="212"/>
            </a:xfrm>
            <a:prstGeom prst="rect">
              <a:avLst/>
            </a:prstGeom>
            <a:noFill/>
            <a:ln w="9525">
              <a:noFill/>
              <a:miter lim="800000"/>
              <a:headEnd/>
              <a:tailEnd/>
            </a:ln>
            <a:effectLst/>
          </p:spPr>
          <p:txBody>
            <a:bodyPr>
              <a:spAutoFit/>
            </a:bodyPr>
            <a:lstStyle/>
            <a:p>
              <a:pPr algn="l">
                <a:spcBef>
                  <a:spcPct val="50000"/>
                </a:spcBef>
              </a:pPr>
              <a:r>
                <a:rPr lang="en-US" b="0"/>
                <a:t>y</a:t>
              </a:r>
            </a:p>
          </p:txBody>
        </p:sp>
        <p:sp>
          <p:nvSpPr>
            <p:cNvPr id="56366" name="Text Box 46"/>
            <p:cNvSpPr txBox="1">
              <a:spLocks noChangeArrowheads="1"/>
            </p:cNvSpPr>
            <p:nvPr/>
          </p:nvSpPr>
          <p:spPr bwMode="auto">
            <a:xfrm>
              <a:off x="1219" y="176"/>
              <a:ext cx="493" cy="212"/>
            </a:xfrm>
            <a:prstGeom prst="rect">
              <a:avLst/>
            </a:prstGeom>
            <a:noFill/>
            <a:ln w="9525">
              <a:noFill/>
              <a:miter lim="800000"/>
              <a:headEnd/>
              <a:tailEnd/>
            </a:ln>
            <a:effectLst/>
          </p:spPr>
          <p:txBody>
            <a:bodyPr>
              <a:spAutoFit/>
            </a:bodyPr>
            <a:lstStyle/>
            <a:p>
              <a:pPr algn="l">
                <a:spcBef>
                  <a:spcPct val="50000"/>
                </a:spcBef>
              </a:pPr>
              <a:r>
                <a:rPr lang="en-US">
                  <a:latin typeface="Symbol" pitchFamily="18" charset="2"/>
                </a:rPr>
                <a:t>s</a:t>
              </a:r>
              <a:r>
                <a:rPr lang="en-US" baseline="-25000"/>
                <a:t>0</a:t>
              </a:r>
            </a:p>
          </p:txBody>
        </p:sp>
        <p:sp>
          <p:nvSpPr>
            <p:cNvPr id="56367" name="Text Box 47"/>
            <p:cNvSpPr txBox="1">
              <a:spLocks noChangeArrowheads="1"/>
            </p:cNvSpPr>
            <p:nvPr/>
          </p:nvSpPr>
          <p:spPr bwMode="auto">
            <a:xfrm>
              <a:off x="1151" y="3021"/>
              <a:ext cx="493" cy="212"/>
            </a:xfrm>
            <a:prstGeom prst="rect">
              <a:avLst/>
            </a:prstGeom>
            <a:noFill/>
            <a:ln w="9525">
              <a:noFill/>
              <a:miter lim="800000"/>
              <a:headEnd/>
              <a:tailEnd/>
            </a:ln>
            <a:effectLst/>
          </p:spPr>
          <p:txBody>
            <a:bodyPr>
              <a:spAutoFit/>
            </a:bodyPr>
            <a:lstStyle/>
            <a:p>
              <a:pPr algn="l">
                <a:spcBef>
                  <a:spcPct val="50000"/>
                </a:spcBef>
              </a:pPr>
              <a:r>
                <a:rPr lang="en-US">
                  <a:latin typeface="Symbol" pitchFamily="18" charset="2"/>
                </a:rPr>
                <a:t>s</a:t>
              </a:r>
              <a:r>
                <a:rPr lang="en-US" baseline="-25000"/>
                <a:t>0</a:t>
              </a:r>
            </a:p>
          </p:txBody>
        </p:sp>
        <p:sp>
          <p:nvSpPr>
            <p:cNvPr id="56368" name="Line 48"/>
            <p:cNvSpPr>
              <a:spLocks noChangeShapeType="1"/>
            </p:cNvSpPr>
            <p:nvPr/>
          </p:nvSpPr>
          <p:spPr bwMode="auto">
            <a:xfrm>
              <a:off x="1391" y="1810"/>
              <a:ext cx="0" cy="519"/>
            </a:xfrm>
            <a:prstGeom prst="line">
              <a:avLst/>
            </a:prstGeom>
            <a:noFill/>
            <a:ln w="9525">
              <a:solidFill>
                <a:schemeClr val="tx1"/>
              </a:solidFill>
              <a:round/>
              <a:headEnd/>
              <a:tailEnd/>
            </a:ln>
            <a:effectLst/>
          </p:spPr>
          <p:txBody>
            <a:bodyPr/>
            <a:lstStyle/>
            <a:p>
              <a:endParaRPr lang="en-US"/>
            </a:p>
          </p:txBody>
        </p:sp>
        <p:sp>
          <p:nvSpPr>
            <p:cNvPr id="56369" name="Line 49"/>
            <p:cNvSpPr>
              <a:spLocks noChangeShapeType="1"/>
            </p:cNvSpPr>
            <p:nvPr/>
          </p:nvSpPr>
          <p:spPr bwMode="auto">
            <a:xfrm>
              <a:off x="1399" y="2107"/>
              <a:ext cx="798"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56370" name="Text Box 50"/>
            <p:cNvSpPr txBox="1">
              <a:spLocks noChangeArrowheads="1"/>
            </p:cNvSpPr>
            <p:nvPr/>
          </p:nvSpPr>
          <p:spPr bwMode="auto">
            <a:xfrm>
              <a:off x="1654" y="1893"/>
              <a:ext cx="214" cy="212"/>
            </a:xfrm>
            <a:prstGeom prst="rect">
              <a:avLst/>
            </a:prstGeom>
            <a:noFill/>
            <a:ln w="9525">
              <a:noFill/>
              <a:miter lim="800000"/>
              <a:headEnd/>
              <a:tailEnd/>
            </a:ln>
            <a:effectLst/>
          </p:spPr>
          <p:txBody>
            <a:bodyPr>
              <a:spAutoFit/>
            </a:bodyPr>
            <a:lstStyle/>
            <a:p>
              <a:pPr algn="l">
                <a:spcBef>
                  <a:spcPct val="50000"/>
                </a:spcBef>
              </a:pPr>
              <a:r>
                <a:rPr lang="en-US" b="0"/>
                <a:t>w</a:t>
              </a:r>
            </a:p>
          </p:txBody>
        </p:sp>
        <p:sp>
          <p:nvSpPr>
            <p:cNvPr id="56371" name="Line 51"/>
            <p:cNvSpPr>
              <a:spLocks noChangeShapeType="1"/>
            </p:cNvSpPr>
            <p:nvPr/>
          </p:nvSpPr>
          <p:spPr bwMode="auto">
            <a:xfrm flipH="1">
              <a:off x="1802" y="568"/>
              <a:ext cx="8" cy="1127"/>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56372" name="Text Box 52"/>
            <p:cNvSpPr txBox="1">
              <a:spLocks noChangeArrowheads="1"/>
            </p:cNvSpPr>
            <p:nvPr/>
          </p:nvSpPr>
          <p:spPr bwMode="auto">
            <a:xfrm>
              <a:off x="1851" y="1004"/>
              <a:ext cx="256" cy="212"/>
            </a:xfrm>
            <a:prstGeom prst="rect">
              <a:avLst/>
            </a:prstGeom>
            <a:noFill/>
            <a:ln w="9525">
              <a:noFill/>
              <a:miter lim="800000"/>
              <a:headEnd/>
              <a:tailEnd/>
            </a:ln>
            <a:effectLst/>
          </p:spPr>
          <p:txBody>
            <a:bodyPr>
              <a:spAutoFit/>
            </a:bodyPr>
            <a:lstStyle/>
            <a:p>
              <a:pPr algn="l">
                <a:spcBef>
                  <a:spcPct val="50000"/>
                </a:spcBef>
              </a:pPr>
              <a:r>
                <a:rPr lang="en-US" b="0"/>
                <a:t>H</a:t>
              </a:r>
            </a:p>
          </p:txBody>
        </p:sp>
        <p:sp>
          <p:nvSpPr>
            <p:cNvPr id="56374" name="Line 54"/>
            <p:cNvSpPr>
              <a:spLocks noChangeShapeType="1"/>
            </p:cNvSpPr>
            <p:nvPr/>
          </p:nvSpPr>
          <p:spPr bwMode="auto">
            <a:xfrm flipV="1">
              <a:off x="1382" y="1580"/>
              <a:ext cx="124" cy="107"/>
            </a:xfrm>
            <a:prstGeom prst="line">
              <a:avLst/>
            </a:prstGeom>
            <a:noFill/>
            <a:ln w="9525">
              <a:solidFill>
                <a:schemeClr val="tx1"/>
              </a:solidFill>
              <a:round/>
              <a:headEnd/>
              <a:tailEnd type="triangle" w="med" len="med"/>
            </a:ln>
            <a:effectLst/>
          </p:spPr>
          <p:txBody>
            <a:bodyPr/>
            <a:lstStyle/>
            <a:p>
              <a:endParaRPr lang="en-US"/>
            </a:p>
          </p:txBody>
        </p:sp>
        <p:sp>
          <p:nvSpPr>
            <p:cNvPr id="56375" name="Text Box 55"/>
            <p:cNvSpPr txBox="1">
              <a:spLocks noChangeArrowheads="1"/>
            </p:cNvSpPr>
            <p:nvPr/>
          </p:nvSpPr>
          <p:spPr bwMode="auto">
            <a:xfrm>
              <a:off x="1489" y="1440"/>
              <a:ext cx="140" cy="212"/>
            </a:xfrm>
            <a:prstGeom prst="rect">
              <a:avLst/>
            </a:prstGeom>
            <a:noFill/>
            <a:ln w="9525">
              <a:noFill/>
              <a:miter lim="800000"/>
              <a:headEnd/>
              <a:tailEnd/>
            </a:ln>
            <a:effectLst/>
          </p:spPr>
          <p:txBody>
            <a:bodyPr>
              <a:spAutoFit/>
            </a:bodyPr>
            <a:lstStyle/>
            <a:p>
              <a:pPr algn="l">
                <a:spcBef>
                  <a:spcPct val="50000"/>
                </a:spcBef>
              </a:pPr>
              <a:r>
                <a:rPr lang="en-US" b="0"/>
                <a:t>a</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Rectangle 6"/>
          <p:cNvSpPr>
            <a:spLocks noChangeArrowheads="1"/>
          </p:cNvSpPr>
          <p:nvPr/>
        </p:nvSpPr>
        <p:spPr bwMode="auto">
          <a:xfrm>
            <a:off x="665163" y="1566863"/>
            <a:ext cx="2482850" cy="3617912"/>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57351" name="Oval 7"/>
          <p:cNvSpPr>
            <a:spLocks noChangeArrowheads="1"/>
          </p:cNvSpPr>
          <p:nvPr/>
        </p:nvSpPr>
        <p:spPr bwMode="auto">
          <a:xfrm>
            <a:off x="1581150" y="3081338"/>
            <a:ext cx="574675" cy="561975"/>
          </a:xfrm>
          <a:prstGeom prst="ellipse">
            <a:avLst/>
          </a:prstGeom>
          <a:solidFill>
            <a:schemeClr val="tx1"/>
          </a:solidFill>
          <a:ln w="9525">
            <a:solidFill>
              <a:schemeClr val="tx1"/>
            </a:solidFill>
            <a:round/>
            <a:headEnd/>
            <a:tailEnd/>
          </a:ln>
          <a:effectLst/>
        </p:spPr>
        <p:txBody>
          <a:bodyPr wrap="none" anchor="ctr"/>
          <a:lstStyle/>
          <a:p>
            <a:endParaRPr lang="en-US"/>
          </a:p>
        </p:txBody>
      </p:sp>
      <p:grpSp>
        <p:nvGrpSpPr>
          <p:cNvPr id="57352" name="Group 8"/>
          <p:cNvGrpSpPr>
            <a:grpSpLocks/>
          </p:cNvGrpSpPr>
          <p:nvPr/>
        </p:nvGrpSpPr>
        <p:grpSpPr bwMode="auto">
          <a:xfrm>
            <a:off x="665163" y="1317625"/>
            <a:ext cx="2438400" cy="249238"/>
            <a:chOff x="625" y="403"/>
            <a:chExt cx="1536" cy="157"/>
          </a:xfrm>
        </p:grpSpPr>
        <p:sp>
          <p:nvSpPr>
            <p:cNvPr id="57353" name="Line 9"/>
            <p:cNvSpPr>
              <a:spLocks noChangeShapeType="1"/>
            </p:cNvSpPr>
            <p:nvPr/>
          </p:nvSpPr>
          <p:spPr bwMode="auto">
            <a:xfrm flipV="1">
              <a:off x="625"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54" name="Line 10"/>
            <p:cNvSpPr>
              <a:spLocks noChangeShapeType="1"/>
            </p:cNvSpPr>
            <p:nvPr/>
          </p:nvSpPr>
          <p:spPr bwMode="auto">
            <a:xfrm flipV="1">
              <a:off x="721"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55" name="Line 11"/>
            <p:cNvSpPr>
              <a:spLocks noChangeShapeType="1"/>
            </p:cNvSpPr>
            <p:nvPr/>
          </p:nvSpPr>
          <p:spPr bwMode="auto">
            <a:xfrm flipV="1">
              <a:off x="817"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56" name="Line 12"/>
            <p:cNvSpPr>
              <a:spLocks noChangeShapeType="1"/>
            </p:cNvSpPr>
            <p:nvPr/>
          </p:nvSpPr>
          <p:spPr bwMode="auto">
            <a:xfrm flipV="1">
              <a:off x="913"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57" name="Line 13"/>
            <p:cNvSpPr>
              <a:spLocks noChangeShapeType="1"/>
            </p:cNvSpPr>
            <p:nvPr/>
          </p:nvSpPr>
          <p:spPr bwMode="auto">
            <a:xfrm flipV="1">
              <a:off x="1009"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58" name="Line 14"/>
            <p:cNvSpPr>
              <a:spLocks noChangeShapeType="1"/>
            </p:cNvSpPr>
            <p:nvPr/>
          </p:nvSpPr>
          <p:spPr bwMode="auto">
            <a:xfrm flipV="1">
              <a:off x="1105"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59" name="Line 15"/>
            <p:cNvSpPr>
              <a:spLocks noChangeShapeType="1"/>
            </p:cNvSpPr>
            <p:nvPr/>
          </p:nvSpPr>
          <p:spPr bwMode="auto">
            <a:xfrm flipV="1">
              <a:off x="1201"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60" name="Line 16"/>
            <p:cNvSpPr>
              <a:spLocks noChangeShapeType="1"/>
            </p:cNvSpPr>
            <p:nvPr/>
          </p:nvSpPr>
          <p:spPr bwMode="auto">
            <a:xfrm flipV="1">
              <a:off x="1297"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61" name="Line 17"/>
            <p:cNvSpPr>
              <a:spLocks noChangeShapeType="1"/>
            </p:cNvSpPr>
            <p:nvPr/>
          </p:nvSpPr>
          <p:spPr bwMode="auto">
            <a:xfrm flipV="1">
              <a:off x="1393"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62" name="Line 18"/>
            <p:cNvSpPr>
              <a:spLocks noChangeShapeType="1"/>
            </p:cNvSpPr>
            <p:nvPr/>
          </p:nvSpPr>
          <p:spPr bwMode="auto">
            <a:xfrm flipV="1">
              <a:off x="1489"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63" name="Line 19"/>
            <p:cNvSpPr>
              <a:spLocks noChangeShapeType="1"/>
            </p:cNvSpPr>
            <p:nvPr/>
          </p:nvSpPr>
          <p:spPr bwMode="auto">
            <a:xfrm flipV="1">
              <a:off x="1585"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64" name="Line 20"/>
            <p:cNvSpPr>
              <a:spLocks noChangeShapeType="1"/>
            </p:cNvSpPr>
            <p:nvPr/>
          </p:nvSpPr>
          <p:spPr bwMode="auto">
            <a:xfrm flipV="1">
              <a:off x="1681"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65" name="Line 21"/>
            <p:cNvSpPr>
              <a:spLocks noChangeShapeType="1"/>
            </p:cNvSpPr>
            <p:nvPr/>
          </p:nvSpPr>
          <p:spPr bwMode="auto">
            <a:xfrm flipV="1">
              <a:off x="1777"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66" name="Line 22"/>
            <p:cNvSpPr>
              <a:spLocks noChangeShapeType="1"/>
            </p:cNvSpPr>
            <p:nvPr/>
          </p:nvSpPr>
          <p:spPr bwMode="auto">
            <a:xfrm flipV="1">
              <a:off x="1873"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67" name="Line 23"/>
            <p:cNvSpPr>
              <a:spLocks noChangeShapeType="1"/>
            </p:cNvSpPr>
            <p:nvPr/>
          </p:nvSpPr>
          <p:spPr bwMode="auto">
            <a:xfrm flipV="1">
              <a:off x="1969"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68" name="Line 24"/>
            <p:cNvSpPr>
              <a:spLocks noChangeShapeType="1"/>
            </p:cNvSpPr>
            <p:nvPr/>
          </p:nvSpPr>
          <p:spPr bwMode="auto">
            <a:xfrm flipV="1">
              <a:off x="2065"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69" name="Line 25"/>
            <p:cNvSpPr>
              <a:spLocks noChangeShapeType="1"/>
            </p:cNvSpPr>
            <p:nvPr/>
          </p:nvSpPr>
          <p:spPr bwMode="auto">
            <a:xfrm flipV="1">
              <a:off x="2161" y="403"/>
              <a:ext cx="0" cy="157"/>
            </a:xfrm>
            <a:prstGeom prst="line">
              <a:avLst/>
            </a:prstGeom>
            <a:noFill/>
            <a:ln w="9525">
              <a:solidFill>
                <a:schemeClr val="tx1"/>
              </a:solidFill>
              <a:round/>
              <a:headEnd/>
              <a:tailEnd type="triangle" w="med" len="med"/>
            </a:ln>
            <a:effectLst/>
          </p:spPr>
          <p:txBody>
            <a:bodyPr/>
            <a:lstStyle/>
            <a:p>
              <a:endParaRPr lang="en-US"/>
            </a:p>
          </p:txBody>
        </p:sp>
      </p:grpSp>
      <p:grpSp>
        <p:nvGrpSpPr>
          <p:cNvPr id="57370" name="Group 26"/>
          <p:cNvGrpSpPr>
            <a:grpSpLocks/>
          </p:cNvGrpSpPr>
          <p:nvPr/>
        </p:nvGrpSpPr>
        <p:grpSpPr bwMode="auto">
          <a:xfrm flipV="1">
            <a:off x="688975" y="5207000"/>
            <a:ext cx="2438400" cy="249238"/>
            <a:chOff x="625" y="403"/>
            <a:chExt cx="1536" cy="157"/>
          </a:xfrm>
        </p:grpSpPr>
        <p:sp>
          <p:nvSpPr>
            <p:cNvPr id="57371" name="Line 27"/>
            <p:cNvSpPr>
              <a:spLocks noChangeShapeType="1"/>
            </p:cNvSpPr>
            <p:nvPr/>
          </p:nvSpPr>
          <p:spPr bwMode="auto">
            <a:xfrm flipV="1">
              <a:off x="625"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72" name="Line 28"/>
            <p:cNvSpPr>
              <a:spLocks noChangeShapeType="1"/>
            </p:cNvSpPr>
            <p:nvPr/>
          </p:nvSpPr>
          <p:spPr bwMode="auto">
            <a:xfrm flipV="1">
              <a:off x="721"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73" name="Line 29"/>
            <p:cNvSpPr>
              <a:spLocks noChangeShapeType="1"/>
            </p:cNvSpPr>
            <p:nvPr/>
          </p:nvSpPr>
          <p:spPr bwMode="auto">
            <a:xfrm flipV="1">
              <a:off x="817"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74" name="Line 30"/>
            <p:cNvSpPr>
              <a:spLocks noChangeShapeType="1"/>
            </p:cNvSpPr>
            <p:nvPr/>
          </p:nvSpPr>
          <p:spPr bwMode="auto">
            <a:xfrm flipV="1">
              <a:off x="913"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75" name="Line 31"/>
            <p:cNvSpPr>
              <a:spLocks noChangeShapeType="1"/>
            </p:cNvSpPr>
            <p:nvPr/>
          </p:nvSpPr>
          <p:spPr bwMode="auto">
            <a:xfrm flipV="1">
              <a:off x="1009"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76" name="Line 32"/>
            <p:cNvSpPr>
              <a:spLocks noChangeShapeType="1"/>
            </p:cNvSpPr>
            <p:nvPr/>
          </p:nvSpPr>
          <p:spPr bwMode="auto">
            <a:xfrm flipV="1">
              <a:off x="1105"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77" name="Line 33"/>
            <p:cNvSpPr>
              <a:spLocks noChangeShapeType="1"/>
            </p:cNvSpPr>
            <p:nvPr/>
          </p:nvSpPr>
          <p:spPr bwMode="auto">
            <a:xfrm flipV="1">
              <a:off x="1201"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78" name="Line 34"/>
            <p:cNvSpPr>
              <a:spLocks noChangeShapeType="1"/>
            </p:cNvSpPr>
            <p:nvPr/>
          </p:nvSpPr>
          <p:spPr bwMode="auto">
            <a:xfrm flipV="1">
              <a:off x="1297"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79" name="Line 35"/>
            <p:cNvSpPr>
              <a:spLocks noChangeShapeType="1"/>
            </p:cNvSpPr>
            <p:nvPr/>
          </p:nvSpPr>
          <p:spPr bwMode="auto">
            <a:xfrm flipV="1">
              <a:off x="1393"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80" name="Line 36"/>
            <p:cNvSpPr>
              <a:spLocks noChangeShapeType="1"/>
            </p:cNvSpPr>
            <p:nvPr/>
          </p:nvSpPr>
          <p:spPr bwMode="auto">
            <a:xfrm flipV="1">
              <a:off x="1489"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81" name="Line 37"/>
            <p:cNvSpPr>
              <a:spLocks noChangeShapeType="1"/>
            </p:cNvSpPr>
            <p:nvPr/>
          </p:nvSpPr>
          <p:spPr bwMode="auto">
            <a:xfrm flipV="1">
              <a:off x="1585"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82" name="Line 38"/>
            <p:cNvSpPr>
              <a:spLocks noChangeShapeType="1"/>
            </p:cNvSpPr>
            <p:nvPr/>
          </p:nvSpPr>
          <p:spPr bwMode="auto">
            <a:xfrm flipV="1">
              <a:off x="1681"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83" name="Line 39"/>
            <p:cNvSpPr>
              <a:spLocks noChangeShapeType="1"/>
            </p:cNvSpPr>
            <p:nvPr/>
          </p:nvSpPr>
          <p:spPr bwMode="auto">
            <a:xfrm flipV="1">
              <a:off x="1777"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84" name="Line 40"/>
            <p:cNvSpPr>
              <a:spLocks noChangeShapeType="1"/>
            </p:cNvSpPr>
            <p:nvPr/>
          </p:nvSpPr>
          <p:spPr bwMode="auto">
            <a:xfrm flipV="1">
              <a:off x="1873"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85" name="Line 41"/>
            <p:cNvSpPr>
              <a:spLocks noChangeShapeType="1"/>
            </p:cNvSpPr>
            <p:nvPr/>
          </p:nvSpPr>
          <p:spPr bwMode="auto">
            <a:xfrm flipV="1">
              <a:off x="1969"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86" name="Line 42"/>
            <p:cNvSpPr>
              <a:spLocks noChangeShapeType="1"/>
            </p:cNvSpPr>
            <p:nvPr/>
          </p:nvSpPr>
          <p:spPr bwMode="auto">
            <a:xfrm flipV="1">
              <a:off x="2065" y="403"/>
              <a:ext cx="0" cy="157"/>
            </a:xfrm>
            <a:prstGeom prst="line">
              <a:avLst/>
            </a:prstGeom>
            <a:noFill/>
            <a:ln w="9525">
              <a:solidFill>
                <a:schemeClr val="tx1"/>
              </a:solidFill>
              <a:round/>
              <a:headEnd/>
              <a:tailEnd type="triangle" w="med" len="med"/>
            </a:ln>
            <a:effectLst/>
          </p:spPr>
          <p:txBody>
            <a:bodyPr/>
            <a:lstStyle/>
            <a:p>
              <a:endParaRPr lang="en-US"/>
            </a:p>
          </p:txBody>
        </p:sp>
        <p:sp>
          <p:nvSpPr>
            <p:cNvPr id="57387" name="Line 43"/>
            <p:cNvSpPr>
              <a:spLocks noChangeShapeType="1"/>
            </p:cNvSpPr>
            <p:nvPr/>
          </p:nvSpPr>
          <p:spPr bwMode="auto">
            <a:xfrm flipV="1">
              <a:off x="2161" y="403"/>
              <a:ext cx="0" cy="157"/>
            </a:xfrm>
            <a:prstGeom prst="line">
              <a:avLst/>
            </a:prstGeom>
            <a:noFill/>
            <a:ln w="9525">
              <a:solidFill>
                <a:schemeClr val="tx1"/>
              </a:solidFill>
              <a:round/>
              <a:headEnd/>
              <a:tailEnd type="triangle" w="med" len="med"/>
            </a:ln>
            <a:effectLst/>
          </p:spPr>
          <p:txBody>
            <a:bodyPr/>
            <a:lstStyle/>
            <a:p>
              <a:endParaRPr lang="en-US"/>
            </a:p>
          </p:txBody>
        </p:sp>
      </p:grpSp>
      <p:sp>
        <p:nvSpPr>
          <p:cNvPr id="57388" name="Line 44"/>
          <p:cNvSpPr>
            <a:spLocks noChangeShapeType="1"/>
          </p:cNvSpPr>
          <p:nvPr/>
        </p:nvSpPr>
        <p:spPr bwMode="auto">
          <a:xfrm flipV="1">
            <a:off x="1868488" y="2636838"/>
            <a:ext cx="0" cy="719137"/>
          </a:xfrm>
          <a:prstGeom prst="line">
            <a:avLst/>
          </a:prstGeom>
          <a:noFill/>
          <a:ln w="9525">
            <a:solidFill>
              <a:schemeClr val="tx1"/>
            </a:solidFill>
            <a:round/>
            <a:headEnd/>
            <a:tailEnd type="triangle" w="med" len="med"/>
          </a:ln>
          <a:effectLst/>
        </p:spPr>
        <p:txBody>
          <a:bodyPr/>
          <a:lstStyle/>
          <a:p>
            <a:endParaRPr lang="en-US"/>
          </a:p>
        </p:txBody>
      </p:sp>
      <p:sp>
        <p:nvSpPr>
          <p:cNvPr id="57389" name="Line 45"/>
          <p:cNvSpPr>
            <a:spLocks noChangeShapeType="1"/>
          </p:cNvSpPr>
          <p:nvPr/>
        </p:nvSpPr>
        <p:spPr bwMode="auto">
          <a:xfrm flipV="1">
            <a:off x="1881188" y="3355975"/>
            <a:ext cx="1579562" cy="12700"/>
          </a:xfrm>
          <a:prstGeom prst="line">
            <a:avLst/>
          </a:prstGeom>
          <a:noFill/>
          <a:ln w="9525">
            <a:solidFill>
              <a:schemeClr val="tx1"/>
            </a:solidFill>
            <a:round/>
            <a:headEnd/>
            <a:tailEnd type="triangle" w="med" len="med"/>
          </a:ln>
          <a:effectLst/>
        </p:spPr>
        <p:txBody>
          <a:bodyPr/>
          <a:lstStyle/>
          <a:p>
            <a:endParaRPr lang="en-US"/>
          </a:p>
        </p:txBody>
      </p:sp>
      <p:sp>
        <p:nvSpPr>
          <p:cNvPr id="57390" name="Text Box 46"/>
          <p:cNvSpPr txBox="1">
            <a:spLocks noChangeArrowheads="1"/>
          </p:cNvSpPr>
          <p:nvPr/>
        </p:nvSpPr>
        <p:spPr bwMode="auto">
          <a:xfrm>
            <a:off x="3305175" y="3016250"/>
            <a:ext cx="300038" cy="336550"/>
          </a:xfrm>
          <a:prstGeom prst="rect">
            <a:avLst/>
          </a:prstGeom>
          <a:noFill/>
          <a:ln w="9525">
            <a:noFill/>
            <a:miter lim="800000"/>
            <a:headEnd/>
            <a:tailEnd/>
          </a:ln>
          <a:effectLst/>
        </p:spPr>
        <p:txBody>
          <a:bodyPr>
            <a:spAutoFit/>
          </a:bodyPr>
          <a:lstStyle/>
          <a:p>
            <a:pPr algn="l">
              <a:spcBef>
                <a:spcPct val="50000"/>
              </a:spcBef>
            </a:pPr>
            <a:r>
              <a:rPr lang="en-US" b="0"/>
              <a:t>x</a:t>
            </a:r>
          </a:p>
        </p:txBody>
      </p:sp>
      <p:sp>
        <p:nvSpPr>
          <p:cNvPr id="57391" name="Text Box 47"/>
          <p:cNvSpPr txBox="1">
            <a:spLocks noChangeArrowheads="1"/>
          </p:cNvSpPr>
          <p:nvPr/>
        </p:nvSpPr>
        <p:spPr bwMode="auto">
          <a:xfrm>
            <a:off x="1919288" y="2519363"/>
            <a:ext cx="274637" cy="336550"/>
          </a:xfrm>
          <a:prstGeom prst="rect">
            <a:avLst/>
          </a:prstGeom>
          <a:noFill/>
          <a:ln w="9525">
            <a:noFill/>
            <a:miter lim="800000"/>
            <a:headEnd/>
            <a:tailEnd/>
          </a:ln>
          <a:effectLst/>
        </p:spPr>
        <p:txBody>
          <a:bodyPr>
            <a:spAutoFit/>
          </a:bodyPr>
          <a:lstStyle/>
          <a:p>
            <a:pPr algn="l">
              <a:spcBef>
                <a:spcPct val="50000"/>
              </a:spcBef>
            </a:pPr>
            <a:r>
              <a:rPr lang="en-US" b="0"/>
              <a:t>y</a:t>
            </a:r>
          </a:p>
        </p:txBody>
      </p:sp>
      <p:sp>
        <p:nvSpPr>
          <p:cNvPr id="57392" name="Text Box 48"/>
          <p:cNvSpPr txBox="1">
            <a:spLocks noChangeArrowheads="1"/>
          </p:cNvSpPr>
          <p:nvPr/>
        </p:nvSpPr>
        <p:spPr bwMode="auto">
          <a:xfrm>
            <a:off x="1608138" y="957263"/>
            <a:ext cx="782637" cy="336550"/>
          </a:xfrm>
          <a:prstGeom prst="rect">
            <a:avLst/>
          </a:prstGeom>
          <a:noFill/>
          <a:ln w="9525">
            <a:noFill/>
            <a:miter lim="800000"/>
            <a:headEnd/>
            <a:tailEnd/>
          </a:ln>
          <a:effectLst/>
        </p:spPr>
        <p:txBody>
          <a:bodyPr>
            <a:spAutoFit/>
          </a:bodyPr>
          <a:lstStyle/>
          <a:p>
            <a:pPr algn="l">
              <a:spcBef>
                <a:spcPct val="50000"/>
              </a:spcBef>
            </a:pPr>
            <a:r>
              <a:rPr lang="en-US">
                <a:latin typeface="Symbol" pitchFamily="18" charset="2"/>
              </a:rPr>
              <a:t>s</a:t>
            </a:r>
            <a:r>
              <a:rPr lang="en-US" baseline="-25000"/>
              <a:t>0</a:t>
            </a:r>
          </a:p>
        </p:txBody>
      </p:sp>
      <p:sp>
        <p:nvSpPr>
          <p:cNvPr id="57393" name="Text Box 49"/>
          <p:cNvSpPr txBox="1">
            <a:spLocks noChangeArrowheads="1"/>
          </p:cNvSpPr>
          <p:nvPr/>
        </p:nvSpPr>
        <p:spPr bwMode="auto">
          <a:xfrm>
            <a:off x="1500188" y="5473700"/>
            <a:ext cx="782637" cy="336550"/>
          </a:xfrm>
          <a:prstGeom prst="rect">
            <a:avLst/>
          </a:prstGeom>
          <a:noFill/>
          <a:ln w="9525">
            <a:noFill/>
            <a:miter lim="800000"/>
            <a:headEnd/>
            <a:tailEnd/>
          </a:ln>
          <a:effectLst/>
        </p:spPr>
        <p:txBody>
          <a:bodyPr>
            <a:spAutoFit/>
          </a:bodyPr>
          <a:lstStyle/>
          <a:p>
            <a:pPr algn="l">
              <a:spcBef>
                <a:spcPct val="50000"/>
              </a:spcBef>
            </a:pPr>
            <a:r>
              <a:rPr lang="en-US">
                <a:latin typeface="Symbol" pitchFamily="18" charset="2"/>
              </a:rPr>
              <a:t>s</a:t>
            </a:r>
            <a:r>
              <a:rPr lang="en-US" baseline="-25000"/>
              <a:t>0</a:t>
            </a:r>
          </a:p>
        </p:txBody>
      </p:sp>
      <p:sp>
        <p:nvSpPr>
          <p:cNvPr id="57394" name="Line 50"/>
          <p:cNvSpPr>
            <a:spLocks noChangeShapeType="1"/>
          </p:cNvSpPr>
          <p:nvPr/>
        </p:nvSpPr>
        <p:spPr bwMode="auto">
          <a:xfrm>
            <a:off x="1881188" y="3551238"/>
            <a:ext cx="0" cy="823912"/>
          </a:xfrm>
          <a:prstGeom prst="line">
            <a:avLst/>
          </a:prstGeom>
          <a:noFill/>
          <a:ln w="9525">
            <a:solidFill>
              <a:schemeClr val="tx1"/>
            </a:solidFill>
            <a:round/>
            <a:headEnd/>
            <a:tailEnd/>
          </a:ln>
          <a:effectLst/>
        </p:spPr>
        <p:txBody>
          <a:bodyPr/>
          <a:lstStyle/>
          <a:p>
            <a:endParaRPr lang="en-US"/>
          </a:p>
        </p:txBody>
      </p:sp>
      <p:sp>
        <p:nvSpPr>
          <p:cNvPr id="57395" name="Line 51"/>
          <p:cNvSpPr>
            <a:spLocks noChangeShapeType="1"/>
          </p:cNvSpPr>
          <p:nvPr/>
        </p:nvSpPr>
        <p:spPr bwMode="auto">
          <a:xfrm>
            <a:off x="1893888" y="4022725"/>
            <a:ext cx="1266825"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57396" name="Text Box 52"/>
          <p:cNvSpPr txBox="1">
            <a:spLocks noChangeArrowheads="1"/>
          </p:cNvSpPr>
          <p:nvPr/>
        </p:nvSpPr>
        <p:spPr bwMode="auto">
          <a:xfrm>
            <a:off x="2298700" y="3683000"/>
            <a:ext cx="339725" cy="336550"/>
          </a:xfrm>
          <a:prstGeom prst="rect">
            <a:avLst/>
          </a:prstGeom>
          <a:noFill/>
          <a:ln w="9525">
            <a:noFill/>
            <a:miter lim="800000"/>
            <a:headEnd/>
            <a:tailEnd/>
          </a:ln>
          <a:effectLst/>
        </p:spPr>
        <p:txBody>
          <a:bodyPr>
            <a:spAutoFit/>
          </a:bodyPr>
          <a:lstStyle/>
          <a:p>
            <a:pPr algn="l">
              <a:spcBef>
                <a:spcPct val="50000"/>
              </a:spcBef>
            </a:pPr>
            <a:r>
              <a:rPr lang="en-US" b="0"/>
              <a:t>w</a:t>
            </a:r>
          </a:p>
        </p:txBody>
      </p:sp>
      <p:sp>
        <p:nvSpPr>
          <p:cNvPr id="57397" name="Line 53"/>
          <p:cNvSpPr>
            <a:spLocks noChangeShapeType="1"/>
          </p:cNvSpPr>
          <p:nvPr/>
        </p:nvSpPr>
        <p:spPr bwMode="auto">
          <a:xfrm flipH="1">
            <a:off x="2533650" y="1579563"/>
            <a:ext cx="12700" cy="1789112"/>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57398" name="Text Box 54"/>
          <p:cNvSpPr txBox="1">
            <a:spLocks noChangeArrowheads="1"/>
          </p:cNvSpPr>
          <p:nvPr/>
        </p:nvSpPr>
        <p:spPr bwMode="auto">
          <a:xfrm>
            <a:off x="2611438" y="2271713"/>
            <a:ext cx="406400" cy="336550"/>
          </a:xfrm>
          <a:prstGeom prst="rect">
            <a:avLst/>
          </a:prstGeom>
          <a:noFill/>
          <a:ln w="9525">
            <a:noFill/>
            <a:miter lim="800000"/>
            <a:headEnd/>
            <a:tailEnd/>
          </a:ln>
          <a:effectLst/>
        </p:spPr>
        <p:txBody>
          <a:bodyPr>
            <a:spAutoFit/>
          </a:bodyPr>
          <a:lstStyle/>
          <a:p>
            <a:pPr algn="l">
              <a:spcBef>
                <a:spcPct val="50000"/>
              </a:spcBef>
            </a:pPr>
            <a:r>
              <a:rPr lang="en-US" b="0"/>
              <a:t>H</a:t>
            </a:r>
          </a:p>
        </p:txBody>
      </p:sp>
      <p:sp>
        <p:nvSpPr>
          <p:cNvPr id="57399" name="Line 55"/>
          <p:cNvSpPr>
            <a:spLocks noChangeShapeType="1"/>
          </p:cNvSpPr>
          <p:nvPr/>
        </p:nvSpPr>
        <p:spPr bwMode="auto">
          <a:xfrm flipV="1">
            <a:off x="1866900" y="3186113"/>
            <a:ext cx="196850" cy="169862"/>
          </a:xfrm>
          <a:prstGeom prst="line">
            <a:avLst/>
          </a:prstGeom>
          <a:noFill/>
          <a:ln w="9525">
            <a:solidFill>
              <a:schemeClr val="bg1"/>
            </a:solidFill>
            <a:round/>
            <a:headEnd/>
            <a:tailEnd type="triangle" w="med" len="med"/>
          </a:ln>
          <a:effectLst/>
        </p:spPr>
        <p:txBody>
          <a:bodyPr/>
          <a:lstStyle/>
          <a:p>
            <a:endParaRPr lang="en-US"/>
          </a:p>
        </p:txBody>
      </p:sp>
      <p:sp>
        <p:nvSpPr>
          <p:cNvPr id="57400" name="Text Box 56"/>
          <p:cNvSpPr txBox="1">
            <a:spLocks noChangeArrowheads="1"/>
          </p:cNvSpPr>
          <p:nvPr/>
        </p:nvSpPr>
        <p:spPr bwMode="auto">
          <a:xfrm>
            <a:off x="2036763" y="2963863"/>
            <a:ext cx="222250" cy="336550"/>
          </a:xfrm>
          <a:prstGeom prst="rect">
            <a:avLst/>
          </a:prstGeom>
          <a:noFill/>
          <a:ln w="9525">
            <a:noFill/>
            <a:miter lim="800000"/>
            <a:headEnd/>
            <a:tailEnd/>
          </a:ln>
          <a:effectLst/>
        </p:spPr>
        <p:txBody>
          <a:bodyPr>
            <a:spAutoFit/>
          </a:bodyPr>
          <a:lstStyle/>
          <a:p>
            <a:pPr algn="l">
              <a:spcBef>
                <a:spcPct val="50000"/>
              </a:spcBef>
            </a:pPr>
            <a:r>
              <a:rPr lang="en-US" b="0"/>
              <a:t>a</a:t>
            </a:r>
          </a:p>
        </p:txBody>
      </p:sp>
      <p:pic>
        <p:nvPicPr>
          <p:cNvPr id="57402" name="Picture 58" descr="txp_fig"/>
          <p:cNvPicPr>
            <a:picLocks noChangeAspect="1" noChangeArrowheads="1"/>
          </p:cNvPicPr>
          <p:nvPr>
            <p:custDataLst>
              <p:tags r:id="rId1"/>
            </p:custDataLst>
          </p:nvPr>
        </p:nvPicPr>
        <p:blipFill>
          <a:blip r:embed="rId3"/>
          <a:srcRect/>
          <a:stretch>
            <a:fillRect/>
          </a:stretch>
        </p:blipFill>
        <p:spPr bwMode="auto">
          <a:xfrm>
            <a:off x="4225925" y="2517775"/>
            <a:ext cx="3810000" cy="968375"/>
          </a:xfrm>
          <a:prstGeom prst="rect">
            <a:avLst/>
          </a:prstGeom>
          <a:noFill/>
          <a:ln w="9525">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4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4"/>
          <p:cNvSpPr>
            <a:spLocks noChangeArrowheads="1"/>
          </p:cNvSpPr>
          <p:nvPr/>
        </p:nvSpPr>
        <p:spPr bwMode="auto">
          <a:xfrm>
            <a:off x="704850" y="2208213"/>
            <a:ext cx="2520950" cy="207962"/>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58373" name="Rectangle 5"/>
          <p:cNvSpPr>
            <a:spLocks noChangeArrowheads="1"/>
          </p:cNvSpPr>
          <p:nvPr/>
        </p:nvSpPr>
        <p:spPr bwMode="auto">
          <a:xfrm>
            <a:off x="2646363" y="2427288"/>
            <a:ext cx="2520950" cy="207962"/>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58374" name="Rectangle 6" descr="Dark upward diagonal"/>
          <p:cNvSpPr>
            <a:spLocks noChangeArrowheads="1"/>
          </p:cNvSpPr>
          <p:nvPr/>
        </p:nvSpPr>
        <p:spPr bwMode="auto">
          <a:xfrm>
            <a:off x="482600" y="1958975"/>
            <a:ext cx="222250" cy="692150"/>
          </a:xfrm>
          <a:prstGeom prst="rect">
            <a:avLst/>
          </a:prstGeom>
          <a:pattFill prst="dkUpDiag">
            <a:fgClr>
              <a:schemeClr val="tx1"/>
            </a:fgClr>
            <a:bgClr>
              <a:schemeClr val="bg1"/>
            </a:bgClr>
          </a:pattFill>
          <a:ln w="9525">
            <a:noFill/>
            <a:miter lim="800000"/>
            <a:headEnd/>
            <a:tailEnd/>
          </a:ln>
          <a:effectLst/>
        </p:spPr>
        <p:txBody>
          <a:bodyPr wrap="none" anchor="ctr"/>
          <a:lstStyle/>
          <a:p>
            <a:endParaRPr lang="en-US"/>
          </a:p>
        </p:txBody>
      </p:sp>
      <p:sp>
        <p:nvSpPr>
          <p:cNvPr id="58375" name="Rectangle 7" descr="Dark upward diagonal"/>
          <p:cNvSpPr>
            <a:spLocks noChangeArrowheads="1"/>
          </p:cNvSpPr>
          <p:nvPr/>
        </p:nvSpPr>
        <p:spPr bwMode="auto">
          <a:xfrm>
            <a:off x="5181600" y="2190750"/>
            <a:ext cx="222250" cy="692150"/>
          </a:xfrm>
          <a:prstGeom prst="rect">
            <a:avLst/>
          </a:prstGeom>
          <a:pattFill prst="dkUpDiag">
            <a:fgClr>
              <a:schemeClr val="tx1"/>
            </a:fgClr>
            <a:bgClr>
              <a:schemeClr val="bg1"/>
            </a:bgClr>
          </a:pattFill>
          <a:ln w="9525">
            <a:noFill/>
            <a:miter lim="800000"/>
            <a:headEnd/>
            <a:tailEnd/>
          </a:ln>
          <a:effectLst/>
        </p:spPr>
        <p:txBody>
          <a:bodyPr wrap="none" anchor="ctr"/>
          <a:lstStyle/>
          <a:p>
            <a:endParaRPr lang="en-US"/>
          </a:p>
        </p:txBody>
      </p:sp>
      <p:sp>
        <p:nvSpPr>
          <p:cNvPr id="58376" name="Line 8"/>
          <p:cNvSpPr>
            <a:spLocks noChangeShapeType="1"/>
          </p:cNvSpPr>
          <p:nvPr/>
        </p:nvSpPr>
        <p:spPr bwMode="auto">
          <a:xfrm flipH="1">
            <a:off x="2155825" y="1528763"/>
            <a:ext cx="12700" cy="679450"/>
          </a:xfrm>
          <a:prstGeom prst="line">
            <a:avLst/>
          </a:prstGeom>
          <a:noFill/>
          <a:ln w="9525">
            <a:solidFill>
              <a:schemeClr val="tx1"/>
            </a:solidFill>
            <a:round/>
            <a:headEnd/>
            <a:tailEnd type="triangle" w="med" len="med"/>
          </a:ln>
          <a:effectLst/>
        </p:spPr>
        <p:txBody>
          <a:bodyPr/>
          <a:lstStyle/>
          <a:p>
            <a:endParaRPr lang="en-US"/>
          </a:p>
        </p:txBody>
      </p:sp>
      <p:sp>
        <p:nvSpPr>
          <p:cNvPr id="58379" name="Line 11"/>
          <p:cNvSpPr>
            <a:spLocks noChangeShapeType="1"/>
          </p:cNvSpPr>
          <p:nvPr/>
        </p:nvSpPr>
        <p:spPr bwMode="auto">
          <a:xfrm>
            <a:off x="2651125" y="2717800"/>
            <a:ext cx="0" cy="442913"/>
          </a:xfrm>
          <a:prstGeom prst="line">
            <a:avLst/>
          </a:prstGeom>
          <a:noFill/>
          <a:ln w="9525">
            <a:solidFill>
              <a:schemeClr val="tx1"/>
            </a:solidFill>
            <a:round/>
            <a:headEnd/>
            <a:tailEnd/>
          </a:ln>
          <a:effectLst/>
        </p:spPr>
        <p:txBody>
          <a:bodyPr/>
          <a:lstStyle/>
          <a:p>
            <a:endParaRPr lang="en-US"/>
          </a:p>
        </p:txBody>
      </p:sp>
      <p:sp>
        <p:nvSpPr>
          <p:cNvPr id="58380" name="Line 12"/>
          <p:cNvSpPr>
            <a:spLocks noChangeShapeType="1"/>
          </p:cNvSpPr>
          <p:nvPr/>
        </p:nvSpPr>
        <p:spPr bwMode="auto">
          <a:xfrm>
            <a:off x="3221038" y="2714625"/>
            <a:ext cx="0" cy="442913"/>
          </a:xfrm>
          <a:prstGeom prst="line">
            <a:avLst/>
          </a:prstGeom>
          <a:noFill/>
          <a:ln w="9525">
            <a:solidFill>
              <a:schemeClr val="tx1"/>
            </a:solidFill>
            <a:round/>
            <a:headEnd/>
            <a:tailEnd/>
          </a:ln>
          <a:effectLst/>
        </p:spPr>
        <p:txBody>
          <a:bodyPr/>
          <a:lstStyle/>
          <a:p>
            <a:endParaRPr lang="en-US"/>
          </a:p>
        </p:txBody>
      </p:sp>
      <p:sp>
        <p:nvSpPr>
          <p:cNvPr id="58381" name="Line 13"/>
          <p:cNvSpPr>
            <a:spLocks noChangeShapeType="1"/>
          </p:cNvSpPr>
          <p:nvPr/>
        </p:nvSpPr>
        <p:spPr bwMode="auto">
          <a:xfrm flipV="1">
            <a:off x="2638425" y="2965450"/>
            <a:ext cx="574675" cy="1270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58382" name="Line 14"/>
          <p:cNvSpPr>
            <a:spLocks noChangeShapeType="1"/>
          </p:cNvSpPr>
          <p:nvPr/>
        </p:nvSpPr>
        <p:spPr bwMode="auto">
          <a:xfrm>
            <a:off x="692150" y="2755900"/>
            <a:ext cx="0" cy="1398588"/>
          </a:xfrm>
          <a:prstGeom prst="line">
            <a:avLst/>
          </a:prstGeom>
          <a:noFill/>
          <a:ln w="9525">
            <a:solidFill>
              <a:schemeClr val="tx1"/>
            </a:solidFill>
            <a:round/>
            <a:headEnd/>
            <a:tailEnd/>
          </a:ln>
          <a:effectLst/>
        </p:spPr>
        <p:txBody>
          <a:bodyPr/>
          <a:lstStyle/>
          <a:p>
            <a:endParaRPr lang="en-US"/>
          </a:p>
        </p:txBody>
      </p:sp>
      <p:sp>
        <p:nvSpPr>
          <p:cNvPr id="58383" name="Line 15"/>
          <p:cNvSpPr>
            <a:spLocks noChangeShapeType="1"/>
          </p:cNvSpPr>
          <p:nvPr/>
        </p:nvSpPr>
        <p:spPr bwMode="auto">
          <a:xfrm flipH="1">
            <a:off x="3200400" y="3278188"/>
            <a:ext cx="12700" cy="836612"/>
          </a:xfrm>
          <a:prstGeom prst="line">
            <a:avLst/>
          </a:prstGeom>
          <a:noFill/>
          <a:ln w="9525">
            <a:solidFill>
              <a:schemeClr val="tx1"/>
            </a:solidFill>
            <a:round/>
            <a:headEnd/>
            <a:tailEnd/>
          </a:ln>
          <a:effectLst/>
        </p:spPr>
        <p:txBody>
          <a:bodyPr/>
          <a:lstStyle/>
          <a:p>
            <a:endParaRPr lang="en-US"/>
          </a:p>
        </p:txBody>
      </p:sp>
      <p:sp>
        <p:nvSpPr>
          <p:cNvPr id="58384" name="Line 16"/>
          <p:cNvSpPr>
            <a:spLocks noChangeShapeType="1"/>
          </p:cNvSpPr>
          <p:nvPr/>
        </p:nvSpPr>
        <p:spPr bwMode="auto">
          <a:xfrm>
            <a:off x="679450" y="3802063"/>
            <a:ext cx="2508250"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58385" name="Text Box 17"/>
          <p:cNvSpPr txBox="1">
            <a:spLocks noChangeArrowheads="1"/>
          </p:cNvSpPr>
          <p:nvPr/>
        </p:nvSpPr>
        <p:spPr bwMode="auto">
          <a:xfrm>
            <a:off x="1671638" y="3370263"/>
            <a:ext cx="484187" cy="336550"/>
          </a:xfrm>
          <a:prstGeom prst="rect">
            <a:avLst/>
          </a:prstGeom>
          <a:noFill/>
          <a:ln w="9525">
            <a:noFill/>
            <a:miter lim="800000"/>
            <a:headEnd/>
            <a:tailEnd/>
          </a:ln>
          <a:effectLst/>
        </p:spPr>
        <p:txBody>
          <a:bodyPr>
            <a:spAutoFit/>
          </a:bodyPr>
          <a:lstStyle/>
          <a:p>
            <a:pPr algn="l">
              <a:spcBef>
                <a:spcPct val="50000"/>
              </a:spcBef>
            </a:pPr>
            <a:r>
              <a:rPr lang="en-US" b="0"/>
              <a:t>L</a:t>
            </a:r>
          </a:p>
        </p:txBody>
      </p:sp>
      <p:sp>
        <p:nvSpPr>
          <p:cNvPr id="58386" name="Text Box 18"/>
          <p:cNvSpPr txBox="1">
            <a:spLocks noChangeArrowheads="1"/>
          </p:cNvSpPr>
          <p:nvPr/>
        </p:nvSpPr>
        <p:spPr bwMode="auto">
          <a:xfrm>
            <a:off x="2808288" y="2678113"/>
            <a:ext cx="300037" cy="336550"/>
          </a:xfrm>
          <a:prstGeom prst="rect">
            <a:avLst/>
          </a:prstGeom>
          <a:noFill/>
          <a:ln w="9525">
            <a:noFill/>
            <a:miter lim="800000"/>
            <a:headEnd/>
            <a:tailEnd/>
          </a:ln>
          <a:effectLst/>
        </p:spPr>
        <p:txBody>
          <a:bodyPr>
            <a:spAutoFit/>
          </a:bodyPr>
          <a:lstStyle/>
          <a:p>
            <a:pPr algn="l">
              <a:spcBef>
                <a:spcPct val="50000"/>
              </a:spcBef>
            </a:pPr>
            <a:r>
              <a:rPr lang="en-US" b="0"/>
              <a:t>a</a:t>
            </a:r>
          </a:p>
        </p:txBody>
      </p:sp>
      <p:sp>
        <p:nvSpPr>
          <p:cNvPr id="58387" name="Line 19"/>
          <p:cNvSpPr>
            <a:spLocks noChangeShapeType="1"/>
          </p:cNvSpPr>
          <p:nvPr/>
        </p:nvSpPr>
        <p:spPr bwMode="auto">
          <a:xfrm flipV="1">
            <a:off x="1541463" y="2416175"/>
            <a:ext cx="0" cy="339725"/>
          </a:xfrm>
          <a:prstGeom prst="line">
            <a:avLst/>
          </a:prstGeom>
          <a:noFill/>
          <a:ln w="9525">
            <a:solidFill>
              <a:schemeClr val="tx1"/>
            </a:solidFill>
            <a:round/>
            <a:headEnd/>
            <a:tailEnd type="triangle" w="med" len="med"/>
          </a:ln>
          <a:effectLst/>
        </p:spPr>
        <p:txBody>
          <a:bodyPr/>
          <a:lstStyle/>
          <a:p>
            <a:endParaRPr lang="en-US"/>
          </a:p>
        </p:txBody>
      </p:sp>
      <p:sp>
        <p:nvSpPr>
          <p:cNvPr id="58388" name="Line 20"/>
          <p:cNvSpPr>
            <a:spLocks noChangeShapeType="1"/>
          </p:cNvSpPr>
          <p:nvPr/>
        </p:nvSpPr>
        <p:spPr bwMode="auto">
          <a:xfrm>
            <a:off x="1554163" y="1816100"/>
            <a:ext cx="0" cy="392113"/>
          </a:xfrm>
          <a:prstGeom prst="line">
            <a:avLst/>
          </a:prstGeom>
          <a:noFill/>
          <a:ln w="9525">
            <a:solidFill>
              <a:schemeClr val="tx1"/>
            </a:solidFill>
            <a:round/>
            <a:headEnd/>
            <a:tailEnd type="triangle" w="med" len="med"/>
          </a:ln>
          <a:effectLst/>
        </p:spPr>
        <p:txBody>
          <a:bodyPr/>
          <a:lstStyle/>
          <a:p>
            <a:endParaRPr lang="en-US"/>
          </a:p>
        </p:txBody>
      </p:sp>
      <p:sp>
        <p:nvSpPr>
          <p:cNvPr id="58389" name="Text Box 21"/>
          <p:cNvSpPr txBox="1">
            <a:spLocks noChangeArrowheads="1"/>
          </p:cNvSpPr>
          <p:nvPr/>
        </p:nvSpPr>
        <p:spPr bwMode="auto">
          <a:xfrm>
            <a:off x="1593850" y="1724025"/>
            <a:ext cx="430213" cy="336550"/>
          </a:xfrm>
          <a:prstGeom prst="rect">
            <a:avLst/>
          </a:prstGeom>
          <a:noFill/>
          <a:ln w="9525">
            <a:noFill/>
            <a:miter lim="800000"/>
            <a:headEnd/>
            <a:tailEnd/>
          </a:ln>
          <a:effectLst/>
        </p:spPr>
        <p:txBody>
          <a:bodyPr>
            <a:spAutoFit/>
          </a:bodyPr>
          <a:lstStyle/>
          <a:p>
            <a:pPr algn="l">
              <a:spcBef>
                <a:spcPct val="50000"/>
              </a:spcBef>
            </a:pPr>
            <a:r>
              <a:rPr lang="en-US" b="0"/>
              <a:t>2h</a:t>
            </a:r>
          </a:p>
        </p:txBody>
      </p:sp>
      <p:sp>
        <p:nvSpPr>
          <p:cNvPr id="58390" name="Line 22"/>
          <p:cNvSpPr>
            <a:spLocks noChangeShapeType="1"/>
          </p:cNvSpPr>
          <p:nvPr/>
        </p:nvSpPr>
        <p:spPr bwMode="auto">
          <a:xfrm flipH="1">
            <a:off x="2155825" y="1516063"/>
            <a:ext cx="12700" cy="679450"/>
          </a:xfrm>
          <a:prstGeom prst="line">
            <a:avLst/>
          </a:prstGeom>
          <a:noFill/>
          <a:ln w="9525">
            <a:solidFill>
              <a:schemeClr val="tx1"/>
            </a:solidFill>
            <a:round/>
            <a:headEnd/>
            <a:tailEnd type="triangle" w="med" len="med"/>
          </a:ln>
          <a:effectLst/>
        </p:spPr>
        <p:txBody>
          <a:bodyPr/>
          <a:lstStyle/>
          <a:p>
            <a:endParaRPr lang="en-US"/>
          </a:p>
        </p:txBody>
      </p:sp>
      <p:sp>
        <p:nvSpPr>
          <p:cNvPr id="58391" name="Text Box 23"/>
          <p:cNvSpPr txBox="1">
            <a:spLocks noChangeArrowheads="1"/>
          </p:cNvSpPr>
          <p:nvPr/>
        </p:nvSpPr>
        <p:spPr bwMode="auto">
          <a:xfrm>
            <a:off x="2208213" y="1333500"/>
            <a:ext cx="758825" cy="336550"/>
          </a:xfrm>
          <a:prstGeom prst="rect">
            <a:avLst/>
          </a:prstGeom>
          <a:noFill/>
          <a:ln w="9525">
            <a:noFill/>
            <a:miter lim="800000"/>
            <a:headEnd/>
            <a:tailEnd/>
          </a:ln>
          <a:effectLst/>
        </p:spPr>
        <p:txBody>
          <a:bodyPr>
            <a:spAutoFit/>
          </a:bodyPr>
          <a:lstStyle/>
          <a:p>
            <a:pPr algn="l">
              <a:spcBef>
                <a:spcPct val="50000"/>
              </a:spcBef>
            </a:pPr>
            <a:r>
              <a:rPr lang="en-US" b="0"/>
              <a:t>P</a:t>
            </a:r>
          </a:p>
        </p:txBody>
      </p:sp>
      <p:pic>
        <p:nvPicPr>
          <p:cNvPr id="58392" name="Picture 24" descr="txp_fig"/>
          <p:cNvPicPr>
            <a:picLocks noChangeAspect="1" noChangeArrowheads="1"/>
          </p:cNvPicPr>
          <p:nvPr>
            <p:custDataLst>
              <p:tags r:id="rId1"/>
            </p:custDataLst>
          </p:nvPr>
        </p:nvPicPr>
        <p:blipFill>
          <a:blip r:embed="rId5"/>
          <a:srcRect/>
          <a:stretch>
            <a:fillRect/>
          </a:stretch>
        </p:blipFill>
        <p:spPr bwMode="auto">
          <a:xfrm>
            <a:off x="3295650" y="4489450"/>
            <a:ext cx="4762500" cy="1362075"/>
          </a:xfrm>
          <a:prstGeom prst="rect">
            <a:avLst/>
          </a:prstGeom>
          <a:noFill/>
          <a:ln w="9525">
            <a:miter lim="800000"/>
            <a:headEnd/>
            <a:tailEnd/>
          </a:ln>
          <a:effectLst/>
        </p:spPr>
      </p:pic>
      <p:sp>
        <p:nvSpPr>
          <p:cNvPr id="58393" name="Line 25"/>
          <p:cNvSpPr>
            <a:spLocks noChangeShapeType="1"/>
          </p:cNvSpPr>
          <p:nvPr/>
        </p:nvSpPr>
        <p:spPr bwMode="auto">
          <a:xfrm flipH="1" flipV="1">
            <a:off x="679450" y="1254125"/>
            <a:ext cx="12700" cy="1123950"/>
          </a:xfrm>
          <a:prstGeom prst="line">
            <a:avLst/>
          </a:prstGeom>
          <a:noFill/>
          <a:ln w="9525">
            <a:solidFill>
              <a:schemeClr val="tx1"/>
            </a:solidFill>
            <a:round/>
            <a:headEnd/>
            <a:tailEnd type="triangle" w="med" len="med"/>
          </a:ln>
          <a:effectLst/>
        </p:spPr>
        <p:txBody>
          <a:bodyPr/>
          <a:lstStyle/>
          <a:p>
            <a:endParaRPr lang="en-US"/>
          </a:p>
        </p:txBody>
      </p:sp>
      <p:sp>
        <p:nvSpPr>
          <p:cNvPr id="58394" name="Line 26"/>
          <p:cNvSpPr>
            <a:spLocks noChangeShapeType="1"/>
          </p:cNvSpPr>
          <p:nvPr/>
        </p:nvSpPr>
        <p:spPr bwMode="auto">
          <a:xfrm>
            <a:off x="3213100" y="2416175"/>
            <a:ext cx="3305175" cy="0"/>
          </a:xfrm>
          <a:prstGeom prst="line">
            <a:avLst/>
          </a:prstGeom>
          <a:noFill/>
          <a:ln w="9525">
            <a:solidFill>
              <a:schemeClr val="tx1"/>
            </a:solidFill>
            <a:round/>
            <a:headEnd/>
            <a:tailEnd type="triangle" w="med" len="med"/>
          </a:ln>
          <a:effectLst/>
        </p:spPr>
        <p:txBody>
          <a:bodyPr/>
          <a:lstStyle/>
          <a:p>
            <a:endParaRPr lang="en-US"/>
          </a:p>
        </p:txBody>
      </p:sp>
      <p:sp>
        <p:nvSpPr>
          <p:cNvPr id="58395" name="Text Box 27"/>
          <p:cNvSpPr txBox="1">
            <a:spLocks noChangeArrowheads="1"/>
          </p:cNvSpPr>
          <p:nvPr/>
        </p:nvSpPr>
        <p:spPr bwMode="auto">
          <a:xfrm>
            <a:off x="5969000" y="2111375"/>
            <a:ext cx="471488" cy="336550"/>
          </a:xfrm>
          <a:prstGeom prst="rect">
            <a:avLst/>
          </a:prstGeom>
          <a:noFill/>
          <a:ln w="9525">
            <a:noFill/>
            <a:miter lim="800000"/>
            <a:headEnd/>
            <a:tailEnd/>
          </a:ln>
          <a:effectLst/>
        </p:spPr>
        <p:txBody>
          <a:bodyPr>
            <a:spAutoFit/>
          </a:bodyPr>
          <a:lstStyle/>
          <a:p>
            <a:pPr algn="l">
              <a:spcBef>
                <a:spcPct val="50000"/>
              </a:spcBef>
            </a:pPr>
            <a:r>
              <a:rPr lang="en-US" b="0"/>
              <a:t>x</a:t>
            </a:r>
          </a:p>
        </p:txBody>
      </p:sp>
      <p:sp>
        <p:nvSpPr>
          <p:cNvPr id="58396" name="Text Box 28"/>
          <p:cNvSpPr txBox="1">
            <a:spLocks noChangeArrowheads="1"/>
          </p:cNvSpPr>
          <p:nvPr/>
        </p:nvSpPr>
        <p:spPr bwMode="auto">
          <a:xfrm>
            <a:off x="668338" y="1149350"/>
            <a:ext cx="287337" cy="336550"/>
          </a:xfrm>
          <a:prstGeom prst="rect">
            <a:avLst/>
          </a:prstGeom>
          <a:noFill/>
          <a:ln w="9525">
            <a:noFill/>
            <a:miter lim="800000"/>
            <a:headEnd/>
            <a:tailEnd/>
          </a:ln>
          <a:effectLst/>
        </p:spPr>
        <p:txBody>
          <a:bodyPr>
            <a:spAutoFit/>
          </a:bodyPr>
          <a:lstStyle/>
          <a:p>
            <a:pPr algn="l">
              <a:spcBef>
                <a:spcPct val="50000"/>
              </a:spcBef>
            </a:pPr>
            <a:r>
              <a:rPr lang="en-US" b="0"/>
              <a:t>x</a:t>
            </a:r>
          </a:p>
        </p:txBody>
      </p:sp>
      <p:sp>
        <p:nvSpPr>
          <p:cNvPr id="58397" name="Rectangle 29"/>
          <p:cNvSpPr>
            <a:spLocks noChangeArrowheads="1"/>
          </p:cNvSpPr>
          <p:nvPr/>
        </p:nvSpPr>
        <p:spPr bwMode="auto">
          <a:xfrm>
            <a:off x="6283325" y="992188"/>
            <a:ext cx="1176338" cy="354012"/>
          </a:xfrm>
          <a:prstGeom prst="rect">
            <a:avLst/>
          </a:prstGeom>
          <a:noFill/>
          <a:ln w="9525">
            <a:solidFill>
              <a:schemeClr val="tx1"/>
            </a:solidFill>
            <a:prstDash val="dash"/>
            <a:miter lim="800000"/>
            <a:headEnd/>
            <a:tailEnd/>
          </a:ln>
          <a:effectLst/>
        </p:spPr>
        <p:txBody>
          <a:bodyPr wrap="none" anchor="ctr"/>
          <a:lstStyle/>
          <a:p>
            <a:endParaRPr lang="en-US"/>
          </a:p>
        </p:txBody>
      </p:sp>
      <p:grpSp>
        <p:nvGrpSpPr>
          <p:cNvPr id="58402" name="Group 34"/>
          <p:cNvGrpSpPr>
            <a:grpSpLocks/>
          </p:cNvGrpSpPr>
          <p:nvPr/>
        </p:nvGrpSpPr>
        <p:grpSpPr bwMode="auto">
          <a:xfrm>
            <a:off x="6283325" y="1031875"/>
            <a:ext cx="1189038" cy="630238"/>
            <a:chOff x="3958" y="650"/>
            <a:chExt cx="749" cy="397"/>
          </a:xfrm>
        </p:grpSpPr>
        <p:sp>
          <p:nvSpPr>
            <p:cNvPr id="58398" name="Freeform 30"/>
            <p:cNvSpPr>
              <a:spLocks/>
            </p:cNvSpPr>
            <p:nvPr/>
          </p:nvSpPr>
          <p:spPr bwMode="auto">
            <a:xfrm>
              <a:off x="3966" y="650"/>
              <a:ext cx="741" cy="165"/>
            </a:xfrm>
            <a:custGeom>
              <a:avLst/>
              <a:gdLst/>
              <a:ahLst/>
              <a:cxnLst>
                <a:cxn ang="0">
                  <a:pos x="0" y="0"/>
                </a:cxn>
                <a:cxn ang="0">
                  <a:pos x="321" y="41"/>
                </a:cxn>
                <a:cxn ang="0">
                  <a:pos x="741" y="165"/>
                </a:cxn>
              </a:cxnLst>
              <a:rect l="0" t="0" r="r" b="b"/>
              <a:pathLst>
                <a:path w="741" h="165">
                  <a:moveTo>
                    <a:pt x="0" y="0"/>
                  </a:moveTo>
                  <a:cubicBezTo>
                    <a:pt x="99" y="7"/>
                    <a:pt x="198" y="14"/>
                    <a:pt x="321" y="41"/>
                  </a:cubicBezTo>
                  <a:cubicBezTo>
                    <a:pt x="444" y="68"/>
                    <a:pt x="592" y="116"/>
                    <a:pt x="741" y="165"/>
                  </a:cubicBezTo>
                </a:path>
              </a:pathLst>
            </a:custGeom>
            <a:noFill/>
            <a:ln w="9525">
              <a:solidFill>
                <a:schemeClr val="tx1"/>
              </a:solidFill>
              <a:round/>
              <a:headEnd/>
              <a:tailEnd/>
            </a:ln>
            <a:effectLst/>
          </p:spPr>
          <p:txBody>
            <a:bodyPr/>
            <a:lstStyle/>
            <a:p>
              <a:endParaRPr lang="en-US"/>
            </a:p>
          </p:txBody>
        </p:sp>
        <p:sp>
          <p:nvSpPr>
            <p:cNvPr id="58399" name="Freeform 31"/>
            <p:cNvSpPr>
              <a:spLocks/>
            </p:cNvSpPr>
            <p:nvPr/>
          </p:nvSpPr>
          <p:spPr bwMode="auto">
            <a:xfrm>
              <a:off x="3958" y="882"/>
              <a:ext cx="741" cy="165"/>
            </a:xfrm>
            <a:custGeom>
              <a:avLst/>
              <a:gdLst/>
              <a:ahLst/>
              <a:cxnLst>
                <a:cxn ang="0">
                  <a:pos x="0" y="0"/>
                </a:cxn>
                <a:cxn ang="0">
                  <a:pos x="321" y="41"/>
                </a:cxn>
                <a:cxn ang="0">
                  <a:pos x="741" y="165"/>
                </a:cxn>
              </a:cxnLst>
              <a:rect l="0" t="0" r="r" b="b"/>
              <a:pathLst>
                <a:path w="741" h="165">
                  <a:moveTo>
                    <a:pt x="0" y="0"/>
                  </a:moveTo>
                  <a:cubicBezTo>
                    <a:pt x="99" y="7"/>
                    <a:pt x="198" y="14"/>
                    <a:pt x="321" y="41"/>
                  </a:cubicBezTo>
                  <a:cubicBezTo>
                    <a:pt x="444" y="68"/>
                    <a:pt x="592" y="116"/>
                    <a:pt x="741" y="165"/>
                  </a:cubicBezTo>
                </a:path>
              </a:pathLst>
            </a:custGeom>
            <a:noFill/>
            <a:ln w="9525">
              <a:solidFill>
                <a:schemeClr val="tx1"/>
              </a:solidFill>
              <a:round/>
              <a:headEnd/>
              <a:tailEnd/>
            </a:ln>
            <a:effectLst/>
          </p:spPr>
          <p:txBody>
            <a:bodyPr/>
            <a:lstStyle/>
            <a:p>
              <a:endParaRPr lang="en-US"/>
            </a:p>
          </p:txBody>
        </p:sp>
        <p:sp>
          <p:nvSpPr>
            <p:cNvPr id="58400" name="Line 32"/>
            <p:cNvSpPr>
              <a:spLocks noChangeShapeType="1"/>
            </p:cNvSpPr>
            <p:nvPr/>
          </p:nvSpPr>
          <p:spPr bwMode="auto">
            <a:xfrm>
              <a:off x="4699" y="806"/>
              <a:ext cx="0" cy="231"/>
            </a:xfrm>
            <a:prstGeom prst="line">
              <a:avLst/>
            </a:prstGeom>
            <a:noFill/>
            <a:ln w="9525">
              <a:solidFill>
                <a:schemeClr val="tx1"/>
              </a:solidFill>
              <a:round/>
              <a:headEnd/>
              <a:tailEnd/>
            </a:ln>
            <a:effectLst/>
          </p:spPr>
          <p:txBody>
            <a:bodyPr/>
            <a:lstStyle/>
            <a:p>
              <a:endParaRPr lang="en-US"/>
            </a:p>
          </p:txBody>
        </p:sp>
      </p:grpSp>
      <p:sp>
        <p:nvSpPr>
          <p:cNvPr id="58401" name="Rectangle 33"/>
          <p:cNvSpPr>
            <a:spLocks noChangeArrowheads="1"/>
          </p:cNvSpPr>
          <p:nvPr/>
        </p:nvSpPr>
        <p:spPr bwMode="auto">
          <a:xfrm>
            <a:off x="6740525" y="1347788"/>
            <a:ext cx="1176338" cy="354012"/>
          </a:xfrm>
          <a:prstGeom prst="rect">
            <a:avLst/>
          </a:prstGeom>
          <a:noFill/>
          <a:ln w="9525">
            <a:solidFill>
              <a:schemeClr val="tx1"/>
            </a:solidFill>
            <a:prstDash val="dash"/>
            <a:miter lim="800000"/>
            <a:headEnd/>
            <a:tailEnd/>
          </a:ln>
          <a:effectLst/>
        </p:spPr>
        <p:txBody>
          <a:bodyPr wrap="none" anchor="ctr"/>
          <a:lstStyle/>
          <a:p>
            <a:endParaRPr lang="en-US"/>
          </a:p>
        </p:txBody>
      </p:sp>
      <p:grpSp>
        <p:nvGrpSpPr>
          <p:cNvPr id="58403" name="Group 35"/>
          <p:cNvGrpSpPr>
            <a:grpSpLocks/>
          </p:cNvGrpSpPr>
          <p:nvPr/>
        </p:nvGrpSpPr>
        <p:grpSpPr bwMode="auto">
          <a:xfrm flipH="1">
            <a:off x="6750050" y="1614488"/>
            <a:ext cx="1189038" cy="630237"/>
            <a:chOff x="3958" y="650"/>
            <a:chExt cx="749" cy="397"/>
          </a:xfrm>
        </p:grpSpPr>
        <p:sp>
          <p:nvSpPr>
            <p:cNvPr id="58404" name="Freeform 36"/>
            <p:cNvSpPr>
              <a:spLocks/>
            </p:cNvSpPr>
            <p:nvPr/>
          </p:nvSpPr>
          <p:spPr bwMode="auto">
            <a:xfrm>
              <a:off x="3966" y="650"/>
              <a:ext cx="741" cy="165"/>
            </a:xfrm>
            <a:custGeom>
              <a:avLst/>
              <a:gdLst/>
              <a:ahLst/>
              <a:cxnLst>
                <a:cxn ang="0">
                  <a:pos x="0" y="0"/>
                </a:cxn>
                <a:cxn ang="0">
                  <a:pos x="321" y="41"/>
                </a:cxn>
                <a:cxn ang="0">
                  <a:pos x="741" y="165"/>
                </a:cxn>
              </a:cxnLst>
              <a:rect l="0" t="0" r="r" b="b"/>
              <a:pathLst>
                <a:path w="741" h="165">
                  <a:moveTo>
                    <a:pt x="0" y="0"/>
                  </a:moveTo>
                  <a:cubicBezTo>
                    <a:pt x="99" y="7"/>
                    <a:pt x="198" y="14"/>
                    <a:pt x="321" y="41"/>
                  </a:cubicBezTo>
                  <a:cubicBezTo>
                    <a:pt x="444" y="68"/>
                    <a:pt x="592" y="116"/>
                    <a:pt x="741" y="165"/>
                  </a:cubicBezTo>
                </a:path>
              </a:pathLst>
            </a:custGeom>
            <a:noFill/>
            <a:ln w="9525">
              <a:solidFill>
                <a:schemeClr val="tx1"/>
              </a:solidFill>
              <a:round/>
              <a:headEnd/>
              <a:tailEnd/>
            </a:ln>
            <a:effectLst/>
          </p:spPr>
          <p:txBody>
            <a:bodyPr/>
            <a:lstStyle/>
            <a:p>
              <a:endParaRPr lang="en-US"/>
            </a:p>
          </p:txBody>
        </p:sp>
        <p:sp>
          <p:nvSpPr>
            <p:cNvPr id="58405" name="Freeform 37"/>
            <p:cNvSpPr>
              <a:spLocks/>
            </p:cNvSpPr>
            <p:nvPr/>
          </p:nvSpPr>
          <p:spPr bwMode="auto">
            <a:xfrm>
              <a:off x="3958" y="882"/>
              <a:ext cx="741" cy="165"/>
            </a:xfrm>
            <a:custGeom>
              <a:avLst/>
              <a:gdLst/>
              <a:ahLst/>
              <a:cxnLst>
                <a:cxn ang="0">
                  <a:pos x="0" y="0"/>
                </a:cxn>
                <a:cxn ang="0">
                  <a:pos x="321" y="41"/>
                </a:cxn>
                <a:cxn ang="0">
                  <a:pos x="741" y="165"/>
                </a:cxn>
              </a:cxnLst>
              <a:rect l="0" t="0" r="r" b="b"/>
              <a:pathLst>
                <a:path w="741" h="165">
                  <a:moveTo>
                    <a:pt x="0" y="0"/>
                  </a:moveTo>
                  <a:cubicBezTo>
                    <a:pt x="99" y="7"/>
                    <a:pt x="198" y="14"/>
                    <a:pt x="321" y="41"/>
                  </a:cubicBezTo>
                  <a:cubicBezTo>
                    <a:pt x="444" y="68"/>
                    <a:pt x="592" y="116"/>
                    <a:pt x="741" y="165"/>
                  </a:cubicBezTo>
                </a:path>
              </a:pathLst>
            </a:custGeom>
            <a:noFill/>
            <a:ln w="9525">
              <a:solidFill>
                <a:schemeClr val="tx1"/>
              </a:solidFill>
              <a:round/>
              <a:headEnd/>
              <a:tailEnd/>
            </a:ln>
            <a:effectLst/>
          </p:spPr>
          <p:txBody>
            <a:bodyPr/>
            <a:lstStyle/>
            <a:p>
              <a:endParaRPr lang="en-US"/>
            </a:p>
          </p:txBody>
        </p:sp>
        <p:sp>
          <p:nvSpPr>
            <p:cNvPr id="58406" name="Line 38"/>
            <p:cNvSpPr>
              <a:spLocks noChangeShapeType="1"/>
            </p:cNvSpPr>
            <p:nvPr/>
          </p:nvSpPr>
          <p:spPr bwMode="auto">
            <a:xfrm>
              <a:off x="4699" y="806"/>
              <a:ext cx="0" cy="231"/>
            </a:xfrm>
            <a:prstGeom prst="line">
              <a:avLst/>
            </a:prstGeom>
            <a:noFill/>
            <a:ln w="9525">
              <a:solidFill>
                <a:schemeClr val="tx1"/>
              </a:solidFill>
              <a:round/>
              <a:headEnd/>
              <a:tailEnd/>
            </a:ln>
            <a:effectLst/>
          </p:spPr>
          <p:txBody>
            <a:bodyPr/>
            <a:lstStyle/>
            <a:p>
              <a:endParaRPr lang="en-US"/>
            </a:p>
          </p:txBody>
        </p:sp>
      </p:grpSp>
      <p:sp>
        <p:nvSpPr>
          <p:cNvPr id="58407" name="Line 39"/>
          <p:cNvSpPr>
            <a:spLocks noChangeShapeType="1"/>
          </p:cNvSpPr>
          <p:nvPr/>
        </p:nvSpPr>
        <p:spPr bwMode="auto">
          <a:xfrm>
            <a:off x="7119938" y="1358900"/>
            <a:ext cx="0" cy="392113"/>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58409" name="Line 41"/>
          <p:cNvSpPr>
            <a:spLocks noChangeShapeType="1"/>
          </p:cNvSpPr>
          <p:nvPr/>
        </p:nvSpPr>
        <p:spPr bwMode="auto">
          <a:xfrm>
            <a:off x="7315200" y="1346200"/>
            <a:ext cx="0" cy="273050"/>
          </a:xfrm>
          <a:prstGeom prst="line">
            <a:avLst/>
          </a:prstGeom>
          <a:noFill/>
          <a:ln w="9525">
            <a:solidFill>
              <a:schemeClr val="tx1"/>
            </a:solidFill>
            <a:round/>
            <a:headEnd type="triangle" w="med" len="med"/>
            <a:tailEnd type="triangle" w="med" len="med"/>
          </a:ln>
          <a:effectLst/>
        </p:spPr>
        <p:txBody>
          <a:bodyPr/>
          <a:lstStyle/>
          <a:p>
            <a:endParaRPr lang="en-US"/>
          </a:p>
        </p:txBody>
      </p:sp>
      <p:pic>
        <p:nvPicPr>
          <p:cNvPr id="58410" name="Picture 42" descr="txp_fig"/>
          <p:cNvPicPr>
            <a:picLocks noChangeAspect="1" noChangeArrowheads="1"/>
          </p:cNvPicPr>
          <p:nvPr>
            <p:custDataLst>
              <p:tags r:id="rId2"/>
            </p:custDataLst>
          </p:nvPr>
        </p:nvPicPr>
        <p:blipFill>
          <a:blip r:embed="rId6" cstate="print"/>
          <a:srcRect/>
          <a:stretch>
            <a:fillRect/>
          </a:stretch>
        </p:blipFill>
        <p:spPr bwMode="auto">
          <a:xfrm>
            <a:off x="6877050" y="1443038"/>
            <a:ext cx="209550" cy="266700"/>
          </a:xfrm>
          <a:prstGeom prst="rect">
            <a:avLst/>
          </a:prstGeom>
          <a:noFill/>
          <a:ln w="9525">
            <a:miter lim="800000"/>
            <a:headEnd/>
            <a:tailEnd/>
          </a:ln>
          <a:effectLst/>
        </p:spPr>
      </p:pic>
      <p:pic>
        <p:nvPicPr>
          <p:cNvPr id="58411" name="Picture 43" descr="txp_fig"/>
          <p:cNvPicPr>
            <a:picLocks noChangeAspect="1" noChangeArrowheads="1"/>
          </p:cNvPicPr>
          <p:nvPr>
            <p:custDataLst>
              <p:tags r:id="rId3"/>
            </p:custDataLst>
          </p:nvPr>
        </p:nvPicPr>
        <p:blipFill>
          <a:blip r:embed="rId7"/>
          <a:srcRect/>
          <a:stretch>
            <a:fillRect/>
          </a:stretch>
        </p:blipFill>
        <p:spPr bwMode="auto">
          <a:xfrm>
            <a:off x="7527925" y="1311275"/>
            <a:ext cx="209550" cy="266700"/>
          </a:xfrm>
          <a:prstGeom prst="rect">
            <a:avLst/>
          </a:prstGeom>
          <a:noFill/>
          <a:ln w="9525">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12" name="AutoShape 20"/>
          <p:cNvSpPr>
            <a:spLocks noChangeArrowheads="1"/>
          </p:cNvSpPr>
          <p:nvPr/>
        </p:nvSpPr>
        <p:spPr bwMode="auto">
          <a:xfrm>
            <a:off x="4794250" y="4741863"/>
            <a:ext cx="3173413" cy="574675"/>
          </a:xfrm>
          <a:prstGeom prst="cube">
            <a:avLst>
              <a:gd name="adj" fmla="val 25000"/>
            </a:avLst>
          </a:prstGeom>
          <a:solidFill>
            <a:schemeClr val="accent1"/>
          </a:solidFill>
          <a:ln w="9525">
            <a:solidFill>
              <a:schemeClr val="tx1"/>
            </a:solidFill>
            <a:miter lim="800000"/>
            <a:headEnd/>
            <a:tailEnd/>
          </a:ln>
          <a:effectLst/>
        </p:spPr>
        <p:txBody>
          <a:bodyPr wrap="none" anchor="ctr"/>
          <a:lstStyle/>
          <a:p>
            <a:endParaRPr lang="en-US"/>
          </a:p>
        </p:txBody>
      </p:sp>
      <p:sp>
        <p:nvSpPr>
          <p:cNvPr id="59413" name="Line 21"/>
          <p:cNvSpPr>
            <a:spLocks noChangeShapeType="1"/>
          </p:cNvSpPr>
          <p:nvPr/>
        </p:nvSpPr>
        <p:spPr bwMode="auto">
          <a:xfrm flipV="1">
            <a:off x="7877175" y="4302125"/>
            <a:ext cx="0" cy="482600"/>
          </a:xfrm>
          <a:prstGeom prst="line">
            <a:avLst/>
          </a:prstGeom>
          <a:noFill/>
          <a:ln w="9525">
            <a:solidFill>
              <a:schemeClr val="tx1"/>
            </a:solidFill>
            <a:round/>
            <a:headEnd/>
            <a:tailEnd type="triangle" w="med" len="med"/>
          </a:ln>
          <a:effectLst/>
        </p:spPr>
        <p:txBody>
          <a:bodyPr/>
          <a:lstStyle/>
          <a:p>
            <a:endParaRPr lang="en-US"/>
          </a:p>
        </p:txBody>
      </p:sp>
      <p:sp>
        <p:nvSpPr>
          <p:cNvPr id="59414" name="Line 22"/>
          <p:cNvSpPr>
            <a:spLocks noChangeShapeType="1"/>
          </p:cNvSpPr>
          <p:nvPr/>
        </p:nvSpPr>
        <p:spPr bwMode="auto">
          <a:xfrm flipV="1">
            <a:off x="6383338" y="4302125"/>
            <a:ext cx="0" cy="482600"/>
          </a:xfrm>
          <a:prstGeom prst="line">
            <a:avLst/>
          </a:prstGeom>
          <a:noFill/>
          <a:ln w="9525">
            <a:solidFill>
              <a:schemeClr val="tx1"/>
            </a:solidFill>
            <a:round/>
            <a:headEnd/>
            <a:tailEnd type="triangle" w="med" len="med"/>
          </a:ln>
          <a:effectLst/>
        </p:spPr>
        <p:txBody>
          <a:bodyPr/>
          <a:lstStyle/>
          <a:p>
            <a:endParaRPr lang="en-US"/>
          </a:p>
        </p:txBody>
      </p:sp>
      <p:sp>
        <p:nvSpPr>
          <p:cNvPr id="59415" name="Line 23"/>
          <p:cNvSpPr>
            <a:spLocks noChangeShapeType="1"/>
          </p:cNvSpPr>
          <p:nvPr/>
        </p:nvSpPr>
        <p:spPr bwMode="auto">
          <a:xfrm flipV="1">
            <a:off x="5830888" y="4262438"/>
            <a:ext cx="0" cy="482600"/>
          </a:xfrm>
          <a:prstGeom prst="line">
            <a:avLst/>
          </a:prstGeom>
          <a:noFill/>
          <a:ln w="9525">
            <a:solidFill>
              <a:schemeClr val="tx1"/>
            </a:solidFill>
            <a:round/>
            <a:headEnd/>
            <a:tailEnd type="triangle" w="med" len="med"/>
          </a:ln>
          <a:effectLst/>
        </p:spPr>
        <p:txBody>
          <a:bodyPr/>
          <a:lstStyle/>
          <a:p>
            <a:endParaRPr lang="en-US"/>
          </a:p>
        </p:txBody>
      </p:sp>
      <p:sp>
        <p:nvSpPr>
          <p:cNvPr id="59416" name="Line 24"/>
          <p:cNvSpPr>
            <a:spLocks noChangeShapeType="1"/>
          </p:cNvSpPr>
          <p:nvPr/>
        </p:nvSpPr>
        <p:spPr bwMode="auto">
          <a:xfrm flipV="1">
            <a:off x="6935788" y="4271963"/>
            <a:ext cx="0" cy="482600"/>
          </a:xfrm>
          <a:prstGeom prst="line">
            <a:avLst/>
          </a:prstGeom>
          <a:noFill/>
          <a:ln w="9525">
            <a:solidFill>
              <a:schemeClr val="tx1"/>
            </a:solidFill>
            <a:round/>
            <a:headEnd/>
            <a:tailEnd type="triangle" w="med" len="med"/>
          </a:ln>
          <a:effectLst/>
        </p:spPr>
        <p:txBody>
          <a:bodyPr/>
          <a:lstStyle/>
          <a:p>
            <a:endParaRPr lang="en-US"/>
          </a:p>
        </p:txBody>
      </p:sp>
      <p:sp>
        <p:nvSpPr>
          <p:cNvPr id="59417" name="Line 25"/>
          <p:cNvSpPr>
            <a:spLocks noChangeShapeType="1"/>
          </p:cNvSpPr>
          <p:nvPr/>
        </p:nvSpPr>
        <p:spPr bwMode="auto">
          <a:xfrm flipV="1">
            <a:off x="7375525" y="4302125"/>
            <a:ext cx="0" cy="482600"/>
          </a:xfrm>
          <a:prstGeom prst="line">
            <a:avLst/>
          </a:prstGeom>
          <a:noFill/>
          <a:ln w="9525">
            <a:solidFill>
              <a:schemeClr val="tx1"/>
            </a:solidFill>
            <a:round/>
            <a:headEnd/>
            <a:tailEnd type="triangle" w="med" len="med"/>
          </a:ln>
          <a:effectLst/>
        </p:spPr>
        <p:txBody>
          <a:bodyPr/>
          <a:lstStyle/>
          <a:p>
            <a:endParaRPr lang="en-US"/>
          </a:p>
        </p:txBody>
      </p:sp>
      <p:sp>
        <p:nvSpPr>
          <p:cNvPr id="59418" name="Line 26"/>
          <p:cNvSpPr>
            <a:spLocks noChangeShapeType="1"/>
          </p:cNvSpPr>
          <p:nvPr/>
        </p:nvSpPr>
        <p:spPr bwMode="auto">
          <a:xfrm flipV="1">
            <a:off x="5321300" y="4302125"/>
            <a:ext cx="0" cy="482600"/>
          </a:xfrm>
          <a:prstGeom prst="line">
            <a:avLst/>
          </a:prstGeom>
          <a:noFill/>
          <a:ln w="9525">
            <a:solidFill>
              <a:schemeClr val="tx1"/>
            </a:solidFill>
            <a:round/>
            <a:headEnd/>
            <a:tailEnd type="triangle" w="med" len="med"/>
          </a:ln>
          <a:effectLst/>
        </p:spPr>
        <p:txBody>
          <a:bodyPr/>
          <a:lstStyle/>
          <a:p>
            <a:endParaRPr lang="en-US"/>
          </a:p>
        </p:txBody>
      </p:sp>
      <p:sp>
        <p:nvSpPr>
          <p:cNvPr id="59419" name="Line 27"/>
          <p:cNvSpPr>
            <a:spLocks noChangeShapeType="1"/>
          </p:cNvSpPr>
          <p:nvPr/>
        </p:nvSpPr>
        <p:spPr bwMode="auto">
          <a:xfrm flipV="1">
            <a:off x="4884738" y="4302125"/>
            <a:ext cx="0" cy="482600"/>
          </a:xfrm>
          <a:prstGeom prst="line">
            <a:avLst/>
          </a:prstGeom>
          <a:noFill/>
          <a:ln w="9525">
            <a:solidFill>
              <a:schemeClr val="tx1"/>
            </a:solidFill>
            <a:round/>
            <a:headEnd/>
            <a:tailEnd type="triangle" w="med" len="med"/>
          </a:ln>
          <a:effectLst/>
        </p:spPr>
        <p:txBody>
          <a:bodyPr/>
          <a:lstStyle/>
          <a:p>
            <a:endParaRPr lang="en-US"/>
          </a:p>
        </p:txBody>
      </p:sp>
      <p:pic>
        <p:nvPicPr>
          <p:cNvPr id="13" name="Picture 12" descr="TP_tmp.bmp"/>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a:xfrm>
            <a:off x="258287" y="609221"/>
            <a:ext cx="8026923" cy="3403098"/>
          </a:xfrm>
          <a:prstGeom prst="rect">
            <a:avLst/>
          </a:prstGeom>
          <a:noFill/>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bmp"/>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bwMode="auto">
          <a:xfrm>
            <a:off x="350844" y="595572"/>
            <a:ext cx="8305832" cy="3707907"/>
          </a:xfrm>
          <a:prstGeom prst="rect">
            <a:avLst/>
          </a:prstGeom>
          <a:noFill/>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7" name="Freeform 7"/>
          <p:cNvSpPr>
            <a:spLocks/>
          </p:cNvSpPr>
          <p:nvPr/>
        </p:nvSpPr>
        <p:spPr bwMode="auto">
          <a:xfrm>
            <a:off x="938213" y="4637088"/>
            <a:ext cx="1674812" cy="1690687"/>
          </a:xfrm>
          <a:custGeom>
            <a:avLst/>
            <a:gdLst/>
            <a:ahLst/>
            <a:cxnLst>
              <a:cxn ang="0">
                <a:pos x="331" y="17"/>
              </a:cxn>
              <a:cxn ang="0">
                <a:pos x="199" y="41"/>
              </a:cxn>
              <a:cxn ang="0">
                <a:pos x="125" y="66"/>
              </a:cxn>
              <a:cxn ang="0">
                <a:pos x="100" y="74"/>
              </a:cxn>
              <a:cxn ang="0">
                <a:pos x="59" y="140"/>
              </a:cxn>
              <a:cxn ang="0">
                <a:pos x="108" y="313"/>
              </a:cxn>
              <a:cxn ang="0">
                <a:pos x="76" y="461"/>
              </a:cxn>
              <a:cxn ang="0">
                <a:pos x="51" y="486"/>
              </a:cxn>
              <a:cxn ang="0">
                <a:pos x="18" y="551"/>
              </a:cxn>
              <a:cxn ang="0">
                <a:pos x="18" y="716"/>
              </a:cxn>
              <a:cxn ang="0">
                <a:pos x="372" y="1062"/>
              </a:cxn>
              <a:cxn ang="0">
                <a:pos x="619" y="1037"/>
              </a:cxn>
              <a:cxn ang="0">
                <a:pos x="734" y="955"/>
              </a:cxn>
              <a:cxn ang="0">
                <a:pos x="758" y="930"/>
              </a:cxn>
              <a:cxn ang="0">
                <a:pos x="775" y="905"/>
              </a:cxn>
              <a:cxn ang="0">
                <a:pos x="833" y="848"/>
              </a:cxn>
              <a:cxn ang="0">
                <a:pos x="857" y="823"/>
              </a:cxn>
              <a:cxn ang="0">
                <a:pos x="890" y="741"/>
              </a:cxn>
              <a:cxn ang="0">
                <a:pos x="981" y="477"/>
              </a:cxn>
              <a:cxn ang="0">
                <a:pos x="1014" y="436"/>
              </a:cxn>
              <a:cxn ang="0">
                <a:pos x="1046" y="362"/>
              </a:cxn>
              <a:cxn ang="0">
                <a:pos x="989" y="198"/>
              </a:cxn>
              <a:cxn ang="0">
                <a:pos x="907" y="140"/>
              </a:cxn>
              <a:cxn ang="0">
                <a:pos x="890" y="124"/>
              </a:cxn>
              <a:cxn ang="0">
                <a:pos x="865" y="115"/>
              </a:cxn>
              <a:cxn ang="0">
                <a:pos x="849" y="91"/>
              </a:cxn>
              <a:cxn ang="0">
                <a:pos x="824" y="82"/>
              </a:cxn>
              <a:cxn ang="0">
                <a:pos x="536" y="0"/>
              </a:cxn>
              <a:cxn ang="0">
                <a:pos x="355" y="8"/>
              </a:cxn>
              <a:cxn ang="0">
                <a:pos x="331" y="17"/>
              </a:cxn>
            </a:cxnLst>
            <a:rect l="0" t="0" r="r" b="b"/>
            <a:pathLst>
              <a:path w="1055" h="1065">
                <a:moveTo>
                  <a:pt x="331" y="17"/>
                </a:moveTo>
                <a:cubicBezTo>
                  <a:pt x="288" y="31"/>
                  <a:pt x="242" y="26"/>
                  <a:pt x="199" y="41"/>
                </a:cubicBezTo>
                <a:cubicBezTo>
                  <a:pt x="113" y="70"/>
                  <a:pt x="181" y="48"/>
                  <a:pt x="125" y="66"/>
                </a:cubicBezTo>
                <a:cubicBezTo>
                  <a:pt x="117" y="69"/>
                  <a:pt x="100" y="74"/>
                  <a:pt x="100" y="74"/>
                </a:cubicBezTo>
                <a:cubicBezTo>
                  <a:pt x="80" y="95"/>
                  <a:pt x="68" y="112"/>
                  <a:pt x="59" y="140"/>
                </a:cubicBezTo>
                <a:cubicBezTo>
                  <a:pt x="64" y="209"/>
                  <a:pt x="61" y="263"/>
                  <a:pt x="108" y="313"/>
                </a:cubicBezTo>
                <a:cubicBezTo>
                  <a:pt x="121" y="360"/>
                  <a:pt x="105" y="420"/>
                  <a:pt x="76" y="461"/>
                </a:cubicBezTo>
                <a:cubicBezTo>
                  <a:pt x="69" y="471"/>
                  <a:pt x="57" y="476"/>
                  <a:pt x="51" y="486"/>
                </a:cubicBezTo>
                <a:cubicBezTo>
                  <a:pt x="38" y="506"/>
                  <a:pt x="18" y="551"/>
                  <a:pt x="18" y="551"/>
                </a:cubicBezTo>
                <a:cubicBezTo>
                  <a:pt x="0" y="625"/>
                  <a:pt x="7" y="580"/>
                  <a:pt x="18" y="716"/>
                </a:cubicBezTo>
                <a:cubicBezTo>
                  <a:pt x="34" y="924"/>
                  <a:pt x="191" y="1013"/>
                  <a:pt x="372" y="1062"/>
                </a:cubicBezTo>
                <a:cubicBezTo>
                  <a:pt x="481" y="1057"/>
                  <a:pt x="533" y="1065"/>
                  <a:pt x="619" y="1037"/>
                </a:cubicBezTo>
                <a:cubicBezTo>
                  <a:pt x="643" y="1021"/>
                  <a:pt x="719" y="971"/>
                  <a:pt x="734" y="955"/>
                </a:cubicBezTo>
                <a:cubicBezTo>
                  <a:pt x="742" y="947"/>
                  <a:pt x="751" y="939"/>
                  <a:pt x="758" y="930"/>
                </a:cubicBezTo>
                <a:cubicBezTo>
                  <a:pt x="764" y="922"/>
                  <a:pt x="768" y="912"/>
                  <a:pt x="775" y="905"/>
                </a:cubicBezTo>
                <a:cubicBezTo>
                  <a:pt x="793" y="885"/>
                  <a:pt x="814" y="867"/>
                  <a:pt x="833" y="848"/>
                </a:cubicBezTo>
                <a:cubicBezTo>
                  <a:pt x="841" y="840"/>
                  <a:pt x="857" y="823"/>
                  <a:pt x="857" y="823"/>
                </a:cubicBezTo>
                <a:cubicBezTo>
                  <a:pt x="867" y="792"/>
                  <a:pt x="882" y="773"/>
                  <a:pt x="890" y="741"/>
                </a:cubicBezTo>
                <a:cubicBezTo>
                  <a:pt x="901" y="642"/>
                  <a:pt x="892" y="538"/>
                  <a:pt x="981" y="477"/>
                </a:cubicBezTo>
                <a:cubicBezTo>
                  <a:pt x="1000" y="419"/>
                  <a:pt x="972" y="487"/>
                  <a:pt x="1014" y="436"/>
                </a:cubicBezTo>
                <a:cubicBezTo>
                  <a:pt x="1022" y="426"/>
                  <a:pt x="1042" y="371"/>
                  <a:pt x="1046" y="362"/>
                </a:cubicBezTo>
                <a:cubicBezTo>
                  <a:pt x="1040" y="277"/>
                  <a:pt x="1055" y="240"/>
                  <a:pt x="989" y="198"/>
                </a:cubicBezTo>
                <a:cubicBezTo>
                  <a:pt x="971" y="171"/>
                  <a:pt x="938" y="150"/>
                  <a:pt x="907" y="140"/>
                </a:cubicBezTo>
                <a:cubicBezTo>
                  <a:pt x="901" y="135"/>
                  <a:pt x="897" y="128"/>
                  <a:pt x="890" y="124"/>
                </a:cubicBezTo>
                <a:cubicBezTo>
                  <a:pt x="882" y="119"/>
                  <a:pt x="872" y="121"/>
                  <a:pt x="865" y="115"/>
                </a:cubicBezTo>
                <a:cubicBezTo>
                  <a:pt x="858" y="109"/>
                  <a:pt x="856" y="97"/>
                  <a:pt x="849" y="91"/>
                </a:cubicBezTo>
                <a:cubicBezTo>
                  <a:pt x="842" y="85"/>
                  <a:pt x="832" y="86"/>
                  <a:pt x="824" y="82"/>
                </a:cubicBezTo>
                <a:cubicBezTo>
                  <a:pt x="733" y="35"/>
                  <a:pt x="639" y="11"/>
                  <a:pt x="536" y="0"/>
                </a:cubicBezTo>
                <a:cubicBezTo>
                  <a:pt x="476" y="3"/>
                  <a:pt x="415" y="3"/>
                  <a:pt x="355" y="8"/>
                </a:cubicBezTo>
                <a:cubicBezTo>
                  <a:pt x="346" y="9"/>
                  <a:pt x="331" y="17"/>
                  <a:pt x="331" y="17"/>
                </a:cubicBezTo>
                <a:close/>
              </a:path>
            </a:pathLst>
          </a:custGeom>
          <a:solidFill>
            <a:schemeClr val="tx1"/>
          </a:solidFill>
          <a:ln w="9525">
            <a:solidFill>
              <a:schemeClr val="tx1"/>
            </a:solidFill>
            <a:round/>
            <a:headEnd/>
            <a:tailEnd/>
          </a:ln>
          <a:effectLst/>
        </p:spPr>
        <p:txBody>
          <a:bodyPr/>
          <a:lstStyle/>
          <a:p>
            <a:endParaRPr lang="en-US"/>
          </a:p>
        </p:txBody>
      </p:sp>
      <p:sp>
        <p:nvSpPr>
          <p:cNvPr id="61448" name="Freeform 8"/>
          <p:cNvSpPr>
            <a:spLocks/>
          </p:cNvSpPr>
          <p:nvPr/>
        </p:nvSpPr>
        <p:spPr bwMode="auto">
          <a:xfrm>
            <a:off x="1038225" y="4579938"/>
            <a:ext cx="1674813" cy="1690687"/>
          </a:xfrm>
          <a:custGeom>
            <a:avLst/>
            <a:gdLst/>
            <a:ahLst/>
            <a:cxnLst>
              <a:cxn ang="0">
                <a:pos x="331" y="17"/>
              </a:cxn>
              <a:cxn ang="0">
                <a:pos x="199" y="41"/>
              </a:cxn>
              <a:cxn ang="0">
                <a:pos x="125" y="66"/>
              </a:cxn>
              <a:cxn ang="0">
                <a:pos x="100" y="74"/>
              </a:cxn>
              <a:cxn ang="0">
                <a:pos x="59" y="140"/>
              </a:cxn>
              <a:cxn ang="0">
                <a:pos x="108" y="313"/>
              </a:cxn>
              <a:cxn ang="0">
                <a:pos x="76" y="461"/>
              </a:cxn>
              <a:cxn ang="0">
                <a:pos x="51" y="486"/>
              </a:cxn>
              <a:cxn ang="0">
                <a:pos x="18" y="551"/>
              </a:cxn>
              <a:cxn ang="0">
                <a:pos x="18" y="716"/>
              </a:cxn>
              <a:cxn ang="0">
                <a:pos x="372" y="1062"/>
              </a:cxn>
              <a:cxn ang="0">
                <a:pos x="619" y="1037"/>
              </a:cxn>
              <a:cxn ang="0">
                <a:pos x="734" y="955"/>
              </a:cxn>
              <a:cxn ang="0">
                <a:pos x="758" y="930"/>
              </a:cxn>
              <a:cxn ang="0">
                <a:pos x="775" y="905"/>
              </a:cxn>
              <a:cxn ang="0">
                <a:pos x="833" y="848"/>
              </a:cxn>
              <a:cxn ang="0">
                <a:pos x="857" y="823"/>
              </a:cxn>
              <a:cxn ang="0">
                <a:pos x="890" y="741"/>
              </a:cxn>
              <a:cxn ang="0">
                <a:pos x="981" y="477"/>
              </a:cxn>
              <a:cxn ang="0">
                <a:pos x="1014" y="436"/>
              </a:cxn>
              <a:cxn ang="0">
                <a:pos x="1046" y="362"/>
              </a:cxn>
              <a:cxn ang="0">
                <a:pos x="989" y="198"/>
              </a:cxn>
              <a:cxn ang="0">
                <a:pos x="907" y="140"/>
              </a:cxn>
              <a:cxn ang="0">
                <a:pos x="890" y="124"/>
              </a:cxn>
              <a:cxn ang="0">
                <a:pos x="865" y="115"/>
              </a:cxn>
              <a:cxn ang="0">
                <a:pos x="849" y="91"/>
              </a:cxn>
              <a:cxn ang="0">
                <a:pos x="824" y="82"/>
              </a:cxn>
              <a:cxn ang="0">
                <a:pos x="536" y="0"/>
              </a:cxn>
              <a:cxn ang="0">
                <a:pos x="355" y="8"/>
              </a:cxn>
              <a:cxn ang="0">
                <a:pos x="331" y="17"/>
              </a:cxn>
            </a:cxnLst>
            <a:rect l="0" t="0" r="r" b="b"/>
            <a:pathLst>
              <a:path w="1055" h="1065">
                <a:moveTo>
                  <a:pt x="331" y="17"/>
                </a:moveTo>
                <a:cubicBezTo>
                  <a:pt x="288" y="31"/>
                  <a:pt x="242" y="26"/>
                  <a:pt x="199" y="41"/>
                </a:cubicBezTo>
                <a:cubicBezTo>
                  <a:pt x="113" y="70"/>
                  <a:pt x="181" y="48"/>
                  <a:pt x="125" y="66"/>
                </a:cubicBezTo>
                <a:cubicBezTo>
                  <a:pt x="117" y="69"/>
                  <a:pt x="100" y="74"/>
                  <a:pt x="100" y="74"/>
                </a:cubicBezTo>
                <a:cubicBezTo>
                  <a:pt x="80" y="95"/>
                  <a:pt x="68" y="112"/>
                  <a:pt x="59" y="140"/>
                </a:cubicBezTo>
                <a:cubicBezTo>
                  <a:pt x="64" y="209"/>
                  <a:pt x="61" y="263"/>
                  <a:pt x="108" y="313"/>
                </a:cubicBezTo>
                <a:cubicBezTo>
                  <a:pt x="121" y="360"/>
                  <a:pt x="105" y="420"/>
                  <a:pt x="76" y="461"/>
                </a:cubicBezTo>
                <a:cubicBezTo>
                  <a:pt x="69" y="471"/>
                  <a:pt x="57" y="476"/>
                  <a:pt x="51" y="486"/>
                </a:cubicBezTo>
                <a:cubicBezTo>
                  <a:pt x="38" y="506"/>
                  <a:pt x="18" y="551"/>
                  <a:pt x="18" y="551"/>
                </a:cubicBezTo>
                <a:cubicBezTo>
                  <a:pt x="0" y="625"/>
                  <a:pt x="7" y="580"/>
                  <a:pt x="18" y="716"/>
                </a:cubicBezTo>
                <a:cubicBezTo>
                  <a:pt x="34" y="924"/>
                  <a:pt x="191" y="1013"/>
                  <a:pt x="372" y="1062"/>
                </a:cubicBezTo>
                <a:cubicBezTo>
                  <a:pt x="481" y="1057"/>
                  <a:pt x="533" y="1065"/>
                  <a:pt x="619" y="1037"/>
                </a:cubicBezTo>
                <a:cubicBezTo>
                  <a:pt x="643" y="1021"/>
                  <a:pt x="719" y="971"/>
                  <a:pt x="734" y="955"/>
                </a:cubicBezTo>
                <a:cubicBezTo>
                  <a:pt x="742" y="947"/>
                  <a:pt x="751" y="939"/>
                  <a:pt x="758" y="930"/>
                </a:cubicBezTo>
                <a:cubicBezTo>
                  <a:pt x="764" y="922"/>
                  <a:pt x="768" y="912"/>
                  <a:pt x="775" y="905"/>
                </a:cubicBezTo>
                <a:cubicBezTo>
                  <a:pt x="793" y="885"/>
                  <a:pt x="814" y="867"/>
                  <a:pt x="833" y="848"/>
                </a:cubicBezTo>
                <a:cubicBezTo>
                  <a:pt x="841" y="840"/>
                  <a:pt x="857" y="823"/>
                  <a:pt x="857" y="823"/>
                </a:cubicBezTo>
                <a:cubicBezTo>
                  <a:pt x="867" y="792"/>
                  <a:pt x="882" y="773"/>
                  <a:pt x="890" y="741"/>
                </a:cubicBezTo>
                <a:cubicBezTo>
                  <a:pt x="901" y="642"/>
                  <a:pt x="892" y="538"/>
                  <a:pt x="981" y="477"/>
                </a:cubicBezTo>
                <a:cubicBezTo>
                  <a:pt x="1000" y="419"/>
                  <a:pt x="972" y="487"/>
                  <a:pt x="1014" y="436"/>
                </a:cubicBezTo>
                <a:cubicBezTo>
                  <a:pt x="1022" y="426"/>
                  <a:pt x="1042" y="371"/>
                  <a:pt x="1046" y="362"/>
                </a:cubicBezTo>
                <a:cubicBezTo>
                  <a:pt x="1040" y="277"/>
                  <a:pt x="1055" y="240"/>
                  <a:pt x="989" y="198"/>
                </a:cubicBezTo>
                <a:cubicBezTo>
                  <a:pt x="971" y="171"/>
                  <a:pt x="938" y="150"/>
                  <a:pt x="907" y="140"/>
                </a:cubicBezTo>
                <a:cubicBezTo>
                  <a:pt x="901" y="135"/>
                  <a:pt x="897" y="128"/>
                  <a:pt x="890" y="124"/>
                </a:cubicBezTo>
                <a:cubicBezTo>
                  <a:pt x="882" y="119"/>
                  <a:pt x="872" y="121"/>
                  <a:pt x="865" y="115"/>
                </a:cubicBezTo>
                <a:cubicBezTo>
                  <a:pt x="858" y="109"/>
                  <a:pt x="856" y="97"/>
                  <a:pt x="849" y="91"/>
                </a:cubicBezTo>
                <a:cubicBezTo>
                  <a:pt x="842" y="85"/>
                  <a:pt x="832" y="86"/>
                  <a:pt x="824" y="82"/>
                </a:cubicBezTo>
                <a:cubicBezTo>
                  <a:pt x="733" y="35"/>
                  <a:pt x="639" y="11"/>
                  <a:pt x="536" y="0"/>
                </a:cubicBezTo>
                <a:cubicBezTo>
                  <a:pt x="476" y="3"/>
                  <a:pt x="415" y="3"/>
                  <a:pt x="355" y="8"/>
                </a:cubicBezTo>
                <a:cubicBezTo>
                  <a:pt x="346" y="9"/>
                  <a:pt x="331" y="17"/>
                  <a:pt x="331" y="17"/>
                </a:cubicBezTo>
                <a:close/>
              </a:path>
            </a:pathLst>
          </a:custGeom>
          <a:solidFill>
            <a:schemeClr val="accent1"/>
          </a:solidFill>
          <a:ln w="9525">
            <a:solidFill>
              <a:schemeClr val="tx1"/>
            </a:solidFill>
            <a:round/>
            <a:headEnd/>
            <a:tailEnd/>
          </a:ln>
          <a:effectLst/>
        </p:spPr>
        <p:txBody>
          <a:bodyPr/>
          <a:lstStyle/>
          <a:p>
            <a:endParaRPr lang="en-US"/>
          </a:p>
        </p:txBody>
      </p:sp>
      <p:sp>
        <p:nvSpPr>
          <p:cNvPr id="61449" name="Line 9"/>
          <p:cNvSpPr>
            <a:spLocks noChangeShapeType="1"/>
          </p:cNvSpPr>
          <p:nvPr/>
        </p:nvSpPr>
        <p:spPr bwMode="auto">
          <a:xfrm flipH="1">
            <a:off x="534988" y="5421313"/>
            <a:ext cx="392112" cy="0"/>
          </a:xfrm>
          <a:prstGeom prst="line">
            <a:avLst/>
          </a:prstGeom>
          <a:noFill/>
          <a:ln w="9525">
            <a:solidFill>
              <a:schemeClr val="tx1"/>
            </a:solidFill>
            <a:round/>
            <a:headEnd/>
            <a:tailEnd type="triangle" w="med" len="med"/>
          </a:ln>
          <a:effectLst/>
        </p:spPr>
        <p:txBody>
          <a:bodyPr/>
          <a:lstStyle/>
          <a:p>
            <a:endParaRPr lang="en-US"/>
          </a:p>
        </p:txBody>
      </p:sp>
      <p:sp>
        <p:nvSpPr>
          <p:cNvPr id="61450" name="Line 10"/>
          <p:cNvSpPr>
            <a:spLocks noChangeShapeType="1"/>
          </p:cNvSpPr>
          <p:nvPr/>
        </p:nvSpPr>
        <p:spPr bwMode="auto">
          <a:xfrm flipV="1">
            <a:off x="2613025" y="5446713"/>
            <a:ext cx="430213" cy="14287"/>
          </a:xfrm>
          <a:prstGeom prst="line">
            <a:avLst/>
          </a:prstGeom>
          <a:noFill/>
          <a:ln w="9525">
            <a:solidFill>
              <a:schemeClr val="tx1"/>
            </a:solidFill>
            <a:round/>
            <a:headEnd/>
            <a:tailEnd type="triangle" w="med" len="med"/>
          </a:ln>
          <a:effectLst/>
        </p:spPr>
        <p:txBody>
          <a:bodyPr/>
          <a:lstStyle/>
          <a:p>
            <a:endParaRPr lang="en-US"/>
          </a:p>
        </p:txBody>
      </p:sp>
      <p:sp>
        <p:nvSpPr>
          <p:cNvPr id="61452" name="Line 12"/>
          <p:cNvSpPr>
            <a:spLocks noChangeShapeType="1"/>
          </p:cNvSpPr>
          <p:nvPr/>
        </p:nvSpPr>
        <p:spPr bwMode="auto">
          <a:xfrm flipH="1">
            <a:off x="1541463" y="6323013"/>
            <a:ext cx="12700" cy="365125"/>
          </a:xfrm>
          <a:prstGeom prst="line">
            <a:avLst/>
          </a:prstGeom>
          <a:noFill/>
          <a:ln w="9525">
            <a:solidFill>
              <a:schemeClr val="tx1"/>
            </a:solidFill>
            <a:round/>
            <a:headEnd/>
            <a:tailEnd type="triangle" w="med" len="med"/>
          </a:ln>
          <a:effectLst/>
        </p:spPr>
        <p:txBody>
          <a:bodyPr/>
          <a:lstStyle/>
          <a:p>
            <a:endParaRPr lang="en-US"/>
          </a:p>
        </p:txBody>
      </p:sp>
      <p:sp>
        <p:nvSpPr>
          <p:cNvPr id="61453" name="Line 13"/>
          <p:cNvSpPr>
            <a:spLocks noChangeShapeType="1"/>
          </p:cNvSpPr>
          <p:nvPr/>
        </p:nvSpPr>
        <p:spPr bwMode="auto">
          <a:xfrm flipV="1">
            <a:off x="1816100" y="4271963"/>
            <a:ext cx="0" cy="287337"/>
          </a:xfrm>
          <a:prstGeom prst="line">
            <a:avLst/>
          </a:prstGeom>
          <a:noFill/>
          <a:ln w="9525">
            <a:solidFill>
              <a:schemeClr val="tx1"/>
            </a:solidFill>
            <a:round/>
            <a:headEnd/>
            <a:tailEnd type="triangle" w="med" len="med"/>
          </a:ln>
          <a:effectLst/>
        </p:spPr>
        <p:txBody>
          <a:bodyPr/>
          <a:lstStyle/>
          <a:p>
            <a:endParaRPr lang="en-US"/>
          </a:p>
        </p:txBody>
      </p:sp>
      <p:pic>
        <p:nvPicPr>
          <p:cNvPr id="16" name="Picture 15" descr="TP_tmp.bmp"/>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bwMode="auto">
          <a:xfrm>
            <a:off x="176799" y="172487"/>
            <a:ext cx="8763103" cy="4393743"/>
          </a:xfrm>
          <a:prstGeom prst="rect">
            <a:avLst/>
          </a:prstGeom>
          <a:noFill/>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701040" y="548640"/>
            <a:ext cx="365760" cy="853440"/>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nvGrpSpPr>
          <p:cNvPr id="3" name="Group 2"/>
          <p:cNvGrpSpPr/>
          <p:nvPr/>
        </p:nvGrpSpPr>
        <p:grpSpPr>
          <a:xfrm>
            <a:off x="1615440" y="655320"/>
            <a:ext cx="518160" cy="289560"/>
            <a:chOff x="4084320" y="1965960"/>
            <a:chExt cx="2987040" cy="426720"/>
          </a:xfrm>
        </p:grpSpPr>
        <p:grpSp>
          <p:nvGrpSpPr>
            <p:cNvPr id="4" name="Group 9"/>
            <p:cNvGrpSpPr/>
            <p:nvPr/>
          </p:nvGrpSpPr>
          <p:grpSpPr>
            <a:xfrm>
              <a:off x="4084320" y="1996440"/>
              <a:ext cx="746760" cy="396240"/>
              <a:chOff x="4084320" y="1996440"/>
              <a:chExt cx="746760" cy="396240"/>
            </a:xfrm>
          </p:grpSpPr>
          <p:cxnSp>
            <p:nvCxnSpPr>
              <p:cNvPr id="14" name="Straight Connector 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5" name="Group 10"/>
            <p:cNvGrpSpPr/>
            <p:nvPr/>
          </p:nvGrpSpPr>
          <p:grpSpPr>
            <a:xfrm>
              <a:off x="5577840" y="1965960"/>
              <a:ext cx="746760" cy="396240"/>
              <a:chOff x="4084320" y="1996440"/>
              <a:chExt cx="746760" cy="396240"/>
            </a:xfrm>
          </p:grpSpPr>
          <p:cxnSp>
            <p:nvCxnSpPr>
              <p:cNvPr id="12" name="Straight Connector 11"/>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6" name="Group 16"/>
            <p:cNvGrpSpPr/>
            <p:nvPr/>
          </p:nvGrpSpPr>
          <p:grpSpPr>
            <a:xfrm>
              <a:off x="6324600" y="1965960"/>
              <a:ext cx="746760" cy="396240"/>
              <a:chOff x="4084320" y="1996440"/>
              <a:chExt cx="746760" cy="396240"/>
            </a:xfrm>
          </p:grpSpPr>
          <p:cxnSp>
            <p:nvCxnSpPr>
              <p:cNvPr id="10" name="Straight Connector 9"/>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7" name="Group 19"/>
            <p:cNvGrpSpPr/>
            <p:nvPr/>
          </p:nvGrpSpPr>
          <p:grpSpPr>
            <a:xfrm>
              <a:off x="4815840" y="1981200"/>
              <a:ext cx="746760" cy="396240"/>
              <a:chOff x="4084320" y="1996440"/>
              <a:chExt cx="746760" cy="396240"/>
            </a:xfrm>
          </p:grpSpPr>
          <p:cxnSp>
            <p:nvCxnSpPr>
              <p:cNvPr id="8" name="Straight Connector 7"/>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cxnSp>
        <p:nvCxnSpPr>
          <p:cNvPr id="16" name="Straight Connector 15"/>
          <p:cNvCxnSpPr/>
          <p:nvPr/>
        </p:nvCxnSpPr>
        <p:spPr bwMode="auto">
          <a:xfrm rot="10800000">
            <a:off x="1082040" y="960120"/>
            <a:ext cx="51816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flipV="1">
            <a:off x="2148840" y="906780"/>
            <a:ext cx="563880" cy="762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8" name="Picture 17" descr="TP_tmp.bmp"/>
          <p:cNvPicPr>
            <a:picLocks noChangeAspect="1"/>
          </p:cNvPicPr>
          <p:nvPr>
            <p:custDataLst>
              <p:tags r:id="rId1"/>
            </p:custDataLst>
          </p:nvPr>
        </p:nvPicPr>
        <p:blipFill>
          <a:blip r:embed="rId21"/>
          <a:stretch>
            <a:fillRect/>
          </a:stretch>
        </p:blipFill>
        <p:spPr>
          <a:xfrm>
            <a:off x="1744980" y="401320"/>
            <a:ext cx="228600" cy="254508"/>
          </a:xfrm>
          <a:prstGeom prst="rect">
            <a:avLst/>
          </a:prstGeom>
        </p:spPr>
      </p:pic>
      <p:cxnSp>
        <p:nvCxnSpPr>
          <p:cNvPr id="19" name="Straight Arrow Connector 18"/>
          <p:cNvCxnSpPr/>
          <p:nvPr/>
        </p:nvCxnSpPr>
        <p:spPr bwMode="auto">
          <a:xfrm>
            <a:off x="2758440" y="883920"/>
            <a:ext cx="6858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20" name="Picture 19" descr="TP_tmp.bmp"/>
          <p:cNvPicPr>
            <a:picLocks noChangeAspect="1"/>
          </p:cNvPicPr>
          <p:nvPr>
            <p:custDataLst>
              <p:tags r:id="rId2"/>
            </p:custDataLst>
          </p:nvPr>
        </p:nvPicPr>
        <p:blipFill>
          <a:blip r:embed="rId22"/>
          <a:stretch>
            <a:fillRect/>
          </a:stretch>
        </p:blipFill>
        <p:spPr>
          <a:xfrm>
            <a:off x="3512818" y="706120"/>
            <a:ext cx="838202" cy="355092"/>
          </a:xfrm>
          <a:prstGeom prst="rect">
            <a:avLst/>
          </a:prstGeom>
        </p:spPr>
      </p:pic>
      <p:grpSp>
        <p:nvGrpSpPr>
          <p:cNvPr id="21" name="Group 20"/>
          <p:cNvGrpSpPr/>
          <p:nvPr/>
        </p:nvGrpSpPr>
        <p:grpSpPr>
          <a:xfrm>
            <a:off x="6309360" y="746760"/>
            <a:ext cx="518160" cy="274320"/>
            <a:chOff x="4084320" y="1965960"/>
            <a:chExt cx="2987040" cy="426720"/>
          </a:xfrm>
        </p:grpSpPr>
        <p:grpSp>
          <p:nvGrpSpPr>
            <p:cNvPr id="22" name="Group 9"/>
            <p:cNvGrpSpPr/>
            <p:nvPr/>
          </p:nvGrpSpPr>
          <p:grpSpPr>
            <a:xfrm>
              <a:off x="4084320" y="1996440"/>
              <a:ext cx="746760" cy="396240"/>
              <a:chOff x="4084320" y="1996440"/>
              <a:chExt cx="746760" cy="396240"/>
            </a:xfrm>
          </p:grpSpPr>
          <p:cxnSp>
            <p:nvCxnSpPr>
              <p:cNvPr id="32" name="Straight Connector 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3" name="Group 10"/>
            <p:cNvGrpSpPr/>
            <p:nvPr/>
          </p:nvGrpSpPr>
          <p:grpSpPr>
            <a:xfrm>
              <a:off x="5577840" y="1965960"/>
              <a:ext cx="746760" cy="396240"/>
              <a:chOff x="4084320" y="1996440"/>
              <a:chExt cx="746760" cy="396240"/>
            </a:xfrm>
          </p:grpSpPr>
          <p:cxnSp>
            <p:nvCxnSpPr>
              <p:cNvPr id="30" name="Straight Connector 29"/>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4" name="Group 16"/>
            <p:cNvGrpSpPr/>
            <p:nvPr/>
          </p:nvGrpSpPr>
          <p:grpSpPr>
            <a:xfrm>
              <a:off x="6324600" y="1965960"/>
              <a:ext cx="746760" cy="396240"/>
              <a:chOff x="4084320" y="1996440"/>
              <a:chExt cx="746760" cy="396240"/>
            </a:xfrm>
          </p:grpSpPr>
          <p:cxnSp>
            <p:nvCxnSpPr>
              <p:cNvPr id="28" name="Straight Connector 27"/>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5" name="Group 19"/>
            <p:cNvGrpSpPr/>
            <p:nvPr/>
          </p:nvGrpSpPr>
          <p:grpSpPr>
            <a:xfrm>
              <a:off x="4815840" y="1981200"/>
              <a:ext cx="746760" cy="396240"/>
              <a:chOff x="4084320" y="1996440"/>
              <a:chExt cx="746760" cy="396240"/>
            </a:xfrm>
          </p:grpSpPr>
          <p:cxnSp>
            <p:nvCxnSpPr>
              <p:cNvPr id="26" name="Straight Connector 25"/>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cxnSp>
        <p:nvCxnSpPr>
          <p:cNvPr id="34" name="Straight Connector 33"/>
          <p:cNvCxnSpPr/>
          <p:nvPr/>
        </p:nvCxnSpPr>
        <p:spPr bwMode="auto">
          <a:xfrm>
            <a:off x="5730240" y="990600"/>
            <a:ext cx="609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flipV="1">
            <a:off x="6812280" y="975360"/>
            <a:ext cx="182880" cy="152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Arrow Connector 35"/>
          <p:cNvCxnSpPr/>
          <p:nvPr/>
        </p:nvCxnSpPr>
        <p:spPr bwMode="auto">
          <a:xfrm flipV="1">
            <a:off x="7025640" y="960120"/>
            <a:ext cx="411480" cy="152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7" name="Straight Arrow Connector 36"/>
          <p:cNvCxnSpPr/>
          <p:nvPr/>
        </p:nvCxnSpPr>
        <p:spPr bwMode="auto">
          <a:xfrm rot="10800000" flipH="1">
            <a:off x="5257800" y="990600"/>
            <a:ext cx="47244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38" name="Picture 37" descr="TP_tmp.bmp"/>
          <p:cNvPicPr>
            <a:picLocks noChangeAspect="1"/>
          </p:cNvPicPr>
          <p:nvPr>
            <p:custDataLst>
              <p:tags r:id="rId3"/>
            </p:custDataLst>
          </p:nvPr>
        </p:nvPicPr>
        <p:blipFill>
          <a:blip r:embed="rId23"/>
          <a:stretch>
            <a:fillRect/>
          </a:stretch>
        </p:blipFill>
        <p:spPr bwMode="auto">
          <a:xfrm>
            <a:off x="6423659" y="447040"/>
            <a:ext cx="228600" cy="254508"/>
          </a:xfrm>
          <a:prstGeom prst="rect">
            <a:avLst/>
          </a:prstGeom>
          <a:noFill/>
          <a:ln/>
          <a:effectLst/>
        </p:spPr>
      </p:pic>
      <p:grpSp>
        <p:nvGrpSpPr>
          <p:cNvPr id="39" name="Group 38"/>
          <p:cNvGrpSpPr/>
          <p:nvPr/>
        </p:nvGrpSpPr>
        <p:grpSpPr>
          <a:xfrm>
            <a:off x="6294120" y="3017520"/>
            <a:ext cx="518160" cy="274320"/>
            <a:chOff x="4084320" y="1965960"/>
            <a:chExt cx="2987040" cy="426720"/>
          </a:xfrm>
        </p:grpSpPr>
        <p:grpSp>
          <p:nvGrpSpPr>
            <p:cNvPr id="40" name="Group 9"/>
            <p:cNvGrpSpPr/>
            <p:nvPr/>
          </p:nvGrpSpPr>
          <p:grpSpPr>
            <a:xfrm>
              <a:off x="4084320" y="1996440"/>
              <a:ext cx="746760" cy="396240"/>
              <a:chOff x="4084320" y="1996440"/>
              <a:chExt cx="746760" cy="396240"/>
            </a:xfrm>
          </p:grpSpPr>
          <p:cxnSp>
            <p:nvCxnSpPr>
              <p:cNvPr id="50" name="Straight Connector 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Straight Connector 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41" name="Group 10"/>
            <p:cNvGrpSpPr/>
            <p:nvPr/>
          </p:nvGrpSpPr>
          <p:grpSpPr>
            <a:xfrm>
              <a:off x="5577840" y="1965960"/>
              <a:ext cx="746760" cy="396240"/>
              <a:chOff x="4084320" y="1996440"/>
              <a:chExt cx="746760" cy="396240"/>
            </a:xfrm>
          </p:grpSpPr>
          <p:cxnSp>
            <p:nvCxnSpPr>
              <p:cNvPr id="48" name="Straight Connector 47"/>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Connector 48"/>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42" name="Group 16"/>
            <p:cNvGrpSpPr/>
            <p:nvPr/>
          </p:nvGrpSpPr>
          <p:grpSpPr>
            <a:xfrm>
              <a:off x="6324600" y="1965960"/>
              <a:ext cx="746760" cy="396240"/>
              <a:chOff x="4084320" y="1996440"/>
              <a:chExt cx="746760" cy="396240"/>
            </a:xfrm>
          </p:grpSpPr>
          <p:cxnSp>
            <p:nvCxnSpPr>
              <p:cNvPr id="46" name="Straight Connector 45"/>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Straight Connector 46"/>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43" name="Group 19"/>
            <p:cNvGrpSpPr/>
            <p:nvPr/>
          </p:nvGrpSpPr>
          <p:grpSpPr>
            <a:xfrm>
              <a:off x="4815840" y="1981200"/>
              <a:ext cx="746760" cy="396240"/>
              <a:chOff x="4084320" y="1996440"/>
              <a:chExt cx="746760" cy="396240"/>
            </a:xfrm>
          </p:grpSpPr>
          <p:cxnSp>
            <p:nvCxnSpPr>
              <p:cNvPr id="44" name="Straight Connector 4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cxnSp>
        <p:nvCxnSpPr>
          <p:cNvPr id="52" name="Straight Connector 51"/>
          <p:cNvCxnSpPr/>
          <p:nvPr/>
        </p:nvCxnSpPr>
        <p:spPr bwMode="auto">
          <a:xfrm>
            <a:off x="5684520" y="3246120"/>
            <a:ext cx="609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a:off x="6827520" y="3246120"/>
            <a:ext cx="16764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54" name="Picture 53" descr="TP_tmp.bmp"/>
          <p:cNvPicPr>
            <a:picLocks noChangeAspect="1"/>
          </p:cNvPicPr>
          <p:nvPr>
            <p:custDataLst>
              <p:tags r:id="rId4"/>
            </p:custDataLst>
          </p:nvPr>
        </p:nvPicPr>
        <p:blipFill>
          <a:blip r:embed="rId24"/>
          <a:stretch>
            <a:fillRect/>
          </a:stretch>
        </p:blipFill>
        <p:spPr bwMode="auto">
          <a:xfrm>
            <a:off x="6408418" y="2778760"/>
            <a:ext cx="228600" cy="254508"/>
          </a:xfrm>
          <a:prstGeom prst="rect">
            <a:avLst/>
          </a:prstGeom>
          <a:noFill/>
          <a:ln/>
          <a:effectLst/>
        </p:spPr>
      </p:pic>
      <p:grpSp>
        <p:nvGrpSpPr>
          <p:cNvPr id="55" name="Group 54"/>
          <p:cNvGrpSpPr/>
          <p:nvPr/>
        </p:nvGrpSpPr>
        <p:grpSpPr>
          <a:xfrm>
            <a:off x="1310640" y="3383280"/>
            <a:ext cx="518160" cy="274320"/>
            <a:chOff x="4084320" y="1965960"/>
            <a:chExt cx="2987040" cy="426720"/>
          </a:xfrm>
        </p:grpSpPr>
        <p:grpSp>
          <p:nvGrpSpPr>
            <p:cNvPr id="56" name="Group 9"/>
            <p:cNvGrpSpPr/>
            <p:nvPr/>
          </p:nvGrpSpPr>
          <p:grpSpPr>
            <a:xfrm>
              <a:off x="4084320" y="1996440"/>
              <a:ext cx="746760" cy="396240"/>
              <a:chOff x="4084320" y="1996440"/>
              <a:chExt cx="746760" cy="396240"/>
            </a:xfrm>
          </p:grpSpPr>
          <p:cxnSp>
            <p:nvCxnSpPr>
              <p:cNvPr id="66" name="Straight Connector 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 name="Straight Connector 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57" name="Group 10"/>
            <p:cNvGrpSpPr/>
            <p:nvPr/>
          </p:nvGrpSpPr>
          <p:grpSpPr>
            <a:xfrm>
              <a:off x="5577840" y="1965960"/>
              <a:ext cx="746760" cy="396240"/>
              <a:chOff x="4084320" y="1996440"/>
              <a:chExt cx="746760" cy="396240"/>
            </a:xfrm>
          </p:grpSpPr>
          <p:cxnSp>
            <p:nvCxnSpPr>
              <p:cNvPr id="64" name="Straight Connector 6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 name="Straight Connector 6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58" name="Group 16"/>
            <p:cNvGrpSpPr/>
            <p:nvPr/>
          </p:nvGrpSpPr>
          <p:grpSpPr>
            <a:xfrm>
              <a:off x="6324600" y="1965960"/>
              <a:ext cx="746760" cy="396240"/>
              <a:chOff x="4084320" y="1996440"/>
              <a:chExt cx="746760" cy="396240"/>
            </a:xfrm>
          </p:grpSpPr>
          <p:cxnSp>
            <p:nvCxnSpPr>
              <p:cNvPr id="62" name="Straight Connector 61"/>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59" name="Group 19"/>
            <p:cNvGrpSpPr/>
            <p:nvPr/>
          </p:nvGrpSpPr>
          <p:grpSpPr>
            <a:xfrm>
              <a:off x="4815840" y="1981200"/>
              <a:ext cx="746760" cy="396240"/>
              <a:chOff x="4084320" y="1996440"/>
              <a:chExt cx="746760" cy="396240"/>
            </a:xfrm>
          </p:grpSpPr>
          <p:cxnSp>
            <p:nvCxnSpPr>
              <p:cNvPr id="60" name="Straight Connector 59"/>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1" name="Straight Connector 60"/>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cxnSp>
        <p:nvCxnSpPr>
          <p:cNvPr id="68" name="Straight Connector 67"/>
          <p:cNvCxnSpPr/>
          <p:nvPr/>
        </p:nvCxnSpPr>
        <p:spPr bwMode="auto">
          <a:xfrm>
            <a:off x="716280" y="3611880"/>
            <a:ext cx="609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a:off x="1844040" y="3627120"/>
            <a:ext cx="5334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70" name="Picture 69" descr="TP_tmp.bmp"/>
          <p:cNvPicPr>
            <a:picLocks noChangeAspect="1"/>
          </p:cNvPicPr>
          <p:nvPr>
            <p:custDataLst>
              <p:tags r:id="rId5"/>
            </p:custDataLst>
          </p:nvPr>
        </p:nvPicPr>
        <p:blipFill>
          <a:blip r:embed="rId25"/>
          <a:stretch>
            <a:fillRect/>
          </a:stretch>
        </p:blipFill>
        <p:spPr bwMode="auto">
          <a:xfrm>
            <a:off x="1440177" y="3083560"/>
            <a:ext cx="228600" cy="254508"/>
          </a:xfrm>
          <a:prstGeom prst="rect">
            <a:avLst/>
          </a:prstGeom>
          <a:noFill/>
          <a:ln/>
          <a:effectLst/>
        </p:spPr>
      </p:pic>
      <p:grpSp>
        <p:nvGrpSpPr>
          <p:cNvPr id="71" name="Group 70"/>
          <p:cNvGrpSpPr/>
          <p:nvPr/>
        </p:nvGrpSpPr>
        <p:grpSpPr>
          <a:xfrm>
            <a:off x="6141720" y="5074920"/>
            <a:ext cx="518160" cy="274320"/>
            <a:chOff x="4084320" y="1965960"/>
            <a:chExt cx="2987040" cy="426720"/>
          </a:xfrm>
        </p:grpSpPr>
        <p:grpSp>
          <p:nvGrpSpPr>
            <p:cNvPr id="72" name="Group 9"/>
            <p:cNvGrpSpPr/>
            <p:nvPr/>
          </p:nvGrpSpPr>
          <p:grpSpPr>
            <a:xfrm>
              <a:off x="4084320" y="1996440"/>
              <a:ext cx="746760" cy="396240"/>
              <a:chOff x="4084320" y="1996440"/>
              <a:chExt cx="746760" cy="396240"/>
            </a:xfrm>
          </p:grpSpPr>
          <p:cxnSp>
            <p:nvCxnSpPr>
              <p:cNvPr id="82" name="Straight Connector 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3" name="Straight Connector 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73" name="Group 10"/>
            <p:cNvGrpSpPr/>
            <p:nvPr/>
          </p:nvGrpSpPr>
          <p:grpSpPr>
            <a:xfrm>
              <a:off x="5577840" y="1965960"/>
              <a:ext cx="746760" cy="396240"/>
              <a:chOff x="4084320" y="1996440"/>
              <a:chExt cx="746760" cy="396240"/>
            </a:xfrm>
          </p:grpSpPr>
          <p:cxnSp>
            <p:nvCxnSpPr>
              <p:cNvPr id="80" name="Straight Connector 79"/>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1" name="Straight Connector 80"/>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74" name="Group 16"/>
            <p:cNvGrpSpPr/>
            <p:nvPr/>
          </p:nvGrpSpPr>
          <p:grpSpPr>
            <a:xfrm>
              <a:off x="6324600" y="1965960"/>
              <a:ext cx="746760" cy="396240"/>
              <a:chOff x="4084320" y="1996440"/>
              <a:chExt cx="746760" cy="396240"/>
            </a:xfrm>
          </p:grpSpPr>
          <p:cxnSp>
            <p:nvCxnSpPr>
              <p:cNvPr id="78" name="Straight Connector 77"/>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9" name="Straight Connector 78"/>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75" name="Group 19"/>
            <p:cNvGrpSpPr/>
            <p:nvPr/>
          </p:nvGrpSpPr>
          <p:grpSpPr>
            <a:xfrm>
              <a:off x="4815840" y="1981200"/>
              <a:ext cx="746760" cy="396240"/>
              <a:chOff x="4084320" y="1996440"/>
              <a:chExt cx="746760" cy="396240"/>
            </a:xfrm>
          </p:grpSpPr>
          <p:cxnSp>
            <p:nvCxnSpPr>
              <p:cNvPr id="76" name="Straight Connector 75"/>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7" name="Straight Connector 76"/>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cxnSp>
        <p:nvCxnSpPr>
          <p:cNvPr id="84" name="Straight Connector 83"/>
          <p:cNvCxnSpPr/>
          <p:nvPr/>
        </p:nvCxnSpPr>
        <p:spPr bwMode="auto">
          <a:xfrm>
            <a:off x="5974080" y="5349240"/>
            <a:ext cx="13716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5" name="Straight Connector 84"/>
          <p:cNvCxnSpPr/>
          <p:nvPr/>
        </p:nvCxnSpPr>
        <p:spPr bwMode="auto">
          <a:xfrm>
            <a:off x="6644640" y="5318760"/>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86" name="Picture 85" descr="TP_tmp.bmp"/>
          <p:cNvPicPr>
            <a:picLocks noChangeAspect="1"/>
          </p:cNvPicPr>
          <p:nvPr>
            <p:custDataLst>
              <p:tags r:id="rId6"/>
            </p:custDataLst>
          </p:nvPr>
        </p:nvPicPr>
        <p:blipFill>
          <a:blip r:embed="rId26"/>
          <a:stretch>
            <a:fillRect/>
          </a:stretch>
        </p:blipFill>
        <p:spPr bwMode="auto">
          <a:xfrm>
            <a:off x="6256016" y="4759960"/>
            <a:ext cx="228600" cy="254508"/>
          </a:xfrm>
          <a:prstGeom prst="rect">
            <a:avLst/>
          </a:prstGeom>
          <a:noFill/>
          <a:ln/>
          <a:effectLst/>
        </p:spPr>
      </p:pic>
      <p:cxnSp>
        <p:nvCxnSpPr>
          <p:cNvPr id="87" name="Straight Arrow Connector 86"/>
          <p:cNvCxnSpPr/>
          <p:nvPr/>
        </p:nvCxnSpPr>
        <p:spPr bwMode="auto">
          <a:xfrm>
            <a:off x="2407920" y="3627120"/>
            <a:ext cx="48768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8" name="Straight Arrow Connector 87"/>
          <p:cNvCxnSpPr/>
          <p:nvPr/>
        </p:nvCxnSpPr>
        <p:spPr bwMode="auto">
          <a:xfrm rot="10800000" flipH="1">
            <a:off x="289560" y="3611880"/>
            <a:ext cx="41148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9" name="Straight Arrow Connector 88"/>
          <p:cNvCxnSpPr/>
          <p:nvPr/>
        </p:nvCxnSpPr>
        <p:spPr bwMode="auto">
          <a:xfrm flipV="1">
            <a:off x="6995160" y="3246120"/>
            <a:ext cx="381000" cy="152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0" name="Straight Arrow Connector 89"/>
          <p:cNvCxnSpPr/>
          <p:nvPr/>
        </p:nvCxnSpPr>
        <p:spPr bwMode="auto">
          <a:xfrm rot="10800000" flipH="1">
            <a:off x="5196840" y="3246120"/>
            <a:ext cx="48768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1" name="Straight Arrow Connector 90"/>
          <p:cNvCxnSpPr/>
          <p:nvPr/>
        </p:nvCxnSpPr>
        <p:spPr bwMode="auto">
          <a:xfrm flipV="1">
            <a:off x="6873240" y="5318760"/>
            <a:ext cx="411480" cy="152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2" name="Straight Arrow Connector 91"/>
          <p:cNvCxnSpPr/>
          <p:nvPr/>
        </p:nvCxnSpPr>
        <p:spPr bwMode="auto">
          <a:xfrm rot="10800000" flipH="1">
            <a:off x="5257800" y="5364480"/>
            <a:ext cx="73152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93" name="Picture 92" descr="TP_tmp.bmp"/>
          <p:cNvPicPr>
            <a:picLocks noChangeAspect="1"/>
          </p:cNvPicPr>
          <p:nvPr>
            <p:custDataLst>
              <p:tags r:id="rId7"/>
            </p:custDataLst>
          </p:nvPr>
        </p:nvPicPr>
        <p:blipFill>
          <a:blip r:embed="rId27"/>
          <a:stretch>
            <a:fillRect/>
          </a:stretch>
        </p:blipFill>
        <p:spPr>
          <a:xfrm>
            <a:off x="7566658" y="721360"/>
            <a:ext cx="838202" cy="355092"/>
          </a:xfrm>
          <a:prstGeom prst="rect">
            <a:avLst/>
          </a:prstGeom>
        </p:spPr>
      </p:pic>
      <p:pic>
        <p:nvPicPr>
          <p:cNvPr id="94" name="Picture 93" descr="TP_tmp.bmp"/>
          <p:cNvPicPr>
            <a:picLocks noChangeAspect="1"/>
          </p:cNvPicPr>
          <p:nvPr>
            <p:custDataLst>
              <p:tags r:id="rId8"/>
            </p:custDataLst>
          </p:nvPr>
        </p:nvPicPr>
        <p:blipFill>
          <a:blip r:embed="rId28"/>
          <a:stretch>
            <a:fillRect/>
          </a:stretch>
        </p:blipFill>
        <p:spPr bwMode="auto">
          <a:xfrm>
            <a:off x="5052057" y="553719"/>
            <a:ext cx="838204" cy="355093"/>
          </a:xfrm>
          <a:prstGeom prst="rect">
            <a:avLst/>
          </a:prstGeom>
          <a:noFill/>
          <a:ln/>
          <a:effectLst/>
        </p:spPr>
      </p:pic>
      <p:pic>
        <p:nvPicPr>
          <p:cNvPr id="95" name="Picture 94" descr="TP_tmp.bmp"/>
          <p:cNvPicPr>
            <a:picLocks noChangeAspect="1"/>
          </p:cNvPicPr>
          <p:nvPr>
            <p:custDataLst>
              <p:tags r:id="rId9"/>
            </p:custDataLst>
          </p:nvPr>
        </p:nvPicPr>
        <p:blipFill>
          <a:blip r:embed="rId29"/>
          <a:stretch>
            <a:fillRect/>
          </a:stretch>
        </p:blipFill>
        <p:spPr bwMode="auto">
          <a:xfrm>
            <a:off x="5128255" y="2763518"/>
            <a:ext cx="838206" cy="355094"/>
          </a:xfrm>
          <a:prstGeom prst="rect">
            <a:avLst/>
          </a:prstGeom>
          <a:noFill/>
          <a:ln/>
          <a:effectLst/>
        </p:spPr>
      </p:pic>
      <p:pic>
        <p:nvPicPr>
          <p:cNvPr id="96" name="Picture 95" descr="TP_tmp.bmp"/>
          <p:cNvPicPr>
            <a:picLocks noChangeAspect="1"/>
          </p:cNvPicPr>
          <p:nvPr>
            <p:custDataLst>
              <p:tags r:id="rId10"/>
            </p:custDataLst>
          </p:nvPr>
        </p:nvPicPr>
        <p:blipFill>
          <a:blip r:embed="rId30"/>
          <a:stretch>
            <a:fillRect/>
          </a:stretch>
        </p:blipFill>
        <p:spPr bwMode="auto">
          <a:xfrm>
            <a:off x="236213" y="3174998"/>
            <a:ext cx="838208" cy="355095"/>
          </a:xfrm>
          <a:prstGeom prst="rect">
            <a:avLst/>
          </a:prstGeom>
          <a:noFill/>
          <a:ln/>
          <a:effectLst/>
        </p:spPr>
      </p:pic>
      <p:pic>
        <p:nvPicPr>
          <p:cNvPr id="97" name="Picture 96" descr="TP_tmp.bmp"/>
          <p:cNvPicPr>
            <a:picLocks noChangeAspect="1"/>
          </p:cNvPicPr>
          <p:nvPr>
            <p:custDataLst>
              <p:tags r:id="rId11"/>
            </p:custDataLst>
          </p:nvPr>
        </p:nvPicPr>
        <p:blipFill>
          <a:blip r:embed="rId31"/>
          <a:stretch>
            <a:fillRect/>
          </a:stretch>
        </p:blipFill>
        <p:spPr bwMode="auto">
          <a:xfrm>
            <a:off x="7033254" y="2793998"/>
            <a:ext cx="838208" cy="355095"/>
          </a:xfrm>
          <a:prstGeom prst="rect">
            <a:avLst/>
          </a:prstGeom>
          <a:noFill/>
          <a:ln/>
          <a:effectLst/>
        </p:spPr>
      </p:pic>
      <p:pic>
        <p:nvPicPr>
          <p:cNvPr id="98" name="Picture 97" descr="TP_tmp.bmp"/>
          <p:cNvPicPr>
            <a:picLocks noChangeAspect="1"/>
          </p:cNvPicPr>
          <p:nvPr>
            <p:custDataLst>
              <p:tags r:id="rId12"/>
            </p:custDataLst>
          </p:nvPr>
        </p:nvPicPr>
        <p:blipFill>
          <a:blip r:embed="rId32"/>
          <a:stretch>
            <a:fillRect/>
          </a:stretch>
        </p:blipFill>
        <p:spPr bwMode="auto">
          <a:xfrm>
            <a:off x="2232654" y="3159757"/>
            <a:ext cx="838208" cy="381003"/>
          </a:xfrm>
          <a:prstGeom prst="rect">
            <a:avLst/>
          </a:prstGeom>
          <a:noFill/>
          <a:ln/>
          <a:effectLst/>
        </p:spPr>
      </p:pic>
      <p:pic>
        <p:nvPicPr>
          <p:cNvPr id="99" name="Picture 98" descr="TP_tmp.bmp"/>
          <p:cNvPicPr>
            <a:picLocks noChangeAspect="1"/>
          </p:cNvPicPr>
          <p:nvPr>
            <p:custDataLst>
              <p:tags r:id="rId13"/>
            </p:custDataLst>
          </p:nvPr>
        </p:nvPicPr>
        <p:blipFill>
          <a:blip r:embed="rId33"/>
          <a:stretch>
            <a:fillRect/>
          </a:stretch>
        </p:blipFill>
        <p:spPr bwMode="auto">
          <a:xfrm>
            <a:off x="4945373" y="4912357"/>
            <a:ext cx="838208" cy="355095"/>
          </a:xfrm>
          <a:prstGeom prst="rect">
            <a:avLst/>
          </a:prstGeom>
          <a:noFill/>
          <a:ln/>
          <a:effectLst/>
        </p:spPr>
      </p:pic>
      <p:pic>
        <p:nvPicPr>
          <p:cNvPr id="100" name="Picture 99" descr="TP_tmp.bmp"/>
          <p:cNvPicPr>
            <a:picLocks noChangeAspect="1"/>
          </p:cNvPicPr>
          <p:nvPr>
            <p:custDataLst>
              <p:tags r:id="rId14"/>
            </p:custDataLst>
          </p:nvPr>
        </p:nvPicPr>
        <p:blipFill>
          <a:blip r:embed="rId34"/>
          <a:stretch>
            <a:fillRect/>
          </a:stretch>
        </p:blipFill>
        <p:spPr bwMode="auto">
          <a:xfrm>
            <a:off x="6835132" y="4866637"/>
            <a:ext cx="838210" cy="381004"/>
          </a:xfrm>
          <a:prstGeom prst="rect">
            <a:avLst/>
          </a:prstGeom>
          <a:noFill/>
          <a:ln/>
          <a:effectLst/>
        </p:spPr>
      </p:pic>
      <p:pic>
        <p:nvPicPr>
          <p:cNvPr id="102" name="Picture 101" descr="TP_tmp.bmp"/>
          <p:cNvPicPr>
            <a:picLocks noChangeAspect="1"/>
          </p:cNvPicPr>
          <p:nvPr>
            <p:custDataLst>
              <p:tags r:id="rId15"/>
            </p:custDataLst>
          </p:nvPr>
        </p:nvPicPr>
        <p:blipFill>
          <a:blip r:embed="rId35"/>
          <a:stretch>
            <a:fillRect/>
          </a:stretch>
        </p:blipFill>
        <p:spPr>
          <a:xfrm>
            <a:off x="1442464" y="1346200"/>
            <a:ext cx="1321310" cy="355092"/>
          </a:xfrm>
          <a:prstGeom prst="rect">
            <a:avLst/>
          </a:prstGeom>
        </p:spPr>
      </p:pic>
      <p:pic>
        <p:nvPicPr>
          <p:cNvPr id="105" name="Picture 104" descr="TP_tmp.bmp"/>
          <p:cNvPicPr>
            <a:picLocks noChangeAspect="1"/>
          </p:cNvPicPr>
          <p:nvPr>
            <p:custDataLst>
              <p:tags r:id="rId16"/>
            </p:custDataLst>
          </p:nvPr>
        </p:nvPicPr>
        <p:blipFill>
          <a:blip r:embed="rId36"/>
          <a:stretch>
            <a:fillRect/>
          </a:stretch>
        </p:blipFill>
        <p:spPr bwMode="auto">
          <a:xfrm>
            <a:off x="5161295" y="1102360"/>
            <a:ext cx="2692370" cy="787751"/>
          </a:xfrm>
          <a:prstGeom prst="rect">
            <a:avLst/>
          </a:prstGeom>
          <a:noFill/>
          <a:ln/>
          <a:effectLst/>
        </p:spPr>
      </p:pic>
      <p:pic>
        <p:nvPicPr>
          <p:cNvPr id="110" name="Picture 109" descr="TP_tmp.bmp"/>
          <p:cNvPicPr>
            <a:picLocks noChangeAspect="1"/>
          </p:cNvPicPr>
          <p:nvPr>
            <p:custDataLst>
              <p:tags r:id="rId17"/>
            </p:custDataLst>
          </p:nvPr>
        </p:nvPicPr>
        <p:blipFill>
          <a:blip r:embed="rId37"/>
          <a:stretch>
            <a:fillRect/>
          </a:stretch>
        </p:blipFill>
        <p:spPr bwMode="auto">
          <a:xfrm>
            <a:off x="5038861" y="3495040"/>
            <a:ext cx="2693396" cy="788051"/>
          </a:xfrm>
          <a:prstGeom prst="rect">
            <a:avLst/>
          </a:prstGeom>
          <a:noFill/>
          <a:ln/>
          <a:effectLst/>
        </p:spPr>
      </p:pic>
      <p:pic>
        <p:nvPicPr>
          <p:cNvPr id="109" name="Picture 108" descr="TP_tmp.bmp"/>
          <p:cNvPicPr>
            <a:picLocks noChangeAspect="1"/>
          </p:cNvPicPr>
          <p:nvPr>
            <p:custDataLst>
              <p:tags r:id="rId18"/>
            </p:custDataLst>
          </p:nvPr>
        </p:nvPicPr>
        <p:blipFill>
          <a:blip r:embed="rId38"/>
          <a:stretch>
            <a:fillRect/>
          </a:stretch>
        </p:blipFill>
        <p:spPr bwMode="auto">
          <a:xfrm>
            <a:off x="5099821" y="5537200"/>
            <a:ext cx="2693396" cy="788051"/>
          </a:xfrm>
          <a:prstGeom prst="rect">
            <a:avLst/>
          </a:prstGeom>
          <a:noFill/>
          <a:ln/>
          <a:effectLst/>
        </p:spPr>
      </p:pic>
      <p:pic>
        <p:nvPicPr>
          <p:cNvPr id="112" name="Picture 111" descr="TP_tmp.bmp"/>
          <p:cNvPicPr>
            <a:picLocks noChangeAspect="1"/>
          </p:cNvPicPr>
          <p:nvPr>
            <p:custDataLst>
              <p:tags r:id="rId19"/>
            </p:custDataLst>
          </p:nvPr>
        </p:nvPicPr>
        <p:blipFill>
          <a:blip r:embed="rId39"/>
          <a:stretch>
            <a:fillRect/>
          </a:stretch>
        </p:blipFill>
        <p:spPr bwMode="auto">
          <a:xfrm>
            <a:off x="375164" y="3815079"/>
            <a:ext cx="2693910" cy="788201"/>
          </a:xfrm>
          <a:prstGeom prst="rect">
            <a:avLst/>
          </a:prstGeom>
          <a:noFill/>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P_tmp.bmp"/>
          <p:cNvPicPr>
            <a:picLocks noChangeAspect="1"/>
          </p:cNvPicPr>
          <p:nvPr>
            <p:custDataLst>
              <p:tags r:id="rId1"/>
            </p:custDataLst>
          </p:nvPr>
        </p:nvPicPr>
        <p:blipFill>
          <a:blip r:embed="rId3"/>
          <a:stretch>
            <a:fillRect/>
          </a:stretch>
        </p:blipFill>
        <p:spPr bwMode="auto">
          <a:xfrm>
            <a:off x="-24" y="843280"/>
            <a:ext cx="8763068" cy="5384333"/>
          </a:xfrm>
          <a:prstGeom prst="rect">
            <a:avLst/>
          </a:prstGeom>
          <a:noFill/>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P_tmp.bmp"/>
          <p:cNvPicPr>
            <a:picLocks noChangeAspect="1"/>
          </p:cNvPicPr>
          <p:nvPr>
            <p:custDataLst>
              <p:tags r:id="rId1"/>
            </p:custDataLst>
          </p:nvPr>
        </p:nvPicPr>
        <p:blipFill>
          <a:blip r:embed="rId3"/>
          <a:stretch>
            <a:fillRect/>
          </a:stretch>
        </p:blipFill>
        <p:spPr bwMode="auto">
          <a:xfrm>
            <a:off x="152364" y="325120"/>
            <a:ext cx="8763086" cy="5817165"/>
          </a:xfrm>
          <a:prstGeom prst="rect">
            <a:avLst/>
          </a:prstGeom>
          <a:noFill/>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bmp"/>
          <p:cNvPicPr>
            <a:picLocks noChangeAspect="1"/>
          </p:cNvPicPr>
          <p:nvPr>
            <p:custDataLst>
              <p:tags r:id="rId1"/>
            </p:custDataLst>
          </p:nvPr>
        </p:nvPicPr>
        <p:blipFill>
          <a:blip r:embed="rId3"/>
          <a:stretch>
            <a:fillRect/>
          </a:stretch>
        </p:blipFill>
        <p:spPr bwMode="auto">
          <a:xfrm>
            <a:off x="205452" y="1041400"/>
            <a:ext cx="8763573" cy="4165364"/>
          </a:xfrm>
          <a:prstGeom prst="rect">
            <a:avLst/>
          </a:prstGeom>
          <a:noFill/>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P_tmp.bmp"/>
          <p:cNvPicPr>
            <a:picLocks noChangeAspect="1"/>
          </p:cNvPicPr>
          <p:nvPr>
            <p:custDataLst>
              <p:tags r:id="rId1"/>
            </p:custDataLst>
          </p:nvPr>
        </p:nvPicPr>
        <p:blipFill>
          <a:blip r:embed="rId3"/>
          <a:stretch>
            <a:fillRect/>
          </a:stretch>
        </p:blipFill>
        <p:spPr bwMode="auto">
          <a:xfrm>
            <a:off x="213325" y="492759"/>
            <a:ext cx="8763051" cy="2845325"/>
          </a:xfrm>
          <a:prstGeom prst="rect">
            <a:avLst/>
          </a:prstGeom>
          <a:noFill/>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a:stCxn id="5" idx="0"/>
          </p:cNvCxnSpPr>
          <p:nvPr/>
        </p:nvCxnSpPr>
        <p:spPr bwMode="auto">
          <a:xfrm rot="5400000" flipH="1" flipV="1">
            <a:off x="6736080" y="3840480"/>
            <a:ext cx="2011680" cy="3048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4" name="Straight Connector 3"/>
          <p:cNvCxnSpPr/>
          <p:nvPr/>
        </p:nvCxnSpPr>
        <p:spPr bwMode="auto">
          <a:xfrm rot="5400000" flipH="1" flipV="1">
            <a:off x="6873240" y="1950720"/>
            <a:ext cx="1798320" cy="3048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5" name="Isosceles Triangle 4"/>
          <p:cNvSpPr/>
          <p:nvPr/>
        </p:nvSpPr>
        <p:spPr bwMode="auto">
          <a:xfrm>
            <a:off x="7589520" y="4861560"/>
            <a:ext cx="274320" cy="33528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nvGrpSpPr>
          <p:cNvPr id="6" name="Group 5"/>
          <p:cNvGrpSpPr/>
          <p:nvPr/>
        </p:nvGrpSpPr>
        <p:grpSpPr>
          <a:xfrm>
            <a:off x="6659880" y="899160"/>
            <a:ext cx="518160" cy="289560"/>
            <a:chOff x="4084320" y="1965960"/>
            <a:chExt cx="2987040" cy="426720"/>
          </a:xfrm>
        </p:grpSpPr>
        <p:grpSp>
          <p:nvGrpSpPr>
            <p:cNvPr id="7" name="Group 9"/>
            <p:cNvGrpSpPr/>
            <p:nvPr/>
          </p:nvGrpSpPr>
          <p:grpSpPr>
            <a:xfrm>
              <a:off x="4084320" y="1996440"/>
              <a:ext cx="746760" cy="396240"/>
              <a:chOff x="4084320" y="1996440"/>
              <a:chExt cx="746760" cy="396240"/>
            </a:xfrm>
          </p:grpSpPr>
          <p:cxnSp>
            <p:nvCxnSpPr>
              <p:cNvPr id="17" name="Straight Connector 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8" name="Group 10"/>
            <p:cNvGrpSpPr/>
            <p:nvPr/>
          </p:nvGrpSpPr>
          <p:grpSpPr>
            <a:xfrm>
              <a:off x="5577840" y="1965960"/>
              <a:ext cx="746760" cy="396240"/>
              <a:chOff x="4084320" y="1996440"/>
              <a:chExt cx="746760" cy="396240"/>
            </a:xfrm>
          </p:grpSpPr>
          <p:cxnSp>
            <p:nvCxnSpPr>
              <p:cNvPr id="15" name="Straight Connector 14"/>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9" name="Group 16"/>
            <p:cNvGrpSpPr/>
            <p:nvPr/>
          </p:nvGrpSpPr>
          <p:grpSpPr>
            <a:xfrm>
              <a:off x="6324600" y="1965960"/>
              <a:ext cx="746760" cy="396240"/>
              <a:chOff x="4084320" y="1996440"/>
              <a:chExt cx="746760" cy="396240"/>
            </a:xfrm>
          </p:grpSpPr>
          <p:cxnSp>
            <p:nvCxnSpPr>
              <p:cNvPr id="13" name="Straight Connector 12"/>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0" name="Group 19"/>
            <p:cNvGrpSpPr/>
            <p:nvPr/>
          </p:nvGrpSpPr>
          <p:grpSpPr>
            <a:xfrm>
              <a:off x="4815840" y="1981200"/>
              <a:ext cx="746760" cy="396240"/>
              <a:chOff x="4084320" y="1996440"/>
              <a:chExt cx="746760" cy="396240"/>
            </a:xfrm>
          </p:grpSpPr>
          <p:cxnSp>
            <p:nvCxnSpPr>
              <p:cNvPr id="11" name="Straight Connector 10"/>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cxnSp>
        <p:nvCxnSpPr>
          <p:cNvPr id="33" name="Straight Connector 32"/>
          <p:cNvCxnSpPr/>
          <p:nvPr/>
        </p:nvCxnSpPr>
        <p:spPr bwMode="auto">
          <a:xfrm flipV="1">
            <a:off x="7193280" y="1127760"/>
            <a:ext cx="594360" cy="152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flipV="1">
            <a:off x="6080760" y="1188720"/>
            <a:ext cx="594360" cy="1524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35" name="Group 34"/>
          <p:cNvGrpSpPr/>
          <p:nvPr/>
        </p:nvGrpSpPr>
        <p:grpSpPr>
          <a:xfrm>
            <a:off x="6598920" y="2743200"/>
            <a:ext cx="518160" cy="289560"/>
            <a:chOff x="4084320" y="1965960"/>
            <a:chExt cx="2987040" cy="426720"/>
          </a:xfrm>
        </p:grpSpPr>
        <p:grpSp>
          <p:nvGrpSpPr>
            <p:cNvPr id="36" name="Group 9"/>
            <p:cNvGrpSpPr/>
            <p:nvPr/>
          </p:nvGrpSpPr>
          <p:grpSpPr>
            <a:xfrm>
              <a:off x="4084320" y="1996440"/>
              <a:ext cx="746760" cy="396240"/>
              <a:chOff x="4084320" y="1996440"/>
              <a:chExt cx="746760" cy="396240"/>
            </a:xfrm>
          </p:grpSpPr>
          <p:cxnSp>
            <p:nvCxnSpPr>
              <p:cNvPr id="46" name="Straight Connector 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Straight Connector 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7" name="Group 10"/>
            <p:cNvGrpSpPr/>
            <p:nvPr/>
          </p:nvGrpSpPr>
          <p:grpSpPr>
            <a:xfrm>
              <a:off x="5577840" y="1965960"/>
              <a:ext cx="746760" cy="396240"/>
              <a:chOff x="4084320" y="1996440"/>
              <a:chExt cx="746760" cy="396240"/>
            </a:xfrm>
          </p:grpSpPr>
          <p:cxnSp>
            <p:nvCxnSpPr>
              <p:cNvPr id="44" name="Straight Connector 4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8" name="Group 16"/>
            <p:cNvGrpSpPr/>
            <p:nvPr/>
          </p:nvGrpSpPr>
          <p:grpSpPr>
            <a:xfrm>
              <a:off x="6324600" y="1965960"/>
              <a:ext cx="746760" cy="396240"/>
              <a:chOff x="4084320" y="1996440"/>
              <a:chExt cx="746760" cy="396240"/>
            </a:xfrm>
          </p:grpSpPr>
          <p:cxnSp>
            <p:nvCxnSpPr>
              <p:cNvPr id="42" name="Straight Connector 41"/>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9" name="Group 19"/>
            <p:cNvGrpSpPr/>
            <p:nvPr/>
          </p:nvGrpSpPr>
          <p:grpSpPr>
            <a:xfrm>
              <a:off x="4815840" y="1981200"/>
              <a:ext cx="746760" cy="396240"/>
              <a:chOff x="4084320" y="1996440"/>
              <a:chExt cx="746760" cy="396240"/>
            </a:xfrm>
          </p:grpSpPr>
          <p:cxnSp>
            <p:nvCxnSpPr>
              <p:cNvPr id="40" name="Straight Connector 39"/>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cxnSp>
        <p:nvCxnSpPr>
          <p:cNvPr id="48" name="Straight Connector 47"/>
          <p:cNvCxnSpPr/>
          <p:nvPr/>
        </p:nvCxnSpPr>
        <p:spPr bwMode="auto">
          <a:xfrm flipV="1">
            <a:off x="7132320" y="2971800"/>
            <a:ext cx="594360" cy="152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Connector 48"/>
          <p:cNvCxnSpPr/>
          <p:nvPr/>
        </p:nvCxnSpPr>
        <p:spPr bwMode="auto">
          <a:xfrm flipV="1">
            <a:off x="6019800" y="3032760"/>
            <a:ext cx="594360" cy="152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flipV="1">
            <a:off x="7863840" y="1036320"/>
            <a:ext cx="487680" cy="152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flipV="1">
            <a:off x="7879080" y="2956560"/>
            <a:ext cx="487680" cy="152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flipV="1">
            <a:off x="7833360" y="4770120"/>
            <a:ext cx="487680" cy="152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rot="5400000">
            <a:off x="7147560" y="1996440"/>
            <a:ext cx="1920240" cy="30480"/>
          </a:xfrm>
          <a:prstGeom prst="line">
            <a:avLst/>
          </a:prstGeom>
          <a:solidFill>
            <a:schemeClr val="accent1"/>
          </a:solidFill>
          <a:ln w="9525" cap="flat" cmpd="sng" algn="ctr">
            <a:solidFill>
              <a:schemeClr val="tx1"/>
            </a:solidFill>
            <a:prstDash val="solid"/>
            <a:round/>
            <a:headEnd type="arrow" w="med" len="med"/>
            <a:tailEnd type="arrow" w="med" len="med"/>
          </a:ln>
          <a:effectLst/>
        </p:spPr>
      </p:cxnSp>
      <p:cxnSp>
        <p:nvCxnSpPr>
          <p:cNvPr id="56" name="Straight Connector 55"/>
          <p:cNvCxnSpPr/>
          <p:nvPr/>
        </p:nvCxnSpPr>
        <p:spPr bwMode="auto">
          <a:xfrm rot="5400000">
            <a:off x="7117080" y="3840480"/>
            <a:ext cx="1920240" cy="30480"/>
          </a:xfrm>
          <a:prstGeom prst="line">
            <a:avLst/>
          </a:prstGeom>
          <a:solidFill>
            <a:schemeClr val="accent1"/>
          </a:solidFill>
          <a:ln w="9525" cap="flat" cmpd="sng" algn="ctr">
            <a:solidFill>
              <a:schemeClr val="tx1"/>
            </a:solidFill>
            <a:prstDash val="solid"/>
            <a:round/>
            <a:headEnd type="arrow" w="med" len="med"/>
            <a:tailEnd type="arrow" w="med" len="med"/>
          </a:ln>
          <a:effectLst/>
        </p:spPr>
      </p:cxnSp>
      <p:sp>
        <p:nvSpPr>
          <p:cNvPr id="58" name="Rectangle 57"/>
          <p:cNvSpPr/>
          <p:nvPr/>
        </p:nvSpPr>
        <p:spPr bwMode="auto">
          <a:xfrm>
            <a:off x="5867400" y="853440"/>
            <a:ext cx="198120" cy="7315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9" name="Rectangle 58"/>
          <p:cNvSpPr/>
          <p:nvPr/>
        </p:nvSpPr>
        <p:spPr bwMode="auto">
          <a:xfrm>
            <a:off x="5836920" y="2636520"/>
            <a:ext cx="198120" cy="7315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60" name="Rectangle 59"/>
          <p:cNvSpPr/>
          <p:nvPr/>
        </p:nvSpPr>
        <p:spPr bwMode="auto">
          <a:xfrm rot="5400000">
            <a:off x="7650480" y="4937760"/>
            <a:ext cx="198120" cy="7315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61" name="Freeform 60"/>
          <p:cNvSpPr/>
          <p:nvPr/>
        </p:nvSpPr>
        <p:spPr bwMode="auto">
          <a:xfrm>
            <a:off x="7528560" y="2855753"/>
            <a:ext cx="396240" cy="393780"/>
          </a:xfrm>
          <a:custGeom>
            <a:avLst/>
            <a:gdLst>
              <a:gd name="connsiteX0" fmla="*/ 259080 w 396240"/>
              <a:gd name="connsiteY0" fmla="*/ 116047 h 393780"/>
              <a:gd name="connsiteX1" fmla="*/ 304800 w 396240"/>
              <a:gd name="connsiteY1" fmla="*/ 131287 h 393780"/>
              <a:gd name="connsiteX2" fmla="*/ 304800 w 396240"/>
              <a:gd name="connsiteY2" fmla="*/ 253207 h 393780"/>
              <a:gd name="connsiteX3" fmla="*/ 121920 w 396240"/>
              <a:gd name="connsiteY3" fmla="*/ 192247 h 393780"/>
              <a:gd name="connsiteX4" fmla="*/ 106680 w 396240"/>
              <a:gd name="connsiteY4" fmla="*/ 146527 h 393780"/>
              <a:gd name="connsiteX5" fmla="*/ 121920 w 396240"/>
              <a:gd name="connsiteY5" fmla="*/ 55087 h 393780"/>
              <a:gd name="connsiteX6" fmla="*/ 137160 w 396240"/>
              <a:gd name="connsiteY6" fmla="*/ 9367 h 393780"/>
              <a:gd name="connsiteX7" fmla="*/ 335280 w 396240"/>
              <a:gd name="connsiteY7" fmla="*/ 24607 h 393780"/>
              <a:gd name="connsiteX8" fmla="*/ 396240 w 396240"/>
              <a:gd name="connsiteY8" fmla="*/ 161767 h 393780"/>
              <a:gd name="connsiteX9" fmla="*/ 381000 w 396240"/>
              <a:gd name="connsiteY9" fmla="*/ 268447 h 393780"/>
              <a:gd name="connsiteX10" fmla="*/ 274320 w 396240"/>
              <a:gd name="connsiteY10" fmla="*/ 390367 h 393780"/>
              <a:gd name="connsiteX11" fmla="*/ 30480 w 396240"/>
              <a:gd name="connsiteY11" fmla="*/ 375127 h 393780"/>
              <a:gd name="connsiteX12" fmla="*/ 15240 w 396240"/>
              <a:gd name="connsiteY12" fmla="*/ 329407 h 393780"/>
              <a:gd name="connsiteX13" fmla="*/ 0 w 396240"/>
              <a:gd name="connsiteY13" fmla="*/ 268447 h 39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240" h="393780">
                <a:moveTo>
                  <a:pt x="259080" y="116047"/>
                </a:moveTo>
                <a:cubicBezTo>
                  <a:pt x="274320" y="121127"/>
                  <a:pt x="293441" y="119928"/>
                  <a:pt x="304800" y="131287"/>
                </a:cubicBezTo>
                <a:cubicBezTo>
                  <a:pt x="336042" y="162529"/>
                  <a:pt x="310597" y="224224"/>
                  <a:pt x="304800" y="253207"/>
                </a:cubicBezTo>
                <a:cubicBezTo>
                  <a:pt x="177305" y="240457"/>
                  <a:pt x="165246" y="278899"/>
                  <a:pt x="121920" y="192247"/>
                </a:cubicBezTo>
                <a:cubicBezTo>
                  <a:pt x="114736" y="177879"/>
                  <a:pt x="111760" y="161767"/>
                  <a:pt x="106680" y="146527"/>
                </a:cubicBezTo>
                <a:cubicBezTo>
                  <a:pt x="111760" y="116047"/>
                  <a:pt x="115217" y="85252"/>
                  <a:pt x="121920" y="55087"/>
                </a:cubicBezTo>
                <a:cubicBezTo>
                  <a:pt x="125405" y="39405"/>
                  <a:pt x="121257" y="11639"/>
                  <a:pt x="137160" y="9367"/>
                </a:cubicBezTo>
                <a:cubicBezTo>
                  <a:pt x="202729" y="0"/>
                  <a:pt x="269240" y="19527"/>
                  <a:pt x="335280" y="24607"/>
                </a:cubicBezTo>
                <a:cubicBezTo>
                  <a:pt x="371552" y="133423"/>
                  <a:pt x="347938" y="89314"/>
                  <a:pt x="396240" y="161767"/>
                </a:cubicBezTo>
                <a:cubicBezTo>
                  <a:pt x="391160" y="197327"/>
                  <a:pt x="393895" y="234920"/>
                  <a:pt x="381000" y="268447"/>
                </a:cubicBezTo>
                <a:cubicBezTo>
                  <a:pt x="350345" y="348150"/>
                  <a:pt x="330288" y="353055"/>
                  <a:pt x="274320" y="390367"/>
                </a:cubicBezTo>
                <a:cubicBezTo>
                  <a:pt x="193040" y="385287"/>
                  <a:pt x="109754" y="393780"/>
                  <a:pt x="30480" y="375127"/>
                </a:cubicBezTo>
                <a:cubicBezTo>
                  <a:pt x="14843" y="371448"/>
                  <a:pt x="19653" y="344853"/>
                  <a:pt x="15240" y="329407"/>
                </a:cubicBezTo>
                <a:cubicBezTo>
                  <a:pt x="9486" y="309268"/>
                  <a:pt x="0" y="268447"/>
                  <a:pt x="0" y="268447"/>
                </a:cubicBezTo>
              </a:path>
            </a:pathLst>
          </a:cu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pic>
        <p:nvPicPr>
          <p:cNvPr id="63" name="Picture 62" descr="TP_tmp.bmp"/>
          <p:cNvPicPr>
            <a:picLocks noChangeAspect="1"/>
          </p:cNvPicPr>
          <p:nvPr>
            <p:custDataLst>
              <p:tags r:id="rId1"/>
            </p:custDataLst>
          </p:nvPr>
        </p:nvPicPr>
        <p:blipFill>
          <a:blip r:embed="rId20"/>
          <a:stretch>
            <a:fillRect/>
          </a:stretch>
        </p:blipFill>
        <p:spPr>
          <a:xfrm>
            <a:off x="8170926" y="3586480"/>
            <a:ext cx="178307" cy="202691"/>
          </a:xfrm>
          <a:prstGeom prst="rect">
            <a:avLst/>
          </a:prstGeom>
        </p:spPr>
      </p:pic>
      <p:pic>
        <p:nvPicPr>
          <p:cNvPr id="64" name="Picture 63" descr="TP_tmp.bmp"/>
          <p:cNvPicPr>
            <a:picLocks noChangeAspect="1"/>
          </p:cNvPicPr>
          <p:nvPr>
            <p:custDataLst>
              <p:tags r:id="rId2"/>
            </p:custDataLst>
          </p:nvPr>
        </p:nvPicPr>
        <p:blipFill>
          <a:blip r:embed="rId20"/>
          <a:stretch>
            <a:fillRect/>
          </a:stretch>
        </p:blipFill>
        <p:spPr>
          <a:xfrm>
            <a:off x="8155686" y="1955800"/>
            <a:ext cx="178307" cy="202691"/>
          </a:xfrm>
          <a:prstGeom prst="rect">
            <a:avLst/>
          </a:prstGeom>
        </p:spPr>
      </p:pic>
      <p:pic>
        <p:nvPicPr>
          <p:cNvPr id="66" name="Picture 65" descr="TP_tmp.bmp"/>
          <p:cNvPicPr>
            <a:picLocks noChangeAspect="1"/>
          </p:cNvPicPr>
          <p:nvPr>
            <p:custDataLst>
              <p:tags r:id="rId3"/>
            </p:custDataLst>
          </p:nvPr>
        </p:nvPicPr>
        <p:blipFill>
          <a:blip r:embed="rId21"/>
          <a:stretch>
            <a:fillRect/>
          </a:stretch>
        </p:blipFill>
        <p:spPr bwMode="auto">
          <a:xfrm>
            <a:off x="6916494" y="1148080"/>
            <a:ext cx="126852" cy="203269"/>
          </a:xfrm>
          <a:prstGeom prst="rect">
            <a:avLst/>
          </a:prstGeom>
          <a:noFill/>
          <a:ln/>
          <a:effectLst/>
        </p:spPr>
      </p:pic>
      <p:pic>
        <p:nvPicPr>
          <p:cNvPr id="67" name="Picture 66" descr="TP_tmp.bmp"/>
          <p:cNvPicPr>
            <a:picLocks noChangeAspect="1"/>
          </p:cNvPicPr>
          <p:nvPr>
            <p:custDataLst>
              <p:tags r:id="rId4"/>
            </p:custDataLst>
          </p:nvPr>
        </p:nvPicPr>
        <p:blipFill>
          <a:blip r:embed="rId21"/>
          <a:stretch>
            <a:fillRect/>
          </a:stretch>
        </p:blipFill>
        <p:spPr bwMode="auto">
          <a:xfrm>
            <a:off x="6825054" y="3068320"/>
            <a:ext cx="126852" cy="203269"/>
          </a:xfrm>
          <a:prstGeom prst="rect">
            <a:avLst/>
          </a:prstGeom>
          <a:noFill/>
          <a:ln/>
          <a:effectLst/>
        </p:spPr>
      </p:pic>
      <p:pic>
        <p:nvPicPr>
          <p:cNvPr id="69" name="Picture 68" descr="TP_tmp.bmp"/>
          <p:cNvPicPr>
            <a:picLocks noChangeAspect="1"/>
          </p:cNvPicPr>
          <p:nvPr>
            <p:custDataLst>
              <p:tags r:id="rId5"/>
            </p:custDataLst>
          </p:nvPr>
        </p:nvPicPr>
        <p:blipFill>
          <a:blip r:embed="rId22"/>
          <a:stretch>
            <a:fillRect/>
          </a:stretch>
        </p:blipFill>
        <p:spPr bwMode="auto">
          <a:xfrm>
            <a:off x="7947793" y="2976880"/>
            <a:ext cx="228333" cy="254211"/>
          </a:xfrm>
          <a:prstGeom prst="rect">
            <a:avLst/>
          </a:prstGeom>
          <a:noFill/>
          <a:ln/>
          <a:effectLst/>
        </p:spPr>
      </p:pic>
      <p:cxnSp>
        <p:nvCxnSpPr>
          <p:cNvPr id="71" name="Straight Arrow Connector 70"/>
          <p:cNvCxnSpPr/>
          <p:nvPr/>
        </p:nvCxnSpPr>
        <p:spPr bwMode="auto">
          <a:xfrm rot="5400000">
            <a:off x="7437120" y="792480"/>
            <a:ext cx="64008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73" name="Picture 72" descr="TP_tmp.bmp"/>
          <p:cNvPicPr>
            <a:picLocks noChangeAspect="1"/>
          </p:cNvPicPr>
          <p:nvPr>
            <p:custDataLst>
              <p:tags r:id="rId6"/>
            </p:custDataLst>
          </p:nvPr>
        </p:nvPicPr>
        <p:blipFill>
          <a:blip r:embed="rId23"/>
          <a:stretch>
            <a:fillRect/>
          </a:stretch>
        </p:blipFill>
        <p:spPr bwMode="auto">
          <a:xfrm>
            <a:off x="7762205" y="401320"/>
            <a:ext cx="203269" cy="203269"/>
          </a:xfrm>
          <a:prstGeom prst="rect">
            <a:avLst/>
          </a:prstGeom>
          <a:noFill/>
          <a:ln/>
          <a:effectLst/>
        </p:spPr>
      </p:pic>
      <p:pic>
        <p:nvPicPr>
          <p:cNvPr id="75" name="Picture 74" descr="TP_tmp.bmp"/>
          <p:cNvPicPr>
            <a:picLocks noChangeAspect="1"/>
          </p:cNvPicPr>
          <p:nvPr>
            <p:custDataLst>
              <p:tags r:id="rId7"/>
            </p:custDataLst>
          </p:nvPr>
        </p:nvPicPr>
        <p:blipFill>
          <a:blip r:embed="rId24"/>
          <a:stretch>
            <a:fillRect/>
          </a:stretch>
        </p:blipFill>
        <p:spPr bwMode="auto">
          <a:xfrm>
            <a:off x="7853899" y="1026159"/>
            <a:ext cx="202760" cy="202760"/>
          </a:xfrm>
          <a:prstGeom prst="rect">
            <a:avLst/>
          </a:prstGeom>
          <a:noFill/>
          <a:ln/>
          <a:effectLst/>
        </p:spPr>
      </p:pic>
      <p:pic>
        <p:nvPicPr>
          <p:cNvPr id="77" name="Picture 76" descr="TP_tmp.bmp"/>
          <p:cNvPicPr>
            <a:picLocks noChangeAspect="1"/>
          </p:cNvPicPr>
          <p:nvPr>
            <p:custDataLst>
              <p:tags r:id="rId8"/>
            </p:custDataLst>
          </p:nvPr>
        </p:nvPicPr>
        <p:blipFill>
          <a:blip r:embed="rId25"/>
          <a:stretch>
            <a:fillRect/>
          </a:stretch>
        </p:blipFill>
        <p:spPr bwMode="auto">
          <a:xfrm>
            <a:off x="7427432" y="2702559"/>
            <a:ext cx="202253" cy="202253"/>
          </a:xfrm>
          <a:prstGeom prst="rect">
            <a:avLst/>
          </a:prstGeom>
          <a:noFill/>
          <a:ln/>
          <a:effectLst/>
        </p:spPr>
      </p:pic>
      <p:pic>
        <p:nvPicPr>
          <p:cNvPr id="79" name="Picture 78" descr="TP_tmp.bmp"/>
          <p:cNvPicPr>
            <a:picLocks noChangeAspect="1"/>
          </p:cNvPicPr>
          <p:nvPr>
            <p:custDataLst>
              <p:tags r:id="rId9"/>
            </p:custDataLst>
          </p:nvPr>
        </p:nvPicPr>
        <p:blipFill>
          <a:blip r:embed="rId26"/>
          <a:stretch>
            <a:fillRect/>
          </a:stretch>
        </p:blipFill>
        <p:spPr bwMode="auto">
          <a:xfrm>
            <a:off x="7427684" y="4683759"/>
            <a:ext cx="201747" cy="201747"/>
          </a:xfrm>
          <a:prstGeom prst="rect">
            <a:avLst/>
          </a:prstGeom>
          <a:noFill/>
          <a:ln/>
          <a:effectLst/>
        </p:spPr>
      </p:pic>
      <p:cxnSp>
        <p:nvCxnSpPr>
          <p:cNvPr id="81" name="Straight Connector 80"/>
          <p:cNvCxnSpPr/>
          <p:nvPr/>
        </p:nvCxnSpPr>
        <p:spPr bwMode="auto">
          <a:xfrm rot="5400000" flipH="1" flipV="1">
            <a:off x="1379220" y="4015740"/>
            <a:ext cx="2286000" cy="685800"/>
          </a:xfrm>
          <a:prstGeom prst="line">
            <a:avLst/>
          </a:prstGeom>
          <a:solidFill>
            <a:schemeClr val="accent1"/>
          </a:solidFill>
          <a:ln w="9525" cap="flat" cmpd="sng" algn="ctr">
            <a:solidFill>
              <a:schemeClr val="tx1"/>
            </a:solidFill>
            <a:prstDash val="solid"/>
            <a:round/>
            <a:headEnd type="none" w="med" len="med"/>
            <a:tailEnd type="arrow" w="med" len="med"/>
          </a:ln>
          <a:effectLst/>
        </p:spPr>
      </p:cxnSp>
      <p:cxnSp>
        <p:nvCxnSpPr>
          <p:cNvPr id="82" name="Straight Connector 81"/>
          <p:cNvCxnSpPr/>
          <p:nvPr/>
        </p:nvCxnSpPr>
        <p:spPr bwMode="auto">
          <a:xfrm rot="5400000" flipH="1" flipV="1">
            <a:off x="2438400" y="1722120"/>
            <a:ext cx="1965960" cy="10820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5" name="Straight Connector 84"/>
          <p:cNvCxnSpPr/>
          <p:nvPr/>
        </p:nvCxnSpPr>
        <p:spPr bwMode="auto">
          <a:xfrm rot="5400000" flipH="1" flipV="1">
            <a:off x="68580" y="3238500"/>
            <a:ext cx="4343400" cy="91440"/>
          </a:xfrm>
          <a:prstGeom prst="line">
            <a:avLst/>
          </a:prstGeom>
          <a:solidFill>
            <a:schemeClr val="accent1"/>
          </a:solidFill>
          <a:ln w="9525" cap="flat" cmpd="sng" algn="ctr">
            <a:solidFill>
              <a:schemeClr val="tx1"/>
            </a:solidFill>
            <a:prstDash val="dashDot"/>
            <a:round/>
            <a:headEnd type="none" w="med" len="med"/>
            <a:tailEnd type="none" w="med" len="med"/>
          </a:ln>
          <a:effectLst/>
        </p:spPr>
      </p:cxnSp>
      <p:cxnSp>
        <p:nvCxnSpPr>
          <p:cNvPr id="88" name="Straight Arrow Connector 87"/>
          <p:cNvCxnSpPr/>
          <p:nvPr/>
        </p:nvCxnSpPr>
        <p:spPr bwMode="auto">
          <a:xfrm flipH="1">
            <a:off x="2255520" y="3261360"/>
            <a:ext cx="64008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0" name="Straight Arrow Connector 89"/>
          <p:cNvCxnSpPr/>
          <p:nvPr/>
        </p:nvCxnSpPr>
        <p:spPr bwMode="auto">
          <a:xfrm flipV="1">
            <a:off x="2606040" y="1325880"/>
            <a:ext cx="1371600" cy="45720"/>
          </a:xfrm>
          <a:prstGeom prst="straightConnector1">
            <a:avLst/>
          </a:prstGeom>
          <a:solidFill>
            <a:schemeClr val="accent1"/>
          </a:solidFill>
          <a:ln w="9525" cap="flat" cmpd="sng" algn="ctr">
            <a:solidFill>
              <a:schemeClr val="tx1"/>
            </a:solidFill>
            <a:prstDash val="solid"/>
            <a:round/>
            <a:headEnd type="arrow" w="med" len="med"/>
            <a:tailEnd type="none"/>
          </a:ln>
          <a:effectLst/>
        </p:spPr>
      </p:cxnSp>
      <p:cxnSp>
        <p:nvCxnSpPr>
          <p:cNvPr id="91" name="Straight Connector 90"/>
          <p:cNvCxnSpPr/>
          <p:nvPr/>
        </p:nvCxnSpPr>
        <p:spPr bwMode="auto">
          <a:xfrm rot="5400000" flipH="1" flipV="1">
            <a:off x="2049780" y="1790700"/>
            <a:ext cx="2286000" cy="685800"/>
          </a:xfrm>
          <a:prstGeom prst="line">
            <a:avLst/>
          </a:prstGeom>
          <a:solidFill>
            <a:schemeClr val="accent1"/>
          </a:solidFill>
          <a:ln w="9525" cap="flat" cmpd="sng" algn="ctr">
            <a:solidFill>
              <a:schemeClr val="tx1"/>
            </a:solidFill>
            <a:prstDash val="dashDot"/>
            <a:round/>
            <a:headEnd type="none" w="med" len="med"/>
            <a:tailEnd type="none" w="med" len="med"/>
          </a:ln>
          <a:effectLst/>
        </p:spPr>
      </p:cxnSp>
      <p:pic>
        <p:nvPicPr>
          <p:cNvPr id="103" name="Picture 102" descr="TP_tmp.bmp"/>
          <p:cNvPicPr>
            <a:picLocks noChangeAspect="1"/>
          </p:cNvPicPr>
          <p:nvPr>
            <p:custDataLst>
              <p:tags r:id="rId10"/>
            </p:custDataLst>
          </p:nvPr>
        </p:nvPicPr>
        <p:blipFill>
          <a:blip r:embed="rId27"/>
          <a:stretch>
            <a:fillRect/>
          </a:stretch>
        </p:blipFill>
        <p:spPr bwMode="auto">
          <a:xfrm>
            <a:off x="2844139" y="1071880"/>
            <a:ext cx="407721" cy="255017"/>
          </a:xfrm>
          <a:prstGeom prst="rect">
            <a:avLst/>
          </a:prstGeom>
          <a:noFill/>
          <a:ln/>
          <a:effectLst/>
        </p:spPr>
      </p:pic>
      <p:pic>
        <p:nvPicPr>
          <p:cNvPr id="104" name="Picture 103" descr="TP_tmp.bmp"/>
          <p:cNvPicPr>
            <a:picLocks noChangeAspect="1"/>
          </p:cNvPicPr>
          <p:nvPr>
            <p:custDataLst>
              <p:tags r:id="rId11"/>
            </p:custDataLst>
          </p:nvPr>
        </p:nvPicPr>
        <p:blipFill>
          <a:blip r:embed="rId28"/>
          <a:stretch>
            <a:fillRect/>
          </a:stretch>
        </p:blipFill>
        <p:spPr bwMode="auto">
          <a:xfrm>
            <a:off x="2402550" y="2900678"/>
            <a:ext cx="406979" cy="254552"/>
          </a:xfrm>
          <a:prstGeom prst="rect">
            <a:avLst/>
          </a:prstGeom>
          <a:noFill/>
          <a:ln/>
          <a:effectLst/>
        </p:spPr>
      </p:pic>
      <p:sp>
        <p:nvSpPr>
          <p:cNvPr id="96" name="Arc 95"/>
          <p:cNvSpPr/>
          <p:nvPr/>
        </p:nvSpPr>
        <p:spPr bwMode="auto">
          <a:xfrm>
            <a:off x="1737360" y="4541520"/>
            <a:ext cx="914400" cy="914400"/>
          </a:xfrm>
          <a:prstGeom prst="arc">
            <a:avLst>
              <a:gd name="adj1" fmla="val 16200000"/>
              <a:gd name="adj2" fmla="val 1818668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97" name="Arc 96"/>
          <p:cNvSpPr/>
          <p:nvPr/>
        </p:nvSpPr>
        <p:spPr bwMode="auto">
          <a:xfrm>
            <a:off x="2697480" y="2362200"/>
            <a:ext cx="914400" cy="914400"/>
          </a:xfrm>
          <a:prstGeom prst="arc">
            <a:avLst>
              <a:gd name="adj1" fmla="val 16200000"/>
              <a:gd name="adj2" fmla="val 1741938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pic>
        <p:nvPicPr>
          <p:cNvPr id="99" name="Picture 98" descr="TP_tmp.bmp"/>
          <p:cNvPicPr>
            <a:picLocks noChangeAspect="1"/>
          </p:cNvPicPr>
          <p:nvPr>
            <p:custDataLst>
              <p:tags r:id="rId12"/>
            </p:custDataLst>
          </p:nvPr>
        </p:nvPicPr>
        <p:blipFill>
          <a:blip r:embed="rId29"/>
          <a:stretch>
            <a:fillRect/>
          </a:stretch>
        </p:blipFill>
        <p:spPr>
          <a:xfrm>
            <a:off x="2242566" y="4257040"/>
            <a:ext cx="178307" cy="254507"/>
          </a:xfrm>
          <a:prstGeom prst="rect">
            <a:avLst/>
          </a:prstGeom>
        </p:spPr>
      </p:pic>
      <p:pic>
        <p:nvPicPr>
          <p:cNvPr id="101" name="Picture 100" descr="TP_tmp.bmp"/>
          <p:cNvPicPr>
            <a:picLocks noChangeAspect="1"/>
          </p:cNvPicPr>
          <p:nvPr>
            <p:custDataLst>
              <p:tags r:id="rId13"/>
            </p:custDataLst>
          </p:nvPr>
        </p:nvPicPr>
        <p:blipFill>
          <a:blip r:embed="rId30"/>
          <a:stretch>
            <a:fillRect/>
          </a:stretch>
        </p:blipFill>
        <p:spPr bwMode="auto">
          <a:xfrm>
            <a:off x="3230662" y="2153920"/>
            <a:ext cx="152834" cy="126852"/>
          </a:xfrm>
          <a:prstGeom prst="rect">
            <a:avLst/>
          </a:prstGeom>
          <a:noFill/>
          <a:ln/>
          <a:effectLst/>
        </p:spPr>
      </p:pic>
      <p:cxnSp>
        <p:nvCxnSpPr>
          <p:cNvPr id="106" name="Straight Arrow Connector 105"/>
          <p:cNvCxnSpPr/>
          <p:nvPr/>
        </p:nvCxnSpPr>
        <p:spPr bwMode="auto">
          <a:xfrm rot="5400000">
            <a:off x="3489960" y="914400"/>
            <a:ext cx="85344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7" name="Straight Arrow Connector 106"/>
          <p:cNvCxnSpPr/>
          <p:nvPr/>
        </p:nvCxnSpPr>
        <p:spPr bwMode="auto">
          <a:xfrm rot="16200000" flipV="1">
            <a:off x="1767840" y="5928360"/>
            <a:ext cx="85344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9" name="Straight Arrow Connector 108"/>
          <p:cNvCxnSpPr/>
          <p:nvPr/>
        </p:nvCxnSpPr>
        <p:spPr bwMode="auto">
          <a:xfrm>
            <a:off x="762000" y="5532120"/>
            <a:ext cx="141732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111" name="Picture 110" descr="TP_tmp.bmp"/>
          <p:cNvPicPr>
            <a:picLocks noChangeAspect="1"/>
          </p:cNvPicPr>
          <p:nvPr>
            <p:custDataLst>
              <p:tags r:id="rId14"/>
            </p:custDataLst>
          </p:nvPr>
        </p:nvPicPr>
        <p:blipFill>
          <a:blip r:embed="rId23"/>
          <a:stretch>
            <a:fillRect/>
          </a:stretch>
        </p:blipFill>
        <p:spPr>
          <a:xfrm>
            <a:off x="2169413" y="6116320"/>
            <a:ext cx="202692" cy="202692"/>
          </a:xfrm>
          <a:prstGeom prst="rect">
            <a:avLst/>
          </a:prstGeom>
        </p:spPr>
      </p:pic>
      <p:pic>
        <p:nvPicPr>
          <p:cNvPr id="113" name="Picture 112" descr="TP_tmp.bmp"/>
          <p:cNvPicPr>
            <a:picLocks noChangeAspect="1"/>
          </p:cNvPicPr>
          <p:nvPr>
            <p:custDataLst>
              <p:tags r:id="rId15"/>
            </p:custDataLst>
          </p:nvPr>
        </p:nvPicPr>
        <p:blipFill>
          <a:blip r:embed="rId31"/>
          <a:stretch>
            <a:fillRect/>
          </a:stretch>
        </p:blipFill>
        <p:spPr>
          <a:xfrm>
            <a:off x="358138" y="5201920"/>
            <a:ext cx="1143002" cy="254508"/>
          </a:xfrm>
          <a:prstGeom prst="rect">
            <a:avLst/>
          </a:prstGeom>
        </p:spPr>
      </p:pic>
      <p:sp>
        <p:nvSpPr>
          <p:cNvPr id="114" name="Arc 113"/>
          <p:cNvSpPr/>
          <p:nvPr/>
        </p:nvSpPr>
        <p:spPr bwMode="auto">
          <a:xfrm>
            <a:off x="2651760" y="2910840"/>
            <a:ext cx="472440" cy="609600"/>
          </a:xfrm>
          <a:prstGeom prst="arc">
            <a:avLst>
              <a:gd name="adj1" fmla="val 16200000"/>
              <a:gd name="adj2" fmla="val 5495468"/>
            </a:avLst>
          </a:prstGeom>
          <a:noFill/>
          <a:ln w="9525"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pic>
        <p:nvPicPr>
          <p:cNvPr id="116" name="Picture 115" descr="TP_tmp.bmp"/>
          <p:cNvPicPr>
            <a:picLocks noChangeAspect="1"/>
          </p:cNvPicPr>
          <p:nvPr>
            <p:custDataLst>
              <p:tags r:id="rId16"/>
            </p:custDataLst>
          </p:nvPr>
        </p:nvPicPr>
        <p:blipFill>
          <a:blip r:embed="rId32"/>
          <a:stretch>
            <a:fillRect/>
          </a:stretch>
        </p:blipFill>
        <p:spPr>
          <a:xfrm>
            <a:off x="3164586" y="3114040"/>
            <a:ext cx="406908" cy="254508"/>
          </a:xfrm>
          <a:prstGeom prst="rect">
            <a:avLst/>
          </a:prstGeom>
        </p:spPr>
      </p:pic>
      <p:pic>
        <p:nvPicPr>
          <p:cNvPr id="117" name="Picture 116" descr="TP_tmp.bmp"/>
          <p:cNvPicPr>
            <a:picLocks noChangeAspect="1"/>
          </p:cNvPicPr>
          <p:nvPr>
            <p:custDataLst>
              <p:tags r:id="rId17"/>
            </p:custDataLst>
          </p:nvPr>
        </p:nvPicPr>
        <p:blipFill>
          <a:blip r:embed="rId23"/>
          <a:stretch>
            <a:fillRect/>
          </a:stretch>
        </p:blipFill>
        <p:spPr>
          <a:xfrm>
            <a:off x="3982973" y="416560"/>
            <a:ext cx="202692" cy="202692"/>
          </a:xfrm>
          <a:prstGeom prst="rect">
            <a:avLst/>
          </a:prstGeom>
        </p:spPr>
      </p:pic>
      <p:pic>
        <p:nvPicPr>
          <p:cNvPr id="119" name="Picture 118" descr="TP_tmp.bmp"/>
          <p:cNvPicPr>
            <a:picLocks noChangeAspect="1"/>
          </p:cNvPicPr>
          <p:nvPr>
            <p:custDataLst>
              <p:tags r:id="rId18"/>
            </p:custDataLst>
          </p:nvPr>
        </p:nvPicPr>
        <p:blipFill>
          <a:blip r:embed="rId33"/>
          <a:stretch>
            <a:fillRect/>
          </a:stretch>
        </p:blipFill>
        <p:spPr>
          <a:xfrm>
            <a:off x="2501639" y="5262880"/>
            <a:ext cx="5512320" cy="11689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P_tmp.bmp"/>
          <p:cNvPicPr>
            <a:picLocks noChangeAspect="1"/>
          </p:cNvPicPr>
          <p:nvPr>
            <p:custDataLst>
              <p:tags r:id="rId1"/>
            </p:custDataLst>
          </p:nvPr>
        </p:nvPicPr>
        <p:blipFill>
          <a:blip r:embed="rId3"/>
          <a:stretch>
            <a:fillRect/>
          </a:stretch>
        </p:blipFill>
        <p:spPr bwMode="auto">
          <a:xfrm>
            <a:off x="160071" y="508000"/>
            <a:ext cx="8762893" cy="5817037"/>
          </a:xfrm>
          <a:prstGeom prst="rect">
            <a:avLst/>
          </a:prstGeom>
          <a:noFill/>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bmp"/>
          <p:cNvPicPr>
            <a:picLocks noChangeAspect="1"/>
          </p:cNvPicPr>
          <p:nvPr>
            <p:custDataLst>
              <p:tags r:id="rId1"/>
            </p:custDataLst>
          </p:nvPr>
        </p:nvPicPr>
        <p:blipFill>
          <a:blip r:embed="rId3"/>
          <a:stretch>
            <a:fillRect/>
          </a:stretch>
        </p:blipFill>
        <p:spPr bwMode="auto">
          <a:xfrm>
            <a:off x="99305" y="401320"/>
            <a:ext cx="8762507" cy="4978628"/>
          </a:xfrm>
          <a:prstGeom prst="rect">
            <a:avLst/>
          </a:prstGeom>
          <a:noFill/>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2667" y="778933"/>
            <a:ext cx="8009466" cy="830997"/>
          </a:xfrm>
          <a:prstGeom prst="rect">
            <a:avLst/>
          </a:prstGeom>
          <a:solidFill>
            <a:srgbClr val="FFFF00"/>
          </a:solidFill>
          <a:ln>
            <a:solidFill>
              <a:schemeClr val="tx1"/>
            </a:solidFill>
          </a:ln>
        </p:spPr>
        <p:txBody>
          <a:bodyPr wrap="square" rtlCol="0">
            <a:spAutoFit/>
          </a:bodyPr>
          <a:lstStyle/>
          <a:p>
            <a:r>
              <a:rPr lang="en-US" dirty="0" err="1"/>
              <a:t>Coursenotes</a:t>
            </a:r>
            <a:r>
              <a:rPr lang="en-US" dirty="0"/>
              <a:t>, assignments and announcements will all be made in Backpack (</a:t>
            </a:r>
            <a:r>
              <a:rPr lang="en-US" dirty="0">
                <a:hlinkClick r:id="rId2"/>
              </a:rPr>
              <a:t>http://www.usebackpack.com</a:t>
            </a:r>
            <a:r>
              <a:rPr lang="en-US" dirty="0"/>
              <a:t>).</a:t>
            </a:r>
          </a:p>
          <a:p>
            <a:r>
              <a:rPr lang="en-US" dirty="0" err="1"/>
              <a:t>Coursecode</a:t>
            </a:r>
            <a:r>
              <a:rPr lang="en-US" dirty="0"/>
              <a:t> is 063085</a:t>
            </a:r>
          </a:p>
        </p:txBody>
      </p:sp>
      <p:sp>
        <p:nvSpPr>
          <p:cNvPr id="4" name="TextBox 3"/>
          <p:cNvSpPr txBox="1"/>
          <p:nvPr/>
        </p:nvSpPr>
        <p:spPr>
          <a:xfrm>
            <a:off x="372539" y="3674528"/>
            <a:ext cx="8483600" cy="584775"/>
          </a:xfrm>
          <a:prstGeom prst="rect">
            <a:avLst/>
          </a:prstGeom>
          <a:solidFill>
            <a:srgbClr val="FFFF00"/>
          </a:solidFill>
          <a:ln>
            <a:solidFill>
              <a:schemeClr val="tx1"/>
            </a:solidFill>
          </a:ln>
        </p:spPr>
        <p:txBody>
          <a:bodyPr wrap="square" rtlCol="0">
            <a:spAutoFit/>
          </a:bodyPr>
          <a:lstStyle/>
          <a:p>
            <a:r>
              <a:rPr lang="en-US" dirty="0"/>
              <a:t>The Google Calendar for the course is available at </a:t>
            </a:r>
          </a:p>
          <a:p>
            <a:r>
              <a:rPr lang="en-US" dirty="0"/>
              <a:t>https://calendar.google.com/calendar?cid=ZHIuc3VtaXQuYmFzdUBnbWFpbC5jb20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Text Box 1027"/>
          <p:cNvSpPr txBox="1">
            <a:spLocks noChangeArrowheads="1"/>
          </p:cNvSpPr>
          <p:nvPr/>
        </p:nvSpPr>
        <p:spPr bwMode="auto">
          <a:xfrm>
            <a:off x="554038" y="1773238"/>
            <a:ext cx="2936875" cy="581025"/>
          </a:xfrm>
          <a:prstGeom prst="rect">
            <a:avLst/>
          </a:prstGeom>
          <a:noFill/>
          <a:ln w="9525">
            <a:noFill/>
            <a:miter lim="800000"/>
            <a:headEnd/>
            <a:tailEnd/>
          </a:ln>
          <a:effectLst/>
        </p:spPr>
        <p:txBody>
          <a:bodyPr>
            <a:spAutoFit/>
          </a:bodyPr>
          <a:lstStyle/>
          <a:p>
            <a:pPr algn="l">
              <a:spcBef>
                <a:spcPct val="50000"/>
              </a:spcBef>
            </a:pPr>
            <a:r>
              <a:rPr lang="en-US" b="0"/>
              <a:t>Mathematical model: an equation of motion</a:t>
            </a:r>
          </a:p>
        </p:txBody>
      </p:sp>
      <p:pic>
        <p:nvPicPr>
          <p:cNvPr id="151564" name="Picture 1036" descr="C:\Documents and Settings\Dr. Sumeet Basu\My Documents\TP_tmp.bmp"/>
          <p:cNvPicPr>
            <a:picLocks noChangeAspect="1" noChangeArrowheads="1"/>
          </p:cNvPicPr>
          <p:nvPr>
            <p:custDataLst>
              <p:tags r:id="rId1"/>
            </p:custDataLst>
          </p:nvPr>
        </p:nvPicPr>
        <p:blipFill>
          <a:blip r:embed="rId3"/>
          <a:srcRect/>
          <a:stretch>
            <a:fillRect/>
          </a:stretch>
        </p:blipFill>
        <p:spPr bwMode="auto">
          <a:xfrm>
            <a:off x="563563" y="2552700"/>
            <a:ext cx="4514850" cy="2824163"/>
          </a:xfrm>
          <a:prstGeom prst="rect">
            <a:avLst/>
          </a:prstGeom>
          <a:noFill/>
          <a:ln w="9525">
            <a:noFill/>
            <a:miter lim="800000"/>
            <a:headEnd/>
            <a:tailEnd/>
          </a:ln>
          <a:effectLst/>
        </p:spPr>
      </p:pic>
      <p:sp>
        <p:nvSpPr>
          <p:cNvPr id="151565" name="Text Box 1037"/>
          <p:cNvSpPr txBox="1">
            <a:spLocks noChangeArrowheads="1"/>
          </p:cNvSpPr>
          <p:nvPr/>
        </p:nvSpPr>
        <p:spPr bwMode="auto">
          <a:xfrm>
            <a:off x="3948113" y="5056188"/>
            <a:ext cx="4864100" cy="581025"/>
          </a:xfrm>
          <a:prstGeom prst="rect">
            <a:avLst/>
          </a:prstGeom>
          <a:noFill/>
          <a:ln w="9525">
            <a:noFill/>
            <a:miter lim="800000"/>
            <a:headEnd/>
            <a:tailEnd/>
          </a:ln>
          <a:effectLst/>
        </p:spPr>
        <p:txBody>
          <a:bodyPr>
            <a:spAutoFit/>
          </a:bodyPr>
          <a:lstStyle/>
          <a:p>
            <a:pPr algn="l">
              <a:spcBef>
                <a:spcPct val="50000"/>
              </a:spcBef>
            </a:pPr>
            <a:r>
              <a:rPr lang="en-US" b="0"/>
              <a:t>Euler’s explicit scheme or first order Runge Kutta scheme</a:t>
            </a:r>
          </a:p>
        </p:txBody>
      </p:sp>
      <p:sp>
        <p:nvSpPr>
          <p:cNvPr id="6" name="TextBox 5"/>
          <p:cNvSpPr txBox="1"/>
          <p:nvPr/>
        </p:nvSpPr>
        <p:spPr>
          <a:xfrm>
            <a:off x="579120" y="548640"/>
            <a:ext cx="5958840" cy="830997"/>
          </a:xfrm>
          <a:prstGeom prst="rect">
            <a:avLst/>
          </a:prstGeom>
          <a:noFill/>
          <a:ln>
            <a:solidFill>
              <a:schemeClr val="tx1"/>
            </a:solidFill>
          </a:ln>
        </p:spPr>
        <p:txBody>
          <a:bodyPr wrap="square" rtlCol="0">
            <a:spAutoFit/>
          </a:bodyPr>
          <a:lstStyle/>
          <a:p>
            <a:pPr algn="l"/>
            <a:r>
              <a:rPr lang="en-US" sz="2400" b="0" dirty="0"/>
              <a:t>Solving problems governed by differential equations: finite difference techniques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Documents and Settings\Dr. Sumeet Basu\My Documents\TP_tmp.png"/>
          <p:cNvPicPr>
            <a:picLocks noChangeAspect="1"/>
          </p:cNvPicPr>
          <p:nvPr>
            <p:custDataLst>
              <p:tags r:id="rId1"/>
            </p:custDataLst>
          </p:nvPr>
        </p:nvPicPr>
        <p:blipFill>
          <a:blip r:embed="rId3"/>
          <a:stretch>
            <a:fillRect/>
          </a:stretch>
        </p:blipFill>
        <p:spPr bwMode="auto">
          <a:xfrm>
            <a:off x="701674" y="417512"/>
            <a:ext cx="4686301" cy="5998281"/>
          </a:xfrm>
          <a:prstGeom prst="rect">
            <a:avLst/>
          </a:prstGeom>
          <a:noFill/>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1026"/>
          <p:cNvSpPr>
            <a:spLocks noChangeArrowheads="1"/>
          </p:cNvSpPr>
          <p:nvPr/>
        </p:nvSpPr>
        <p:spPr bwMode="auto">
          <a:xfrm>
            <a:off x="5154613" y="1878965"/>
            <a:ext cx="3532187" cy="236538"/>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53603" name="Rectangle 1027"/>
          <p:cNvSpPr>
            <a:spLocks noChangeArrowheads="1"/>
          </p:cNvSpPr>
          <p:nvPr/>
        </p:nvSpPr>
        <p:spPr bwMode="auto">
          <a:xfrm>
            <a:off x="5195888" y="2667953"/>
            <a:ext cx="3532187" cy="236537"/>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53604" name="Line 1028"/>
          <p:cNvSpPr>
            <a:spLocks noChangeShapeType="1"/>
          </p:cNvSpPr>
          <p:nvPr/>
        </p:nvSpPr>
        <p:spPr bwMode="auto">
          <a:xfrm>
            <a:off x="5403850" y="2321878"/>
            <a:ext cx="0" cy="873125"/>
          </a:xfrm>
          <a:prstGeom prst="line">
            <a:avLst/>
          </a:prstGeom>
          <a:noFill/>
          <a:ln w="9525">
            <a:solidFill>
              <a:schemeClr val="tx1"/>
            </a:solidFill>
            <a:round/>
            <a:headEnd/>
            <a:tailEnd/>
          </a:ln>
          <a:effectLst/>
        </p:spPr>
        <p:txBody>
          <a:bodyPr/>
          <a:lstStyle/>
          <a:p>
            <a:endParaRPr lang="en-US"/>
          </a:p>
        </p:txBody>
      </p:sp>
      <p:sp>
        <p:nvSpPr>
          <p:cNvPr id="153605" name="Line 1029"/>
          <p:cNvSpPr>
            <a:spLocks noChangeShapeType="1"/>
          </p:cNvSpPr>
          <p:nvPr/>
        </p:nvSpPr>
        <p:spPr bwMode="auto">
          <a:xfrm>
            <a:off x="5778500" y="2321878"/>
            <a:ext cx="0" cy="873125"/>
          </a:xfrm>
          <a:prstGeom prst="line">
            <a:avLst/>
          </a:prstGeom>
          <a:noFill/>
          <a:ln w="9525">
            <a:solidFill>
              <a:schemeClr val="tx1"/>
            </a:solidFill>
            <a:round/>
            <a:headEnd/>
            <a:tailEnd/>
          </a:ln>
          <a:effectLst/>
        </p:spPr>
        <p:txBody>
          <a:bodyPr/>
          <a:lstStyle/>
          <a:p>
            <a:endParaRPr lang="en-US"/>
          </a:p>
        </p:txBody>
      </p:sp>
      <p:sp>
        <p:nvSpPr>
          <p:cNvPr id="153606" name="Line 1030"/>
          <p:cNvSpPr>
            <a:spLocks noChangeShapeType="1"/>
          </p:cNvSpPr>
          <p:nvPr/>
        </p:nvSpPr>
        <p:spPr bwMode="auto">
          <a:xfrm>
            <a:off x="6530975" y="2321878"/>
            <a:ext cx="0" cy="873125"/>
          </a:xfrm>
          <a:prstGeom prst="line">
            <a:avLst/>
          </a:prstGeom>
          <a:noFill/>
          <a:ln w="9525">
            <a:solidFill>
              <a:schemeClr val="tx1"/>
            </a:solidFill>
            <a:round/>
            <a:headEnd/>
            <a:tailEnd/>
          </a:ln>
          <a:effectLst/>
        </p:spPr>
        <p:txBody>
          <a:bodyPr/>
          <a:lstStyle/>
          <a:p>
            <a:endParaRPr lang="en-US"/>
          </a:p>
        </p:txBody>
      </p:sp>
      <p:sp>
        <p:nvSpPr>
          <p:cNvPr id="153607" name="Line 1031"/>
          <p:cNvSpPr>
            <a:spLocks noChangeShapeType="1"/>
          </p:cNvSpPr>
          <p:nvPr/>
        </p:nvSpPr>
        <p:spPr bwMode="auto">
          <a:xfrm>
            <a:off x="6154738" y="2321878"/>
            <a:ext cx="0" cy="873125"/>
          </a:xfrm>
          <a:prstGeom prst="line">
            <a:avLst/>
          </a:prstGeom>
          <a:noFill/>
          <a:ln w="9525">
            <a:solidFill>
              <a:schemeClr val="tx1"/>
            </a:solidFill>
            <a:round/>
            <a:headEnd/>
            <a:tailEnd/>
          </a:ln>
          <a:effectLst/>
        </p:spPr>
        <p:txBody>
          <a:bodyPr/>
          <a:lstStyle/>
          <a:p>
            <a:endParaRPr lang="en-US"/>
          </a:p>
        </p:txBody>
      </p:sp>
      <p:sp>
        <p:nvSpPr>
          <p:cNvPr id="153608" name="Line 1032"/>
          <p:cNvSpPr>
            <a:spLocks noChangeShapeType="1"/>
          </p:cNvSpPr>
          <p:nvPr/>
        </p:nvSpPr>
        <p:spPr bwMode="auto">
          <a:xfrm>
            <a:off x="8034338" y="2321878"/>
            <a:ext cx="0" cy="873125"/>
          </a:xfrm>
          <a:prstGeom prst="line">
            <a:avLst/>
          </a:prstGeom>
          <a:noFill/>
          <a:ln w="9525">
            <a:solidFill>
              <a:schemeClr val="tx1"/>
            </a:solidFill>
            <a:round/>
            <a:headEnd/>
            <a:tailEnd/>
          </a:ln>
          <a:effectLst/>
        </p:spPr>
        <p:txBody>
          <a:bodyPr/>
          <a:lstStyle/>
          <a:p>
            <a:endParaRPr lang="en-US"/>
          </a:p>
        </p:txBody>
      </p:sp>
      <p:sp>
        <p:nvSpPr>
          <p:cNvPr id="153609" name="Line 1033"/>
          <p:cNvSpPr>
            <a:spLocks noChangeShapeType="1"/>
          </p:cNvSpPr>
          <p:nvPr/>
        </p:nvSpPr>
        <p:spPr bwMode="auto">
          <a:xfrm>
            <a:off x="7281863" y="2321878"/>
            <a:ext cx="0" cy="873125"/>
          </a:xfrm>
          <a:prstGeom prst="line">
            <a:avLst/>
          </a:prstGeom>
          <a:noFill/>
          <a:ln w="9525">
            <a:solidFill>
              <a:schemeClr val="tx1"/>
            </a:solidFill>
            <a:round/>
            <a:headEnd/>
            <a:tailEnd/>
          </a:ln>
          <a:effectLst/>
        </p:spPr>
        <p:txBody>
          <a:bodyPr/>
          <a:lstStyle/>
          <a:p>
            <a:endParaRPr lang="en-US"/>
          </a:p>
        </p:txBody>
      </p:sp>
      <p:sp>
        <p:nvSpPr>
          <p:cNvPr id="153610" name="Line 1034"/>
          <p:cNvSpPr>
            <a:spLocks noChangeShapeType="1"/>
          </p:cNvSpPr>
          <p:nvPr/>
        </p:nvSpPr>
        <p:spPr bwMode="auto">
          <a:xfrm>
            <a:off x="6907213" y="2321878"/>
            <a:ext cx="0" cy="873125"/>
          </a:xfrm>
          <a:prstGeom prst="line">
            <a:avLst/>
          </a:prstGeom>
          <a:noFill/>
          <a:ln w="9525">
            <a:solidFill>
              <a:schemeClr val="tx1"/>
            </a:solidFill>
            <a:round/>
            <a:headEnd/>
            <a:tailEnd/>
          </a:ln>
          <a:effectLst/>
        </p:spPr>
        <p:txBody>
          <a:bodyPr/>
          <a:lstStyle/>
          <a:p>
            <a:endParaRPr lang="en-US"/>
          </a:p>
        </p:txBody>
      </p:sp>
      <p:sp>
        <p:nvSpPr>
          <p:cNvPr id="153611" name="Line 1035"/>
          <p:cNvSpPr>
            <a:spLocks noChangeShapeType="1"/>
          </p:cNvSpPr>
          <p:nvPr/>
        </p:nvSpPr>
        <p:spPr bwMode="auto">
          <a:xfrm>
            <a:off x="7658100" y="2321878"/>
            <a:ext cx="0" cy="873125"/>
          </a:xfrm>
          <a:prstGeom prst="line">
            <a:avLst/>
          </a:prstGeom>
          <a:noFill/>
          <a:ln w="9525">
            <a:solidFill>
              <a:schemeClr val="tx1"/>
            </a:solidFill>
            <a:round/>
            <a:headEnd/>
            <a:tailEnd/>
          </a:ln>
          <a:effectLst/>
        </p:spPr>
        <p:txBody>
          <a:bodyPr/>
          <a:lstStyle/>
          <a:p>
            <a:endParaRPr lang="en-US"/>
          </a:p>
        </p:txBody>
      </p:sp>
      <p:sp>
        <p:nvSpPr>
          <p:cNvPr id="153612" name="Line 1036"/>
          <p:cNvSpPr>
            <a:spLocks noChangeShapeType="1"/>
          </p:cNvSpPr>
          <p:nvPr/>
        </p:nvSpPr>
        <p:spPr bwMode="auto">
          <a:xfrm>
            <a:off x="8410575" y="2321878"/>
            <a:ext cx="0" cy="873125"/>
          </a:xfrm>
          <a:prstGeom prst="line">
            <a:avLst/>
          </a:prstGeom>
          <a:noFill/>
          <a:ln w="9525">
            <a:solidFill>
              <a:schemeClr val="tx1"/>
            </a:solidFill>
            <a:round/>
            <a:headEnd/>
            <a:tailEnd/>
          </a:ln>
          <a:effectLst/>
        </p:spPr>
        <p:txBody>
          <a:bodyPr/>
          <a:lstStyle/>
          <a:p>
            <a:endParaRPr lang="en-US"/>
          </a:p>
        </p:txBody>
      </p:sp>
      <p:sp>
        <p:nvSpPr>
          <p:cNvPr id="153613" name="Line 1037"/>
          <p:cNvSpPr>
            <a:spLocks noChangeShapeType="1"/>
          </p:cNvSpPr>
          <p:nvPr/>
        </p:nvSpPr>
        <p:spPr bwMode="auto">
          <a:xfrm>
            <a:off x="8369300" y="1990090"/>
            <a:ext cx="595313" cy="0"/>
          </a:xfrm>
          <a:prstGeom prst="line">
            <a:avLst/>
          </a:prstGeom>
          <a:noFill/>
          <a:ln w="9525">
            <a:solidFill>
              <a:schemeClr val="tx1"/>
            </a:solidFill>
            <a:round/>
            <a:headEnd/>
            <a:tailEnd type="triangle" w="med" len="med"/>
          </a:ln>
          <a:effectLst/>
        </p:spPr>
        <p:txBody>
          <a:bodyPr/>
          <a:lstStyle/>
          <a:p>
            <a:endParaRPr lang="en-US"/>
          </a:p>
        </p:txBody>
      </p:sp>
      <p:sp>
        <p:nvSpPr>
          <p:cNvPr id="153614" name="Text Box 1038"/>
          <p:cNvSpPr txBox="1">
            <a:spLocks noChangeArrowheads="1"/>
          </p:cNvSpPr>
          <p:nvPr/>
        </p:nvSpPr>
        <p:spPr bwMode="auto">
          <a:xfrm>
            <a:off x="8659813" y="1655128"/>
            <a:ext cx="290512" cy="336550"/>
          </a:xfrm>
          <a:prstGeom prst="rect">
            <a:avLst/>
          </a:prstGeom>
          <a:noFill/>
          <a:ln w="9525">
            <a:noFill/>
            <a:miter lim="800000"/>
            <a:headEnd/>
            <a:tailEnd/>
          </a:ln>
          <a:effectLst/>
        </p:spPr>
        <p:txBody>
          <a:bodyPr>
            <a:spAutoFit/>
          </a:bodyPr>
          <a:lstStyle/>
          <a:p>
            <a:pPr>
              <a:spcBef>
                <a:spcPct val="50000"/>
              </a:spcBef>
            </a:pPr>
            <a:r>
              <a:rPr lang="en-US" b="0"/>
              <a:t>x</a:t>
            </a:r>
          </a:p>
        </p:txBody>
      </p:sp>
      <p:pic>
        <p:nvPicPr>
          <p:cNvPr id="23" name="Picture 22" descr="C:\Documents and Settings\Dr. Sumeet Basu\My Documents\TP_tmp.png"/>
          <p:cNvPicPr>
            <a:picLocks noChangeAspect="1"/>
          </p:cNvPicPr>
          <p:nvPr>
            <p:custDataLst>
              <p:tags r:id="rId1"/>
            </p:custDataLst>
          </p:nvPr>
        </p:nvPicPr>
        <p:blipFill>
          <a:blip r:embed="rId9"/>
          <a:stretch>
            <a:fillRect/>
          </a:stretch>
        </p:blipFill>
        <p:spPr bwMode="auto">
          <a:xfrm>
            <a:off x="281386" y="2311717"/>
            <a:ext cx="4614067" cy="1035232"/>
          </a:xfrm>
          <a:prstGeom prst="rect">
            <a:avLst/>
          </a:prstGeom>
          <a:noFill/>
          <a:ln/>
          <a:effectLst/>
        </p:spPr>
      </p:pic>
      <p:pic>
        <p:nvPicPr>
          <p:cNvPr id="153620" name="Picture 1044" descr="C:\Documents and Settings\Dr. Sumeet Basu\My Documents\TP_tmp.png"/>
          <p:cNvPicPr>
            <a:picLocks noChangeAspect="1" noChangeArrowheads="1"/>
          </p:cNvPicPr>
          <p:nvPr>
            <p:custDataLst>
              <p:tags r:id="rId2"/>
            </p:custDataLst>
          </p:nvPr>
        </p:nvPicPr>
        <p:blipFill>
          <a:blip r:embed="rId10"/>
          <a:srcRect/>
          <a:stretch>
            <a:fillRect/>
          </a:stretch>
        </p:blipFill>
        <p:spPr bwMode="auto">
          <a:xfrm>
            <a:off x="3979863" y="1417955"/>
            <a:ext cx="1128712" cy="609600"/>
          </a:xfrm>
          <a:prstGeom prst="rect">
            <a:avLst/>
          </a:prstGeom>
          <a:noFill/>
          <a:ln w="9525">
            <a:noFill/>
            <a:miter lim="800000"/>
            <a:headEnd/>
            <a:tailEnd/>
          </a:ln>
          <a:effectLst/>
        </p:spPr>
      </p:pic>
      <p:pic>
        <p:nvPicPr>
          <p:cNvPr id="153630" name="Picture 1054" descr="C:\Documents and Settings\Dr. Sumeet Basu\My Documents\TP_tmp.png"/>
          <p:cNvPicPr>
            <a:picLocks noChangeAspect="1" noChangeArrowheads="1"/>
          </p:cNvPicPr>
          <p:nvPr>
            <p:custDataLst>
              <p:tags r:id="rId3"/>
            </p:custDataLst>
          </p:nvPr>
        </p:nvPicPr>
        <p:blipFill>
          <a:blip r:embed="rId11"/>
          <a:srcRect/>
          <a:stretch>
            <a:fillRect/>
          </a:stretch>
        </p:blipFill>
        <p:spPr bwMode="auto">
          <a:xfrm>
            <a:off x="6599238" y="883603"/>
            <a:ext cx="2538412" cy="615950"/>
          </a:xfrm>
          <a:prstGeom prst="rect">
            <a:avLst/>
          </a:prstGeom>
          <a:noFill/>
          <a:ln w="9525">
            <a:noFill/>
            <a:miter lim="800000"/>
            <a:headEnd/>
            <a:tailEnd/>
          </a:ln>
          <a:effectLst/>
        </p:spPr>
      </p:pic>
      <p:pic>
        <p:nvPicPr>
          <p:cNvPr id="153624" name="Picture 1048" descr="C:\Documents and Settings\Dr. Sumeet Basu\My Documents\TP_tmp.png"/>
          <p:cNvPicPr>
            <a:picLocks noChangeAspect="1" noChangeArrowheads="1"/>
          </p:cNvPicPr>
          <p:nvPr>
            <p:custDataLst>
              <p:tags r:id="rId4"/>
            </p:custDataLst>
          </p:nvPr>
        </p:nvPicPr>
        <p:blipFill>
          <a:blip r:embed="rId12"/>
          <a:srcRect/>
          <a:stretch>
            <a:fillRect/>
          </a:stretch>
        </p:blipFill>
        <p:spPr bwMode="auto">
          <a:xfrm>
            <a:off x="5964238" y="1521778"/>
            <a:ext cx="384175" cy="217487"/>
          </a:xfrm>
          <a:prstGeom prst="rect">
            <a:avLst/>
          </a:prstGeom>
          <a:noFill/>
          <a:ln w="9525">
            <a:noFill/>
            <a:miter lim="800000"/>
            <a:headEnd/>
            <a:tailEnd/>
          </a:ln>
          <a:effectLst/>
        </p:spPr>
      </p:pic>
      <p:pic>
        <p:nvPicPr>
          <p:cNvPr id="153632" name="Picture 1056" descr="C:\Documents and Settings\Dr. Sumeet Basu\My Documents\me623_2009\TP_tmp.png"/>
          <p:cNvPicPr>
            <a:picLocks noChangeAspect="1" noChangeArrowheads="1"/>
          </p:cNvPicPr>
          <p:nvPr>
            <p:custDataLst>
              <p:tags r:id="rId5"/>
            </p:custDataLst>
          </p:nvPr>
        </p:nvPicPr>
        <p:blipFill>
          <a:blip r:embed="rId13"/>
          <a:srcRect/>
          <a:stretch>
            <a:fillRect/>
          </a:stretch>
        </p:blipFill>
        <p:spPr bwMode="auto">
          <a:xfrm>
            <a:off x="1736090" y="3738880"/>
            <a:ext cx="5251450" cy="2613025"/>
          </a:xfrm>
          <a:prstGeom prst="rect">
            <a:avLst/>
          </a:prstGeom>
          <a:noFill/>
          <a:ln w="9525">
            <a:noFill/>
            <a:miter lim="800000"/>
            <a:headEnd/>
            <a:tailEnd/>
          </a:ln>
          <a:effectLst/>
        </p:spPr>
      </p:pic>
      <p:pic>
        <p:nvPicPr>
          <p:cNvPr id="153628" name="Picture 1052" descr="C:\Documents and Settings\Dr. Sumeet Basu\My Documents\TP_tmp.png"/>
          <p:cNvPicPr>
            <a:picLocks noChangeAspect="1" noChangeArrowheads="1"/>
          </p:cNvPicPr>
          <p:nvPr>
            <p:custDataLst>
              <p:tags r:id="rId6"/>
            </p:custDataLst>
          </p:nvPr>
        </p:nvPicPr>
        <p:blipFill>
          <a:blip r:embed="rId14"/>
          <a:srcRect/>
          <a:stretch>
            <a:fillRect/>
          </a:stretch>
        </p:blipFill>
        <p:spPr bwMode="auto">
          <a:xfrm>
            <a:off x="6519863" y="3128328"/>
            <a:ext cx="393700" cy="190500"/>
          </a:xfrm>
          <a:prstGeom prst="rect">
            <a:avLst/>
          </a:prstGeom>
          <a:noFill/>
          <a:ln w="9525">
            <a:noFill/>
            <a:miter lim="800000"/>
            <a:headEnd/>
            <a:tailEnd/>
          </a:ln>
          <a:effectLst/>
        </p:spPr>
      </p:pic>
      <p:pic>
        <p:nvPicPr>
          <p:cNvPr id="22" name="Picture 21" descr="TP_tmp.bmp"/>
          <p:cNvPicPr>
            <a:picLocks noChangeAspect="1"/>
          </p:cNvPicPr>
          <p:nvPr>
            <p:custDataLst>
              <p:tags r:id="rId7"/>
            </p:custDataLst>
          </p:nvPr>
        </p:nvPicPr>
        <p:blipFill>
          <a:blip r:embed="rId15"/>
          <a:stretch>
            <a:fillRect/>
          </a:stretch>
        </p:blipFill>
        <p:spPr>
          <a:xfrm>
            <a:off x="218684" y="202690"/>
            <a:ext cx="8737110" cy="5593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Documents and Settings\Dr. Sumeet Basu\My Documents\me623_2009\TP_tmp.png"/>
          <p:cNvPicPr>
            <a:picLocks noChangeAspect="1"/>
          </p:cNvPicPr>
          <p:nvPr>
            <p:custDataLst>
              <p:tags r:id="rId1"/>
            </p:custDataLst>
          </p:nvPr>
        </p:nvPicPr>
        <p:blipFill>
          <a:blip r:embed="rId3"/>
          <a:stretch>
            <a:fillRect/>
          </a:stretch>
        </p:blipFill>
        <p:spPr bwMode="auto">
          <a:xfrm>
            <a:off x="445242" y="723900"/>
            <a:ext cx="6045303" cy="5026681"/>
          </a:xfrm>
          <a:prstGeom prst="rect">
            <a:avLst/>
          </a:prstGeom>
          <a:noFill/>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41" name="Group 25"/>
          <p:cNvGrpSpPr>
            <a:grpSpLocks/>
          </p:cNvGrpSpPr>
          <p:nvPr/>
        </p:nvGrpSpPr>
        <p:grpSpPr bwMode="auto">
          <a:xfrm>
            <a:off x="4195763" y="433388"/>
            <a:ext cx="4948237" cy="3067050"/>
            <a:chOff x="2643" y="273"/>
            <a:chExt cx="3117" cy="1932"/>
          </a:xfrm>
        </p:grpSpPr>
        <p:grpSp>
          <p:nvGrpSpPr>
            <p:cNvPr id="9226" name="Group 10"/>
            <p:cNvGrpSpPr>
              <a:grpSpLocks/>
            </p:cNvGrpSpPr>
            <p:nvPr/>
          </p:nvGrpSpPr>
          <p:grpSpPr bwMode="auto">
            <a:xfrm>
              <a:off x="2979" y="930"/>
              <a:ext cx="1300" cy="938"/>
              <a:chOff x="2979" y="938"/>
              <a:chExt cx="1300" cy="938"/>
            </a:xfrm>
          </p:grpSpPr>
          <p:sp>
            <p:nvSpPr>
              <p:cNvPr id="9221" name="Line 5"/>
              <p:cNvSpPr>
                <a:spLocks noChangeShapeType="1"/>
              </p:cNvSpPr>
              <p:nvPr/>
            </p:nvSpPr>
            <p:spPr bwMode="auto">
              <a:xfrm flipH="1">
                <a:off x="2979" y="946"/>
                <a:ext cx="633" cy="922"/>
              </a:xfrm>
              <a:prstGeom prst="line">
                <a:avLst/>
              </a:prstGeom>
              <a:noFill/>
              <a:ln w="38100">
                <a:solidFill>
                  <a:schemeClr val="tx1"/>
                </a:solidFill>
                <a:round/>
                <a:headEnd/>
                <a:tailEnd/>
              </a:ln>
              <a:effectLst/>
            </p:spPr>
            <p:txBody>
              <a:bodyPr/>
              <a:lstStyle/>
              <a:p>
                <a:endParaRPr lang="en-US"/>
              </a:p>
            </p:txBody>
          </p:sp>
          <p:sp>
            <p:nvSpPr>
              <p:cNvPr id="9222" name="Line 6"/>
              <p:cNvSpPr>
                <a:spLocks noChangeShapeType="1"/>
              </p:cNvSpPr>
              <p:nvPr/>
            </p:nvSpPr>
            <p:spPr bwMode="auto">
              <a:xfrm>
                <a:off x="2987" y="1868"/>
                <a:ext cx="1284" cy="8"/>
              </a:xfrm>
              <a:prstGeom prst="line">
                <a:avLst/>
              </a:prstGeom>
              <a:noFill/>
              <a:ln w="38100">
                <a:solidFill>
                  <a:schemeClr val="tx1"/>
                </a:solidFill>
                <a:round/>
                <a:headEnd/>
                <a:tailEnd/>
              </a:ln>
              <a:effectLst/>
            </p:spPr>
            <p:txBody>
              <a:bodyPr/>
              <a:lstStyle/>
              <a:p>
                <a:endParaRPr lang="en-US"/>
              </a:p>
            </p:txBody>
          </p:sp>
          <p:sp>
            <p:nvSpPr>
              <p:cNvPr id="9223" name="Line 7"/>
              <p:cNvSpPr>
                <a:spLocks noChangeShapeType="1"/>
              </p:cNvSpPr>
              <p:nvPr/>
            </p:nvSpPr>
            <p:spPr bwMode="auto">
              <a:xfrm>
                <a:off x="3604" y="938"/>
                <a:ext cx="675" cy="938"/>
              </a:xfrm>
              <a:prstGeom prst="line">
                <a:avLst/>
              </a:prstGeom>
              <a:noFill/>
              <a:ln w="38100">
                <a:solidFill>
                  <a:schemeClr val="tx1"/>
                </a:solidFill>
                <a:round/>
                <a:headEnd/>
                <a:tailEnd/>
              </a:ln>
              <a:effectLst/>
            </p:spPr>
            <p:txBody>
              <a:bodyPr/>
              <a:lstStyle/>
              <a:p>
                <a:endParaRPr lang="en-US"/>
              </a:p>
            </p:txBody>
          </p:sp>
          <p:sp>
            <p:nvSpPr>
              <p:cNvPr id="9225" name="Line 9"/>
              <p:cNvSpPr>
                <a:spLocks noChangeShapeType="1"/>
              </p:cNvSpPr>
              <p:nvPr/>
            </p:nvSpPr>
            <p:spPr bwMode="auto">
              <a:xfrm>
                <a:off x="3612" y="938"/>
                <a:ext cx="659" cy="0"/>
              </a:xfrm>
              <a:prstGeom prst="line">
                <a:avLst/>
              </a:prstGeom>
              <a:noFill/>
              <a:ln w="38100">
                <a:solidFill>
                  <a:schemeClr val="tx1"/>
                </a:solidFill>
                <a:round/>
                <a:headEnd/>
                <a:tailEnd/>
              </a:ln>
              <a:effectLst/>
            </p:spPr>
            <p:txBody>
              <a:bodyPr/>
              <a:lstStyle/>
              <a:p>
                <a:endParaRPr lang="en-US"/>
              </a:p>
            </p:txBody>
          </p:sp>
        </p:grpSp>
        <p:grpSp>
          <p:nvGrpSpPr>
            <p:cNvPr id="9227" name="Group 11"/>
            <p:cNvGrpSpPr>
              <a:grpSpLocks/>
            </p:cNvGrpSpPr>
            <p:nvPr/>
          </p:nvGrpSpPr>
          <p:grpSpPr bwMode="auto">
            <a:xfrm flipH="1">
              <a:off x="4260" y="935"/>
              <a:ext cx="1300" cy="938"/>
              <a:chOff x="2979" y="938"/>
              <a:chExt cx="1300" cy="938"/>
            </a:xfrm>
          </p:grpSpPr>
          <p:sp>
            <p:nvSpPr>
              <p:cNvPr id="9228" name="Line 12"/>
              <p:cNvSpPr>
                <a:spLocks noChangeShapeType="1"/>
              </p:cNvSpPr>
              <p:nvPr/>
            </p:nvSpPr>
            <p:spPr bwMode="auto">
              <a:xfrm flipH="1">
                <a:off x="2979" y="946"/>
                <a:ext cx="633" cy="922"/>
              </a:xfrm>
              <a:prstGeom prst="line">
                <a:avLst/>
              </a:prstGeom>
              <a:noFill/>
              <a:ln w="38100">
                <a:solidFill>
                  <a:schemeClr val="tx1"/>
                </a:solidFill>
                <a:round/>
                <a:headEnd/>
                <a:tailEnd/>
              </a:ln>
              <a:effectLst/>
            </p:spPr>
            <p:txBody>
              <a:bodyPr/>
              <a:lstStyle/>
              <a:p>
                <a:endParaRPr lang="en-US"/>
              </a:p>
            </p:txBody>
          </p:sp>
          <p:sp>
            <p:nvSpPr>
              <p:cNvPr id="9229" name="Line 13"/>
              <p:cNvSpPr>
                <a:spLocks noChangeShapeType="1"/>
              </p:cNvSpPr>
              <p:nvPr/>
            </p:nvSpPr>
            <p:spPr bwMode="auto">
              <a:xfrm>
                <a:off x="2987" y="1868"/>
                <a:ext cx="1284" cy="8"/>
              </a:xfrm>
              <a:prstGeom prst="line">
                <a:avLst/>
              </a:prstGeom>
              <a:noFill/>
              <a:ln w="38100">
                <a:solidFill>
                  <a:schemeClr val="tx1"/>
                </a:solidFill>
                <a:round/>
                <a:headEnd/>
                <a:tailEnd/>
              </a:ln>
              <a:effectLst/>
            </p:spPr>
            <p:txBody>
              <a:bodyPr/>
              <a:lstStyle/>
              <a:p>
                <a:endParaRPr lang="en-US"/>
              </a:p>
            </p:txBody>
          </p:sp>
          <p:sp>
            <p:nvSpPr>
              <p:cNvPr id="9230" name="Line 14"/>
              <p:cNvSpPr>
                <a:spLocks noChangeShapeType="1"/>
              </p:cNvSpPr>
              <p:nvPr/>
            </p:nvSpPr>
            <p:spPr bwMode="auto">
              <a:xfrm>
                <a:off x="3604" y="938"/>
                <a:ext cx="675" cy="938"/>
              </a:xfrm>
              <a:prstGeom prst="line">
                <a:avLst/>
              </a:prstGeom>
              <a:noFill/>
              <a:ln w="38100">
                <a:solidFill>
                  <a:schemeClr val="tx1"/>
                </a:solidFill>
                <a:round/>
                <a:headEnd/>
                <a:tailEnd/>
              </a:ln>
              <a:effectLst/>
            </p:spPr>
            <p:txBody>
              <a:bodyPr/>
              <a:lstStyle/>
              <a:p>
                <a:endParaRPr lang="en-US"/>
              </a:p>
            </p:txBody>
          </p:sp>
          <p:sp>
            <p:nvSpPr>
              <p:cNvPr id="9231" name="Line 15"/>
              <p:cNvSpPr>
                <a:spLocks noChangeShapeType="1"/>
              </p:cNvSpPr>
              <p:nvPr/>
            </p:nvSpPr>
            <p:spPr bwMode="auto">
              <a:xfrm>
                <a:off x="3612" y="938"/>
                <a:ext cx="659" cy="0"/>
              </a:xfrm>
              <a:prstGeom prst="line">
                <a:avLst/>
              </a:prstGeom>
              <a:noFill/>
              <a:ln w="38100">
                <a:solidFill>
                  <a:schemeClr val="tx1"/>
                </a:solidFill>
                <a:round/>
                <a:headEnd/>
                <a:tailEnd/>
              </a:ln>
              <a:effectLst/>
            </p:spPr>
            <p:txBody>
              <a:bodyPr/>
              <a:lstStyle/>
              <a:p>
                <a:endParaRPr lang="en-US"/>
              </a:p>
            </p:txBody>
          </p:sp>
        </p:grpSp>
        <p:sp>
          <p:nvSpPr>
            <p:cNvPr id="9232" name="AutoShape 16"/>
            <p:cNvSpPr>
              <a:spLocks noChangeArrowheads="1"/>
            </p:cNvSpPr>
            <p:nvPr/>
          </p:nvSpPr>
          <p:spPr bwMode="auto">
            <a:xfrm>
              <a:off x="2921" y="1876"/>
              <a:ext cx="132" cy="131"/>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9233" name="Oval 17"/>
            <p:cNvSpPr>
              <a:spLocks noChangeArrowheads="1"/>
            </p:cNvSpPr>
            <p:nvPr/>
          </p:nvSpPr>
          <p:spPr bwMode="auto">
            <a:xfrm>
              <a:off x="5489" y="1876"/>
              <a:ext cx="115" cy="123"/>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9234" name="Rectangle 18" descr="Dark downward diagonal"/>
            <p:cNvSpPr>
              <a:spLocks noChangeArrowheads="1"/>
            </p:cNvSpPr>
            <p:nvPr/>
          </p:nvSpPr>
          <p:spPr bwMode="auto">
            <a:xfrm>
              <a:off x="2666" y="2016"/>
              <a:ext cx="675" cy="189"/>
            </a:xfrm>
            <a:prstGeom prst="rect">
              <a:avLst/>
            </a:prstGeom>
            <a:pattFill prst="dkDnDiag">
              <a:fgClr>
                <a:schemeClr val="tx1"/>
              </a:fgClr>
              <a:bgClr>
                <a:schemeClr val="bg1"/>
              </a:bgClr>
            </a:pattFill>
            <a:ln w="9525">
              <a:noFill/>
              <a:miter lim="800000"/>
              <a:headEnd/>
              <a:tailEnd/>
            </a:ln>
            <a:effectLst/>
          </p:spPr>
          <p:txBody>
            <a:bodyPr wrap="none" anchor="ctr"/>
            <a:lstStyle/>
            <a:p>
              <a:endParaRPr lang="en-US"/>
            </a:p>
          </p:txBody>
        </p:sp>
        <p:sp>
          <p:nvSpPr>
            <p:cNvPr id="9235" name="Rectangle 19" descr="Dark downward diagonal"/>
            <p:cNvSpPr>
              <a:spLocks noChangeArrowheads="1"/>
            </p:cNvSpPr>
            <p:nvPr/>
          </p:nvSpPr>
          <p:spPr bwMode="auto">
            <a:xfrm>
              <a:off x="5085" y="2005"/>
              <a:ext cx="675" cy="189"/>
            </a:xfrm>
            <a:prstGeom prst="rect">
              <a:avLst/>
            </a:prstGeom>
            <a:pattFill prst="dkDnDiag">
              <a:fgClr>
                <a:schemeClr val="tx1"/>
              </a:fgClr>
              <a:bgClr>
                <a:schemeClr val="bg1"/>
              </a:bgClr>
            </a:pattFill>
            <a:ln w="9525">
              <a:noFill/>
              <a:miter lim="800000"/>
              <a:headEnd/>
              <a:tailEnd/>
            </a:ln>
            <a:effectLst/>
          </p:spPr>
          <p:txBody>
            <a:bodyPr wrap="none" anchor="ctr"/>
            <a:lstStyle/>
            <a:p>
              <a:endParaRPr lang="en-US"/>
            </a:p>
          </p:txBody>
        </p:sp>
        <p:sp>
          <p:nvSpPr>
            <p:cNvPr id="9236" name="Line 20"/>
            <p:cNvSpPr>
              <a:spLocks noChangeShapeType="1"/>
            </p:cNvSpPr>
            <p:nvPr/>
          </p:nvSpPr>
          <p:spPr bwMode="auto">
            <a:xfrm flipH="1" flipV="1">
              <a:off x="3596" y="420"/>
              <a:ext cx="8" cy="502"/>
            </a:xfrm>
            <a:prstGeom prst="line">
              <a:avLst/>
            </a:prstGeom>
            <a:noFill/>
            <a:ln w="28575">
              <a:solidFill>
                <a:schemeClr val="tx1"/>
              </a:solidFill>
              <a:round/>
              <a:headEnd/>
              <a:tailEnd type="triangle" w="med" len="med"/>
            </a:ln>
            <a:effectLst/>
          </p:spPr>
          <p:txBody>
            <a:bodyPr/>
            <a:lstStyle/>
            <a:p>
              <a:endParaRPr lang="en-US"/>
            </a:p>
          </p:txBody>
        </p:sp>
        <p:sp>
          <p:nvSpPr>
            <p:cNvPr id="9237" name="Line 21"/>
            <p:cNvSpPr>
              <a:spLocks noChangeShapeType="1"/>
            </p:cNvSpPr>
            <p:nvPr/>
          </p:nvSpPr>
          <p:spPr bwMode="auto">
            <a:xfrm flipH="1">
              <a:off x="3036" y="938"/>
              <a:ext cx="560" cy="0"/>
            </a:xfrm>
            <a:prstGeom prst="line">
              <a:avLst/>
            </a:prstGeom>
            <a:noFill/>
            <a:ln w="28575">
              <a:solidFill>
                <a:schemeClr val="tx1"/>
              </a:solidFill>
              <a:round/>
              <a:headEnd/>
              <a:tailEnd type="triangle" w="med" len="med"/>
            </a:ln>
            <a:effectLst/>
          </p:spPr>
          <p:txBody>
            <a:bodyPr/>
            <a:lstStyle/>
            <a:p>
              <a:endParaRPr lang="en-US"/>
            </a:p>
          </p:txBody>
        </p:sp>
        <p:pic>
          <p:nvPicPr>
            <p:cNvPr id="9238" name="Picture 22" descr="txp_fig"/>
            <p:cNvPicPr>
              <a:picLocks noChangeAspect="1" noChangeArrowheads="1"/>
            </p:cNvPicPr>
            <p:nvPr>
              <p:custDataLst>
                <p:tags r:id="rId2"/>
              </p:custDataLst>
            </p:nvPr>
          </p:nvPicPr>
          <p:blipFill>
            <a:blip r:embed="rId5"/>
            <a:srcRect/>
            <a:stretch>
              <a:fillRect/>
            </a:stretch>
          </p:blipFill>
          <p:spPr bwMode="auto">
            <a:xfrm>
              <a:off x="3674" y="273"/>
              <a:ext cx="352" cy="288"/>
            </a:xfrm>
            <a:prstGeom prst="rect">
              <a:avLst/>
            </a:prstGeom>
            <a:noFill/>
            <a:ln w="9525">
              <a:miter lim="800000"/>
              <a:headEnd/>
              <a:tailEnd/>
            </a:ln>
            <a:effectLst/>
          </p:spPr>
        </p:pic>
        <p:pic>
          <p:nvPicPr>
            <p:cNvPr id="9240" name="Picture 24" descr="txp_fig"/>
            <p:cNvPicPr>
              <a:picLocks noChangeAspect="1" noChangeArrowheads="1"/>
            </p:cNvPicPr>
            <p:nvPr>
              <p:custDataLst>
                <p:tags r:id="rId3"/>
              </p:custDataLst>
            </p:nvPr>
          </p:nvPicPr>
          <p:blipFill>
            <a:blip r:embed="rId6"/>
            <a:srcRect/>
            <a:stretch>
              <a:fillRect/>
            </a:stretch>
          </p:blipFill>
          <p:spPr bwMode="auto">
            <a:xfrm>
              <a:off x="2643" y="854"/>
              <a:ext cx="368" cy="288"/>
            </a:xfrm>
            <a:prstGeom prst="rect">
              <a:avLst/>
            </a:prstGeom>
            <a:noFill/>
            <a:ln w="9525">
              <a:miter lim="800000"/>
              <a:headEnd/>
              <a:tailEnd/>
            </a:ln>
            <a:effectLst/>
          </p:spPr>
        </p:pic>
      </p:grpSp>
      <p:sp>
        <p:nvSpPr>
          <p:cNvPr id="9242" name="Text Box 26"/>
          <p:cNvSpPr txBox="1">
            <a:spLocks noChangeArrowheads="1"/>
          </p:cNvSpPr>
          <p:nvPr/>
        </p:nvSpPr>
        <p:spPr bwMode="auto">
          <a:xfrm>
            <a:off x="169863" y="1384300"/>
            <a:ext cx="3775075" cy="641350"/>
          </a:xfrm>
          <a:prstGeom prst="rect">
            <a:avLst/>
          </a:prstGeom>
          <a:noFill/>
          <a:ln w="9525">
            <a:noFill/>
            <a:miter lim="800000"/>
            <a:headEnd/>
            <a:tailEnd/>
          </a:ln>
          <a:effectLst/>
        </p:spPr>
        <p:txBody>
          <a:bodyPr>
            <a:spAutoFit/>
          </a:bodyPr>
          <a:lstStyle/>
          <a:p>
            <a:pPr algn="l">
              <a:spcBef>
                <a:spcPct val="50000"/>
              </a:spcBef>
            </a:pPr>
            <a:r>
              <a:rPr lang="en-US" sz="1800" b="0"/>
              <a:t>A 2-d truss with elements that can only withstand tension.</a:t>
            </a:r>
          </a:p>
        </p:txBody>
      </p:sp>
      <p:sp>
        <p:nvSpPr>
          <p:cNvPr id="24" name="TextBox 23"/>
          <p:cNvSpPr txBox="1"/>
          <p:nvPr/>
        </p:nvSpPr>
        <p:spPr>
          <a:xfrm>
            <a:off x="259080" y="304801"/>
            <a:ext cx="5105400" cy="461665"/>
          </a:xfrm>
          <a:prstGeom prst="rect">
            <a:avLst/>
          </a:prstGeom>
          <a:noFill/>
          <a:ln>
            <a:solidFill>
              <a:schemeClr val="tx1"/>
            </a:solidFill>
          </a:ln>
        </p:spPr>
        <p:txBody>
          <a:bodyPr wrap="square" rtlCol="0">
            <a:spAutoFit/>
          </a:bodyPr>
          <a:lstStyle/>
          <a:p>
            <a:pPr algn="l"/>
            <a:r>
              <a:rPr lang="en-US" sz="2400" b="0" dirty="0"/>
              <a:t>The FEM procedure: a simple view</a:t>
            </a:r>
          </a:p>
        </p:txBody>
      </p:sp>
      <p:pic>
        <p:nvPicPr>
          <p:cNvPr id="28" name="Picture 27" descr="TP_tmp.bmp"/>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bwMode="auto">
          <a:xfrm>
            <a:off x="774683" y="3571239"/>
            <a:ext cx="7747032" cy="2769301"/>
          </a:xfrm>
          <a:prstGeom prst="rect">
            <a:avLst/>
          </a:prstGeom>
          <a:noFill/>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Group 5"/>
          <p:cNvGrpSpPr>
            <a:grpSpLocks/>
          </p:cNvGrpSpPr>
          <p:nvPr/>
        </p:nvGrpSpPr>
        <p:grpSpPr bwMode="auto">
          <a:xfrm>
            <a:off x="1398588" y="1554163"/>
            <a:ext cx="2063750" cy="1489075"/>
            <a:chOff x="2979" y="938"/>
            <a:chExt cx="1300" cy="938"/>
          </a:xfrm>
        </p:grpSpPr>
        <p:sp>
          <p:nvSpPr>
            <p:cNvPr id="10246" name="Line 6"/>
            <p:cNvSpPr>
              <a:spLocks noChangeShapeType="1"/>
            </p:cNvSpPr>
            <p:nvPr/>
          </p:nvSpPr>
          <p:spPr bwMode="auto">
            <a:xfrm flipH="1">
              <a:off x="2979" y="946"/>
              <a:ext cx="633" cy="922"/>
            </a:xfrm>
            <a:prstGeom prst="line">
              <a:avLst/>
            </a:prstGeom>
            <a:noFill/>
            <a:ln w="38100">
              <a:solidFill>
                <a:schemeClr val="tx1"/>
              </a:solidFill>
              <a:round/>
              <a:headEnd/>
              <a:tailEnd/>
            </a:ln>
            <a:effectLst/>
          </p:spPr>
          <p:txBody>
            <a:bodyPr/>
            <a:lstStyle/>
            <a:p>
              <a:endParaRPr lang="en-US"/>
            </a:p>
          </p:txBody>
        </p:sp>
        <p:sp>
          <p:nvSpPr>
            <p:cNvPr id="10247" name="Line 7"/>
            <p:cNvSpPr>
              <a:spLocks noChangeShapeType="1"/>
            </p:cNvSpPr>
            <p:nvPr/>
          </p:nvSpPr>
          <p:spPr bwMode="auto">
            <a:xfrm>
              <a:off x="2987" y="1868"/>
              <a:ext cx="1284" cy="8"/>
            </a:xfrm>
            <a:prstGeom prst="line">
              <a:avLst/>
            </a:prstGeom>
            <a:noFill/>
            <a:ln w="38100">
              <a:solidFill>
                <a:schemeClr val="tx1"/>
              </a:solidFill>
              <a:round/>
              <a:headEnd/>
              <a:tailEnd/>
            </a:ln>
            <a:effectLst/>
          </p:spPr>
          <p:txBody>
            <a:bodyPr/>
            <a:lstStyle/>
            <a:p>
              <a:endParaRPr lang="en-US"/>
            </a:p>
          </p:txBody>
        </p:sp>
        <p:sp>
          <p:nvSpPr>
            <p:cNvPr id="10248" name="Line 8"/>
            <p:cNvSpPr>
              <a:spLocks noChangeShapeType="1"/>
            </p:cNvSpPr>
            <p:nvPr/>
          </p:nvSpPr>
          <p:spPr bwMode="auto">
            <a:xfrm>
              <a:off x="3604" y="938"/>
              <a:ext cx="675" cy="938"/>
            </a:xfrm>
            <a:prstGeom prst="line">
              <a:avLst/>
            </a:prstGeom>
            <a:noFill/>
            <a:ln w="38100">
              <a:solidFill>
                <a:schemeClr val="tx1"/>
              </a:solidFill>
              <a:round/>
              <a:headEnd/>
              <a:tailEnd/>
            </a:ln>
            <a:effectLst/>
          </p:spPr>
          <p:txBody>
            <a:bodyPr/>
            <a:lstStyle/>
            <a:p>
              <a:endParaRPr lang="en-US"/>
            </a:p>
          </p:txBody>
        </p:sp>
        <p:sp>
          <p:nvSpPr>
            <p:cNvPr id="10249" name="Line 9"/>
            <p:cNvSpPr>
              <a:spLocks noChangeShapeType="1"/>
            </p:cNvSpPr>
            <p:nvPr/>
          </p:nvSpPr>
          <p:spPr bwMode="auto">
            <a:xfrm>
              <a:off x="3612" y="938"/>
              <a:ext cx="659" cy="0"/>
            </a:xfrm>
            <a:prstGeom prst="line">
              <a:avLst/>
            </a:prstGeom>
            <a:noFill/>
            <a:ln w="38100">
              <a:solidFill>
                <a:schemeClr val="tx1"/>
              </a:solidFill>
              <a:round/>
              <a:headEnd/>
              <a:tailEnd/>
            </a:ln>
            <a:effectLst/>
          </p:spPr>
          <p:txBody>
            <a:bodyPr/>
            <a:lstStyle/>
            <a:p>
              <a:endParaRPr lang="en-US"/>
            </a:p>
          </p:txBody>
        </p:sp>
      </p:grpSp>
      <p:sp>
        <p:nvSpPr>
          <p:cNvPr id="10251" name="Line 11"/>
          <p:cNvSpPr>
            <a:spLocks noChangeShapeType="1"/>
          </p:cNvSpPr>
          <p:nvPr/>
        </p:nvSpPr>
        <p:spPr bwMode="auto">
          <a:xfrm>
            <a:off x="4491038" y="1574800"/>
            <a:ext cx="1004887" cy="1463675"/>
          </a:xfrm>
          <a:prstGeom prst="line">
            <a:avLst/>
          </a:prstGeom>
          <a:noFill/>
          <a:ln w="38100">
            <a:solidFill>
              <a:schemeClr val="tx1"/>
            </a:solidFill>
            <a:round/>
            <a:headEnd/>
            <a:tailEnd/>
          </a:ln>
          <a:effectLst/>
        </p:spPr>
        <p:txBody>
          <a:bodyPr/>
          <a:lstStyle/>
          <a:p>
            <a:endParaRPr lang="en-US"/>
          </a:p>
        </p:txBody>
      </p:sp>
      <p:sp>
        <p:nvSpPr>
          <p:cNvPr id="10252" name="Line 12"/>
          <p:cNvSpPr>
            <a:spLocks noChangeShapeType="1"/>
          </p:cNvSpPr>
          <p:nvPr/>
        </p:nvSpPr>
        <p:spPr bwMode="auto">
          <a:xfrm flipH="1">
            <a:off x="3444875" y="3038475"/>
            <a:ext cx="2038350" cy="12700"/>
          </a:xfrm>
          <a:prstGeom prst="line">
            <a:avLst/>
          </a:prstGeom>
          <a:noFill/>
          <a:ln w="38100">
            <a:solidFill>
              <a:schemeClr val="tx1"/>
            </a:solidFill>
            <a:round/>
            <a:headEnd/>
            <a:tailEnd/>
          </a:ln>
          <a:effectLst/>
        </p:spPr>
        <p:txBody>
          <a:bodyPr/>
          <a:lstStyle/>
          <a:p>
            <a:endParaRPr lang="en-US"/>
          </a:p>
        </p:txBody>
      </p:sp>
      <p:sp>
        <p:nvSpPr>
          <p:cNvPr id="10253" name="Line 13"/>
          <p:cNvSpPr>
            <a:spLocks noChangeShapeType="1"/>
          </p:cNvSpPr>
          <p:nvPr/>
        </p:nvSpPr>
        <p:spPr bwMode="auto">
          <a:xfrm flipH="1">
            <a:off x="3432175" y="1562100"/>
            <a:ext cx="1071563" cy="1489075"/>
          </a:xfrm>
          <a:prstGeom prst="line">
            <a:avLst/>
          </a:prstGeom>
          <a:noFill/>
          <a:ln w="38100">
            <a:solidFill>
              <a:schemeClr val="tx1"/>
            </a:solidFill>
            <a:round/>
            <a:headEnd/>
            <a:tailEnd/>
          </a:ln>
          <a:effectLst/>
        </p:spPr>
        <p:txBody>
          <a:bodyPr/>
          <a:lstStyle/>
          <a:p>
            <a:endParaRPr lang="en-US"/>
          </a:p>
        </p:txBody>
      </p:sp>
      <p:sp>
        <p:nvSpPr>
          <p:cNvPr id="10254" name="Line 14"/>
          <p:cNvSpPr>
            <a:spLocks noChangeShapeType="1"/>
          </p:cNvSpPr>
          <p:nvPr/>
        </p:nvSpPr>
        <p:spPr bwMode="auto">
          <a:xfrm flipH="1">
            <a:off x="3444875" y="1562100"/>
            <a:ext cx="1046163" cy="0"/>
          </a:xfrm>
          <a:prstGeom prst="line">
            <a:avLst/>
          </a:prstGeom>
          <a:noFill/>
          <a:ln w="38100">
            <a:solidFill>
              <a:schemeClr val="tx1"/>
            </a:solidFill>
            <a:round/>
            <a:headEnd/>
            <a:tailEnd/>
          </a:ln>
          <a:effectLst/>
        </p:spPr>
        <p:txBody>
          <a:bodyPr/>
          <a:lstStyle/>
          <a:p>
            <a:endParaRPr lang="en-US"/>
          </a:p>
        </p:txBody>
      </p:sp>
      <p:sp>
        <p:nvSpPr>
          <p:cNvPr id="10255" name="AutoShape 15"/>
          <p:cNvSpPr>
            <a:spLocks noChangeArrowheads="1"/>
          </p:cNvSpPr>
          <p:nvPr/>
        </p:nvSpPr>
        <p:spPr bwMode="auto">
          <a:xfrm>
            <a:off x="1306513" y="3055938"/>
            <a:ext cx="209550" cy="20796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0256" name="Oval 16"/>
          <p:cNvSpPr>
            <a:spLocks noChangeArrowheads="1"/>
          </p:cNvSpPr>
          <p:nvPr/>
        </p:nvSpPr>
        <p:spPr bwMode="auto">
          <a:xfrm>
            <a:off x="5383213" y="3055938"/>
            <a:ext cx="182562" cy="195262"/>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0257" name="Rectangle 17" descr="Dark downward diagonal"/>
          <p:cNvSpPr>
            <a:spLocks noChangeArrowheads="1"/>
          </p:cNvSpPr>
          <p:nvPr/>
        </p:nvSpPr>
        <p:spPr bwMode="auto">
          <a:xfrm>
            <a:off x="901700" y="3278188"/>
            <a:ext cx="1071563" cy="300037"/>
          </a:xfrm>
          <a:prstGeom prst="rect">
            <a:avLst/>
          </a:prstGeom>
          <a:pattFill prst="dkDnDiag">
            <a:fgClr>
              <a:schemeClr val="tx1"/>
            </a:fgClr>
            <a:bgClr>
              <a:schemeClr val="bg1"/>
            </a:bgClr>
          </a:pattFill>
          <a:ln w="9525">
            <a:noFill/>
            <a:miter lim="800000"/>
            <a:headEnd/>
            <a:tailEnd/>
          </a:ln>
          <a:effectLst/>
        </p:spPr>
        <p:txBody>
          <a:bodyPr wrap="none" anchor="ctr"/>
          <a:lstStyle/>
          <a:p>
            <a:endParaRPr lang="en-US"/>
          </a:p>
        </p:txBody>
      </p:sp>
      <p:sp>
        <p:nvSpPr>
          <p:cNvPr id="10258" name="Rectangle 18" descr="Dark downward diagonal"/>
          <p:cNvSpPr>
            <a:spLocks noChangeArrowheads="1"/>
          </p:cNvSpPr>
          <p:nvPr/>
        </p:nvSpPr>
        <p:spPr bwMode="auto">
          <a:xfrm>
            <a:off x="4741863" y="3260725"/>
            <a:ext cx="1071562" cy="300038"/>
          </a:xfrm>
          <a:prstGeom prst="rect">
            <a:avLst/>
          </a:prstGeom>
          <a:pattFill prst="dkDnDiag">
            <a:fgClr>
              <a:schemeClr val="tx1"/>
            </a:fgClr>
            <a:bgClr>
              <a:schemeClr val="bg1"/>
            </a:bgClr>
          </a:pattFill>
          <a:ln w="9525">
            <a:noFill/>
            <a:miter lim="800000"/>
            <a:headEnd/>
            <a:tailEnd/>
          </a:ln>
          <a:effectLst/>
        </p:spPr>
        <p:txBody>
          <a:bodyPr wrap="none" anchor="ctr"/>
          <a:lstStyle/>
          <a:p>
            <a:endParaRPr lang="en-US"/>
          </a:p>
        </p:txBody>
      </p:sp>
      <p:sp>
        <p:nvSpPr>
          <p:cNvPr id="10259" name="Line 19"/>
          <p:cNvSpPr>
            <a:spLocks noChangeShapeType="1"/>
          </p:cNvSpPr>
          <p:nvPr/>
        </p:nvSpPr>
        <p:spPr bwMode="auto">
          <a:xfrm flipH="1" flipV="1">
            <a:off x="2378075" y="744538"/>
            <a:ext cx="12700" cy="796925"/>
          </a:xfrm>
          <a:prstGeom prst="line">
            <a:avLst/>
          </a:prstGeom>
          <a:noFill/>
          <a:ln w="28575">
            <a:solidFill>
              <a:schemeClr val="tx1"/>
            </a:solidFill>
            <a:round/>
            <a:headEnd/>
            <a:tailEnd type="triangle" w="med" len="med"/>
          </a:ln>
          <a:effectLst/>
        </p:spPr>
        <p:txBody>
          <a:bodyPr/>
          <a:lstStyle/>
          <a:p>
            <a:endParaRPr lang="en-US"/>
          </a:p>
        </p:txBody>
      </p:sp>
      <p:sp>
        <p:nvSpPr>
          <p:cNvPr id="10260" name="Line 20"/>
          <p:cNvSpPr>
            <a:spLocks noChangeShapeType="1"/>
          </p:cNvSpPr>
          <p:nvPr/>
        </p:nvSpPr>
        <p:spPr bwMode="auto">
          <a:xfrm flipH="1">
            <a:off x="1489075" y="1566863"/>
            <a:ext cx="889000" cy="0"/>
          </a:xfrm>
          <a:prstGeom prst="line">
            <a:avLst/>
          </a:prstGeom>
          <a:noFill/>
          <a:ln w="28575">
            <a:solidFill>
              <a:schemeClr val="tx1"/>
            </a:solidFill>
            <a:round/>
            <a:headEnd/>
            <a:tailEnd type="triangle" w="med" len="med"/>
          </a:ln>
          <a:effectLst/>
        </p:spPr>
        <p:txBody>
          <a:bodyPr/>
          <a:lstStyle/>
          <a:p>
            <a:endParaRPr lang="en-US"/>
          </a:p>
        </p:txBody>
      </p:sp>
      <p:sp>
        <p:nvSpPr>
          <p:cNvPr id="10264" name="Line 24"/>
          <p:cNvSpPr>
            <a:spLocks noChangeShapeType="1"/>
          </p:cNvSpPr>
          <p:nvPr/>
        </p:nvSpPr>
        <p:spPr bwMode="auto">
          <a:xfrm flipV="1">
            <a:off x="549275" y="3292475"/>
            <a:ext cx="0" cy="1514475"/>
          </a:xfrm>
          <a:prstGeom prst="line">
            <a:avLst/>
          </a:prstGeom>
          <a:noFill/>
          <a:ln w="9525">
            <a:solidFill>
              <a:schemeClr val="tx1"/>
            </a:solidFill>
            <a:round/>
            <a:headEnd/>
            <a:tailEnd type="triangle" w="med" len="med"/>
          </a:ln>
          <a:effectLst/>
        </p:spPr>
        <p:txBody>
          <a:bodyPr/>
          <a:lstStyle/>
          <a:p>
            <a:endParaRPr lang="en-US"/>
          </a:p>
        </p:txBody>
      </p:sp>
      <p:sp>
        <p:nvSpPr>
          <p:cNvPr id="10265" name="Line 25"/>
          <p:cNvSpPr>
            <a:spLocks noChangeShapeType="1"/>
          </p:cNvSpPr>
          <p:nvPr/>
        </p:nvSpPr>
        <p:spPr bwMode="auto">
          <a:xfrm>
            <a:off x="549275" y="4781550"/>
            <a:ext cx="1541463" cy="0"/>
          </a:xfrm>
          <a:prstGeom prst="line">
            <a:avLst/>
          </a:prstGeom>
          <a:noFill/>
          <a:ln w="9525">
            <a:solidFill>
              <a:schemeClr val="tx1"/>
            </a:solidFill>
            <a:round/>
            <a:headEnd/>
            <a:tailEnd type="triangle" w="med" len="med"/>
          </a:ln>
          <a:effectLst/>
        </p:spPr>
        <p:txBody>
          <a:bodyPr/>
          <a:lstStyle/>
          <a:p>
            <a:endParaRPr lang="en-US"/>
          </a:p>
        </p:txBody>
      </p:sp>
      <p:sp>
        <p:nvSpPr>
          <p:cNvPr id="10266" name="Line 26"/>
          <p:cNvSpPr>
            <a:spLocks noChangeShapeType="1"/>
          </p:cNvSpPr>
          <p:nvPr/>
        </p:nvSpPr>
        <p:spPr bwMode="auto">
          <a:xfrm flipV="1">
            <a:off x="587375" y="3055938"/>
            <a:ext cx="2874963" cy="1725612"/>
          </a:xfrm>
          <a:prstGeom prst="line">
            <a:avLst/>
          </a:prstGeom>
          <a:noFill/>
          <a:ln w="9525">
            <a:solidFill>
              <a:schemeClr val="tx1"/>
            </a:solidFill>
            <a:round/>
            <a:headEnd/>
            <a:tailEnd type="triangle" w="med" len="med"/>
          </a:ln>
          <a:effectLst/>
        </p:spPr>
        <p:txBody>
          <a:bodyPr/>
          <a:lstStyle/>
          <a:p>
            <a:endParaRPr lang="en-US"/>
          </a:p>
        </p:txBody>
      </p:sp>
      <p:sp>
        <p:nvSpPr>
          <p:cNvPr id="10269" name="Text Box 29"/>
          <p:cNvSpPr txBox="1">
            <a:spLocks noChangeArrowheads="1"/>
          </p:cNvSpPr>
          <p:nvPr/>
        </p:nvSpPr>
        <p:spPr bwMode="auto">
          <a:xfrm>
            <a:off x="1166813" y="2678113"/>
            <a:ext cx="627062" cy="366712"/>
          </a:xfrm>
          <a:prstGeom prst="rect">
            <a:avLst/>
          </a:prstGeom>
          <a:noFill/>
          <a:ln w="9525">
            <a:noFill/>
            <a:miter lim="800000"/>
            <a:headEnd/>
            <a:tailEnd/>
          </a:ln>
          <a:effectLst/>
        </p:spPr>
        <p:txBody>
          <a:bodyPr>
            <a:spAutoFit/>
          </a:bodyPr>
          <a:lstStyle/>
          <a:p>
            <a:pPr algn="l">
              <a:spcBef>
                <a:spcPct val="50000"/>
              </a:spcBef>
            </a:pPr>
            <a:r>
              <a:rPr lang="en-US" sz="1800" b="0"/>
              <a:t>1</a:t>
            </a:r>
          </a:p>
        </p:txBody>
      </p:sp>
      <p:sp>
        <p:nvSpPr>
          <p:cNvPr id="10270" name="Text Box 30"/>
          <p:cNvSpPr txBox="1">
            <a:spLocks noChangeArrowheads="1"/>
          </p:cNvSpPr>
          <p:nvPr/>
        </p:nvSpPr>
        <p:spPr bwMode="auto">
          <a:xfrm>
            <a:off x="3559175" y="2732088"/>
            <a:ext cx="377825" cy="366712"/>
          </a:xfrm>
          <a:prstGeom prst="rect">
            <a:avLst/>
          </a:prstGeom>
          <a:noFill/>
          <a:ln w="9525">
            <a:noFill/>
            <a:miter lim="800000"/>
            <a:headEnd/>
            <a:tailEnd/>
          </a:ln>
          <a:effectLst/>
        </p:spPr>
        <p:txBody>
          <a:bodyPr>
            <a:spAutoFit/>
          </a:bodyPr>
          <a:lstStyle/>
          <a:p>
            <a:pPr algn="l">
              <a:spcBef>
                <a:spcPct val="50000"/>
              </a:spcBef>
            </a:pPr>
            <a:r>
              <a:rPr lang="en-US" sz="1800" b="0"/>
              <a:t>2</a:t>
            </a:r>
          </a:p>
        </p:txBody>
      </p:sp>
      <p:sp>
        <p:nvSpPr>
          <p:cNvPr id="10271" name="Text Box 31"/>
          <p:cNvSpPr txBox="1">
            <a:spLocks noChangeArrowheads="1"/>
          </p:cNvSpPr>
          <p:nvPr/>
        </p:nvSpPr>
        <p:spPr bwMode="auto">
          <a:xfrm>
            <a:off x="5564188" y="2808288"/>
            <a:ext cx="561975" cy="366712"/>
          </a:xfrm>
          <a:prstGeom prst="rect">
            <a:avLst/>
          </a:prstGeom>
          <a:noFill/>
          <a:ln w="9525">
            <a:noFill/>
            <a:miter lim="800000"/>
            <a:headEnd/>
            <a:tailEnd/>
          </a:ln>
          <a:effectLst/>
        </p:spPr>
        <p:txBody>
          <a:bodyPr>
            <a:spAutoFit/>
          </a:bodyPr>
          <a:lstStyle/>
          <a:p>
            <a:pPr algn="l">
              <a:spcBef>
                <a:spcPct val="50000"/>
              </a:spcBef>
            </a:pPr>
            <a:r>
              <a:rPr lang="en-US" sz="1800" b="0"/>
              <a:t>3</a:t>
            </a:r>
          </a:p>
        </p:txBody>
      </p:sp>
      <p:sp>
        <p:nvSpPr>
          <p:cNvPr id="10272" name="Text Box 32"/>
          <p:cNvSpPr txBox="1">
            <a:spLocks noChangeArrowheads="1"/>
          </p:cNvSpPr>
          <p:nvPr/>
        </p:nvSpPr>
        <p:spPr bwMode="auto">
          <a:xfrm>
            <a:off x="4454525" y="1123950"/>
            <a:ext cx="744538" cy="366713"/>
          </a:xfrm>
          <a:prstGeom prst="rect">
            <a:avLst/>
          </a:prstGeom>
          <a:noFill/>
          <a:ln w="9525">
            <a:noFill/>
            <a:miter lim="800000"/>
            <a:headEnd/>
            <a:tailEnd/>
          </a:ln>
          <a:effectLst/>
        </p:spPr>
        <p:txBody>
          <a:bodyPr>
            <a:spAutoFit/>
          </a:bodyPr>
          <a:lstStyle/>
          <a:p>
            <a:pPr algn="l">
              <a:spcBef>
                <a:spcPct val="50000"/>
              </a:spcBef>
            </a:pPr>
            <a:r>
              <a:rPr lang="en-US" sz="1800" b="0"/>
              <a:t>4</a:t>
            </a:r>
          </a:p>
        </p:txBody>
      </p:sp>
      <p:sp>
        <p:nvSpPr>
          <p:cNvPr id="10273" name="Text Box 33"/>
          <p:cNvSpPr txBox="1">
            <a:spLocks noChangeArrowheads="1"/>
          </p:cNvSpPr>
          <p:nvPr/>
        </p:nvSpPr>
        <p:spPr bwMode="auto">
          <a:xfrm>
            <a:off x="2481263" y="1084263"/>
            <a:ext cx="484187" cy="366712"/>
          </a:xfrm>
          <a:prstGeom prst="rect">
            <a:avLst/>
          </a:prstGeom>
          <a:noFill/>
          <a:ln w="9525">
            <a:noFill/>
            <a:miter lim="800000"/>
            <a:headEnd/>
            <a:tailEnd/>
          </a:ln>
          <a:effectLst/>
        </p:spPr>
        <p:txBody>
          <a:bodyPr>
            <a:spAutoFit/>
          </a:bodyPr>
          <a:lstStyle/>
          <a:p>
            <a:pPr algn="l">
              <a:spcBef>
                <a:spcPct val="50000"/>
              </a:spcBef>
            </a:pPr>
            <a:r>
              <a:rPr lang="en-US" sz="1800" b="0"/>
              <a:t>5</a:t>
            </a:r>
          </a:p>
        </p:txBody>
      </p:sp>
      <p:sp>
        <p:nvSpPr>
          <p:cNvPr id="10274" name="Line 34"/>
          <p:cNvSpPr>
            <a:spLocks noChangeShapeType="1"/>
          </p:cNvSpPr>
          <p:nvPr/>
        </p:nvSpPr>
        <p:spPr bwMode="auto">
          <a:xfrm flipH="1">
            <a:off x="6470650" y="3465513"/>
            <a:ext cx="1071563" cy="1489075"/>
          </a:xfrm>
          <a:prstGeom prst="line">
            <a:avLst/>
          </a:prstGeom>
          <a:noFill/>
          <a:ln w="38100">
            <a:solidFill>
              <a:schemeClr val="tx1"/>
            </a:solidFill>
            <a:round/>
            <a:headEnd/>
            <a:tailEnd/>
          </a:ln>
          <a:effectLst/>
        </p:spPr>
        <p:txBody>
          <a:bodyPr/>
          <a:lstStyle/>
          <a:p>
            <a:endParaRPr lang="en-US"/>
          </a:p>
        </p:txBody>
      </p:sp>
      <p:sp>
        <p:nvSpPr>
          <p:cNvPr id="10275" name="Text Box 35"/>
          <p:cNvSpPr txBox="1">
            <a:spLocks noChangeArrowheads="1"/>
          </p:cNvSpPr>
          <p:nvPr/>
        </p:nvSpPr>
        <p:spPr bwMode="auto">
          <a:xfrm>
            <a:off x="6350000" y="4960938"/>
            <a:ext cx="377825" cy="366712"/>
          </a:xfrm>
          <a:prstGeom prst="rect">
            <a:avLst/>
          </a:prstGeom>
          <a:noFill/>
          <a:ln w="9525">
            <a:noFill/>
            <a:miter lim="800000"/>
            <a:headEnd/>
            <a:tailEnd/>
          </a:ln>
          <a:effectLst/>
        </p:spPr>
        <p:txBody>
          <a:bodyPr>
            <a:spAutoFit/>
          </a:bodyPr>
          <a:lstStyle/>
          <a:p>
            <a:pPr algn="l">
              <a:spcBef>
                <a:spcPct val="50000"/>
              </a:spcBef>
            </a:pPr>
            <a:r>
              <a:rPr lang="en-US" sz="1800" b="0"/>
              <a:t>2</a:t>
            </a:r>
          </a:p>
        </p:txBody>
      </p:sp>
      <p:sp>
        <p:nvSpPr>
          <p:cNvPr id="10276" name="Text Box 36"/>
          <p:cNvSpPr txBox="1">
            <a:spLocks noChangeArrowheads="1"/>
          </p:cNvSpPr>
          <p:nvPr/>
        </p:nvSpPr>
        <p:spPr bwMode="auto">
          <a:xfrm>
            <a:off x="7496175" y="3209925"/>
            <a:ext cx="744538" cy="366713"/>
          </a:xfrm>
          <a:prstGeom prst="rect">
            <a:avLst/>
          </a:prstGeom>
          <a:noFill/>
          <a:ln w="9525">
            <a:noFill/>
            <a:miter lim="800000"/>
            <a:headEnd/>
            <a:tailEnd/>
          </a:ln>
          <a:effectLst/>
        </p:spPr>
        <p:txBody>
          <a:bodyPr>
            <a:spAutoFit/>
          </a:bodyPr>
          <a:lstStyle/>
          <a:p>
            <a:pPr algn="l">
              <a:spcBef>
                <a:spcPct val="50000"/>
              </a:spcBef>
            </a:pPr>
            <a:r>
              <a:rPr lang="en-US" sz="1800" b="0"/>
              <a:t>4</a:t>
            </a:r>
          </a:p>
        </p:txBody>
      </p:sp>
      <p:sp>
        <p:nvSpPr>
          <p:cNvPr id="10277" name="Line 37"/>
          <p:cNvSpPr>
            <a:spLocks noChangeShapeType="1"/>
          </p:cNvSpPr>
          <p:nvPr/>
        </p:nvSpPr>
        <p:spPr bwMode="auto">
          <a:xfrm flipV="1">
            <a:off x="7562850" y="2416175"/>
            <a:ext cx="706438" cy="1019175"/>
          </a:xfrm>
          <a:prstGeom prst="line">
            <a:avLst/>
          </a:prstGeom>
          <a:noFill/>
          <a:ln w="9525">
            <a:solidFill>
              <a:schemeClr val="tx1"/>
            </a:solidFill>
            <a:round/>
            <a:headEnd/>
            <a:tailEnd type="triangle" w="med" len="med"/>
          </a:ln>
          <a:effectLst/>
        </p:spPr>
        <p:txBody>
          <a:bodyPr/>
          <a:lstStyle/>
          <a:p>
            <a:endParaRPr lang="en-US"/>
          </a:p>
        </p:txBody>
      </p:sp>
      <p:sp>
        <p:nvSpPr>
          <p:cNvPr id="10278" name="Text Box 38"/>
          <p:cNvSpPr txBox="1">
            <a:spLocks noChangeArrowheads="1"/>
          </p:cNvSpPr>
          <p:nvPr/>
        </p:nvSpPr>
        <p:spPr bwMode="auto">
          <a:xfrm>
            <a:off x="6126163" y="2090738"/>
            <a:ext cx="3017837" cy="304800"/>
          </a:xfrm>
          <a:prstGeom prst="rect">
            <a:avLst/>
          </a:prstGeom>
          <a:noFill/>
          <a:ln w="9525">
            <a:noFill/>
            <a:miter lim="800000"/>
            <a:headEnd/>
            <a:tailEnd/>
          </a:ln>
          <a:effectLst/>
        </p:spPr>
        <p:txBody>
          <a:bodyPr>
            <a:spAutoFit/>
          </a:bodyPr>
          <a:lstStyle/>
          <a:p>
            <a:pPr algn="l">
              <a:spcBef>
                <a:spcPct val="50000"/>
              </a:spcBef>
            </a:pPr>
            <a:r>
              <a:rPr lang="en-US" sz="1400" b="0"/>
              <a:t>Direction of stretch</a:t>
            </a:r>
          </a:p>
        </p:txBody>
      </p:sp>
      <p:pic>
        <p:nvPicPr>
          <p:cNvPr id="35" name="Picture 34" descr="TP_tmp.bmp"/>
          <p:cNvPicPr>
            <a:picLocks noChangeAspect="1"/>
          </p:cNvPicPr>
          <p:nvPr>
            <p:custDataLst>
              <p:tags r:id="rId1"/>
            </p:custDataLst>
          </p:nvPr>
        </p:nvPicPr>
        <p:blipFill>
          <a:blip r:embed="rId7"/>
          <a:stretch>
            <a:fillRect/>
          </a:stretch>
        </p:blipFill>
        <p:spPr>
          <a:xfrm>
            <a:off x="7985760" y="2306320"/>
            <a:ext cx="304800" cy="178308"/>
          </a:xfrm>
          <a:prstGeom prst="rect">
            <a:avLst/>
          </a:prstGeom>
        </p:spPr>
      </p:pic>
      <p:cxnSp>
        <p:nvCxnSpPr>
          <p:cNvPr id="37" name="Straight Arrow Connector 36"/>
          <p:cNvCxnSpPr/>
          <p:nvPr/>
        </p:nvCxnSpPr>
        <p:spPr bwMode="auto">
          <a:xfrm rot="10800000">
            <a:off x="5684520" y="4328160"/>
            <a:ext cx="777240" cy="5486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39" name="Picture 38" descr="TP_tmp.bmp"/>
          <p:cNvPicPr>
            <a:picLocks noChangeAspect="1"/>
          </p:cNvPicPr>
          <p:nvPr>
            <p:custDataLst>
              <p:tags r:id="rId2"/>
            </p:custDataLst>
          </p:nvPr>
        </p:nvPicPr>
        <p:blipFill>
          <a:blip r:embed="rId8"/>
          <a:stretch>
            <a:fillRect/>
          </a:stretch>
        </p:blipFill>
        <p:spPr bwMode="auto">
          <a:xfrm>
            <a:off x="5758434" y="4058920"/>
            <a:ext cx="278891" cy="178307"/>
          </a:xfrm>
          <a:prstGeom prst="rect">
            <a:avLst/>
          </a:prstGeom>
          <a:noFill/>
          <a:ln/>
          <a:effectLst/>
        </p:spPr>
      </p:pic>
      <p:pic>
        <p:nvPicPr>
          <p:cNvPr id="41" name="Picture 40" descr="TP_tmp.bmp"/>
          <p:cNvPicPr>
            <a:picLocks noChangeAspect="1"/>
          </p:cNvPicPr>
          <p:nvPr>
            <p:custDataLst>
              <p:tags r:id="rId3"/>
            </p:custDataLst>
          </p:nvPr>
        </p:nvPicPr>
        <p:blipFill>
          <a:blip r:embed="rId9"/>
          <a:stretch>
            <a:fillRect/>
          </a:stretch>
        </p:blipFill>
        <p:spPr>
          <a:xfrm>
            <a:off x="2103120" y="4592320"/>
            <a:ext cx="152400" cy="126492"/>
          </a:xfrm>
          <a:prstGeom prst="rect">
            <a:avLst/>
          </a:prstGeom>
        </p:spPr>
      </p:pic>
      <p:pic>
        <p:nvPicPr>
          <p:cNvPr id="43" name="Picture 42" descr="TP_tmp.bmp"/>
          <p:cNvPicPr>
            <a:picLocks noChangeAspect="1"/>
          </p:cNvPicPr>
          <p:nvPr>
            <p:custDataLst>
              <p:tags r:id="rId4"/>
            </p:custDataLst>
          </p:nvPr>
        </p:nvPicPr>
        <p:blipFill>
          <a:blip r:embed="rId10"/>
          <a:stretch>
            <a:fillRect/>
          </a:stretch>
        </p:blipFill>
        <p:spPr bwMode="auto">
          <a:xfrm>
            <a:off x="609599" y="3327400"/>
            <a:ext cx="152400" cy="178308"/>
          </a:xfrm>
          <a:prstGeom prst="rect">
            <a:avLst/>
          </a:prstGeom>
          <a:noFill/>
          <a:ln/>
          <a:effectLst/>
        </p:spPr>
      </p:pic>
      <p:pic>
        <p:nvPicPr>
          <p:cNvPr id="45" name="Picture 44" descr="TP_tmp.bmp"/>
          <p:cNvPicPr>
            <a:picLocks noChangeAspect="1"/>
          </p:cNvPicPr>
          <p:nvPr>
            <p:custDataLst>
              <p:tags r:id="rId5"/>
            </p:custDataLst>
          </p:nvPr>
        </p:nvPicPr>
        <p:blipFill>
          <a:blip r:embed="rId11"/>
          <a:stretch>
            <a:fillRect/>
          </a:stretch>
        </p:blipFill>
        <p:spPr>
          <a:xfrm>
            <a:off x="218684" y="5582920"/>
            <a:ext cx="8737110" cy="58369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Line 4"/>
          <p:cNvSpPr>
            <a:spLocks noChangeShapeType="1"/>
          </p:cNvSpPr>
          <p:nvPr/>
        </p:nvSpPr>
        <p:spPr bwMode="auto">
          <a:xfrm flipH="1">
            <a:off x="6470650" y="3465513"/>
            <a:ext cx="1071563" cy="1489075"/>
          </a:xfrm>
          <a:prstGeom prst="line">
            <a:avLst/>
          </a:prstGeom>
          <a:noFill/>
          <a:ln w="38100">
            <a:solidFill>
              <a:schemeClr val="tx1"/>
            </a:solidFill>
            <a:round/>
            <a:headEnd/>
            <a:tailEnd/>
          </a:ln>
          <a:effectLst/>
        </p:spPr>
        <p:txBody>
          <a:bodyPr/>
          <a:lstStyle/>
          <a:p>
            <a:endParaRPr lang="en-US"/>
          </a:p>
        </p:txBody>
      </p:sp>
      <p:sp>
        <p:nvSpPr>
          <p:cNvPr id="11269" name="Text Box 5"/>
          <p:cNvSpPr txBox="1">
            <a:spLocks noChangeArrowheads="1"/>
          </p:cNvSpPr>
          <p:nvPr/>
        </p:nvSpPr>
        <p:spPr bwMode="auto">
          <a:xfrm>
            <a:off x="6350000" y="4960939"/>
            <a:ext cx="706120" cy="369332"/>
          </a:xfrm>
          <a:prstGeom prst="rect">
            <a:avLst/>
          </a:prstGeom>
          <a:noFill/>
          <a:ln w="9525">
            <a:noFill/>
            <a:miter lim="800000"/>
            <a:headEnd/>
            <a:tailEnd/>
          </a:ln>
          <a:effectLst/>
        </p:spPr>
        <p:txBody>
          <a:bodyPr wrap="square">
            <a:spAutoFit/>
          </a:bodyPr>
          <a:lstStyle/>
          <a:p>
            <a:pPr algn="l">
              <a:spcBef>
                <a:spcPct val="50000"/>
              </a:spcBef>
            </a:pPr>
            <a:r>
              <a:rPr lang="en-US" sz="1800" b="0" dirty="0"/>
              <a:t>2/1</a:t>
            </a:r>
          </a:p>
        </p:txBody>
      </p:sp>
      <p:sp>
        <p:nvSpPr>
          <p:cNvPr id="11270" name="Text Box 6"/>
          <p:cNvSpPr txBox="1">
            <a:spLocks noChangeArrowheads="1"/>
          </p:cNvSpPr>
          <p:nvPr/>
        </p:nvSpPr>
        <p:spPr bwMode="auto">
          <a:xfrm>
            <a:off x="7496175" y="3209925"/>
            <a:ext cx="744538" cy="366713"/>
          </a:xfrm>
          <a:prstGeom prst="rect">
            <a:avLst/>
          </a:prstGeom>
          <a:noFill/>
          <a:ln w="9525">
            <a:noFill/>
            <a:miter lim="800000"/>
            <a:headEnd/>
            <a:tailEnd/>
          </a:ln>
          <a:effectLst/>
        </p:spPr>
        <p:txBody>
          <a:bodyPr>
            <a:spAutoFit/>
          </a:bodyPr>
          <a:lstStyle/>
          <a:p>
            <a:pPr algn="l">
              <a:spcBef>
                <a:spcPct val="50000"/>
              </a:spcBef>
            </a:pPr>
            <a:r>
              <a:rPr lang="en-US" sz="1800" b="0" dirty="0"/>
              <a:t>4/2</a:t>
            </a:r>
          </a:p>
        </p:txBody>
      </p:sp>
      <p:sp>
        <p:nvSpPr>
          <p:cNvPr id="11271" name="Line 7"/>
          <p:cNvSpPr>
            <a:spLocks noChangeShapeType="1"/>
          </p:cNvSpPr>
          <p:nvPr/>
        </p:nvSpPr>
        <p:spPr bwMode="auto">
          <a:xfrm flipV="1">
            <a:off x="7562850" y="2416175"/>
            <a:ext cx="706438" cy="1019175"/>
          </a:xfrm>
          <a:prstGeom prst="line">
            <a:avLst/>
          </a:prstGeom>
          <a:noFill/>
          <a:ln w="9525">
            <a:solidFill>
              <a:schemeClr val="tx1"/>
            </a:solidFill>
            <a:round/>
            <a:headEnd/>
            <a:tailEnd type="triangle" w="med" len="med"/>
          </a:ln>
          <a:effectLst/>
        </p:spPr>
        <p:txBody>
          <a:bodyPr/>
          <a:lstStyle/>
          <a:p>
            <a:endParaRPr lang="en-US"/>
          </a:p>
        </p:txBody>
      </p:sp>
      <p:sp>
        <p:nvSpPr>
          <p:cNvPr id="11274" name="Line 10"/>
          <p:cNvSpPr>
            <a:spLocks noChangeShapeType="1"/>
          </p:cNvSpPr>
          <p:nvPr/>
        </p:nvSpPr>
        <p:spPr bwMode="auto">
          <a:xfrm rot="3240178" flipH="1">
            <a:off x="2534445" y="2545556"/>
            <a:ext cx="1071562" cy="1489075"/>
          </a:xfrm>
          <a:prstGeom prst="line">
            <a:avLst/>
          </a:prstGeom>
          <a:noFill/>
          <a:ln w="38100">
            <a:solidFill>
              <a:schemeClr val="tx1"/>
            </a:solidFill>
            <a:round/>
            <a:headEnd/>
            <a:tailEnd/>
          </a:ln>
          <a:effectLst/>
        </p:spPr>
        <p:txBody>
          <a:bodyPr/>
          <a:lstStyle/>
          <a:p>
            <a:endParaRPr lang="en-US"/>
          </a:p>
        </p:txBody>
      </p:sp>
      <p:sp>
        <p:nvSpPr>
          <p:cNvPr id="11275" name="Line 11"/>
          <p:cNvSpPr>
            <a:spLocks noChangeShapeType="1"/>
          </p:cNvSpPr>
          <p:nvPr/>
        </p:nvSpPr>
        <p:spPr bwMode="auto">
          <a:xfrm>
            <a:off x="4154488" y="3278188"/>
            <a:ext cx="1984375" cy="0"/>
          </a:xfrm>
          <a:prstGeom prst="line">
            <a:avLst/>
          </a:prstGeom>
          <a:noFill/>
          <a:ln w="9525">
            <a:solidFill>
              <a:schemeClr val="tx1"/>
            </a:solidFill>
            <a:round/>
            <a:headEnd/>
            <a:tailEnd type="triangle" w="med" len="med"/>
          </a:ln>
          <a:effectLst/>
        </p:spPr>
        <p:txBody>
          <a:bodyPr/>
          <a:lstStyle/>
          <a:p>
            <a:endParaRPr lang="en-US"/>
          </a:p>
        </p:txBody>
      </p:sp>
      <p:sp>
        <p:nvSpPr>
          <p:cNvPr id="11276" name="Line 12"/>
          <p:cNvSpPr>
            <a:spLocks noChangeShapeType="1"/>
          </p:cNvSpPr>
          <p:nvPr/>
        </p:nvSpPr>
        <p:spPr bwMode="auto">
          <a:xfrm flipV="1">
            <a:off x="2128838" y="1293813"/>
            <a:ext cx="0" cy="1866900"/>
          </a:xfrm>
          <a:prstGeom prst="line">
            <a:avLst/>
          </a:prstGeom>
          <a:noFill/>
          <a:ln w="9525">
            <a:solidFill>
              <a:schemeClr val="tx1"/>
            </a:solidFill>
            <a:round/>
            <a:headEnd/>
            <a:tailEnd type="triangle" w="med" len="med"/>
          </a:ln>
          <a:effectLst/>
        </p:spPr>
        <p:txBody>
          <a:bodyPr/>
          <a:lstStyle/>
          <a:p>
            <a:endParaRPr lang="en-US"/>
          </a:p>
        </p:txBody>
      </p:sp>
      <p:sp>
        <p:nvSpPr>
          <p:cNvPr id="11281" name="Text Box 17"/>
          <p:cNvSpPr txBox="1">
            <a:spLocks noChangeArrowheads="1"/>
          </p:cNvSpPr>
          <p:nvPr/>
        </p:nvSpPr>
        <p:spPr bwMode="auto">
          <a:xfrm>
            <a:off x="1797050" y="3357563"/>
            <a:ext cx="809625" cy="366712"/>
          </a:xfrm>
          <a:prstGeom prst="rect">
            <a:avLst/>
          </a:prstGeom>
          <a:noFill/>
          <a:ln w="9525">
            <a:noFill/>
            <a:miter lim="800000"/>
            <a:headEnd/>
            <a:tailEnd/>
          </a:ln>
          <a:effectLst/>
        </p:spPr>
        <p:txBody>
          <a:bodyPr>
            <a:spAutoFit/>
          </a:bodyPr>
          <a:lstStyle/>
          <a:p>
            <a:pPr algn="l">
              <a:spcBef>
                <a:spcPct val="50000"/>
              </a:spcBef>
            </a:pPr>
            <a:r>
              <a:rPr lang="en-US" sz="1800" b="0"/>
              <a:t>2/1</a:t>
            </a:r>
          </a:p>
        </p:txBody>
      </p:sp>
      <p:sp>
        <p:nvSpPr>
          <p:cNvPr id="11282" name="Text Box 18"/>
          <p:cNvSpPr txBox="1">
            <a:spLocks noChangeArrowheads="1"/>
          </p:cNvSpPr>
          <p:nvPr/>
        </p:nvSpPr>
        <p:spPr bwMode="auto">
          <a:xfrm>
            <a:off x="3797300" y="3414713"/>
            <a:ext cx="744538" cy="366712"/>
          </a:xfrm>
          <a:prstGeom prst="rect">
            <a:avLst/>
          </a:prstGeom>
          <a:noFill/>
          <a:ln w="9525">
            <a:noFill/>
            <a:miter lim="800000"/>
            <a:headEnd/>
            <a:tailEnd/>
          </a:ln>
          <a:effectLst/>
        </p:spPr>
        <p:txBody>
          <a:bodyPr>
            <a:spAutoFit/>
          </a:bodyPr>
          <a:lstStyle/>
          <a:p>
            <a:pPr algn="l">
              <a:spcBef>
                <a:spcPct val="50000"/>
              </a:spcBef>
            </a:pPr>
            <a:r>
              <a:rPr lang="en-US" sz="1800" b="0"/>
              <a:t>4/2</a:t>
            </a:r>
          </a:p>
        </p:txBody>
      </p:sp>
      <p:sp>
        <p:nvSpPr>
          <p:cNvPr id="11283" name="Line 19"/>
          <p:cNvSpPr>
            <a:spLocks noChangeShapeType="1"/>
          </p:cNvSpPr>
          <p:nvPr/>
        </p:nvSpPr>
        <p:spPr bwMode="auto">
          <a:xfrm flipV="1">
            <a:off x="3997325" y="3252788"/>
            <a:ext cx="614363" cy="25400"/>
          </a:xfrm>
          <a:prstGeom prst="line">
            <a:avLst/>
          </a:prstGeom>
          <a:noFill/>
          <a:ln w="9525">
            <a:solidFill>
              <a:schemeClr val="tx1"/>
            </a:solidFill>
            <a:round/>
            <a:headEnd/>
            <a:tailEnd type="triangle" w="med" len="med"/>
          </a:ln>
          <a:effectLst/>
        </p:spPr>
        <p:txBody>
          <a:bodyPr/>
          <a:lstStyle/>
          <a:p>
            <a:endParaRPr lang="en-US"/>
          </a:p>
        </p:txBody>
      </p:sp>
      <p:sp>
        <p:nvSpPr>
          <p:cNvPr id="11284" name="Line 20"/>
          <p:cNvSpPr>
            <a:spLocks noChangeShapeType="1"/>
          </p:cNvSpPr>
          <p:nvPr/>
        </p:nvSpPr>
        <p:spPr bwMode="auto">
          <a:xfrm flipV="1">
            <a:off x="2155825" y="2938463"/>
            <a:ext cx="0" cy="339725"/>
          </a:xfrm>
          <a:prstGeom prst="line">
            <a:avLst/>
          </a:prstGeom>
          <a:noFill/>
          <a:ln w="9525">
            <a:solidFill>
              <a:schemeClr val="tx1"/>
            </a:solidFill>
            <a:round/>
            <a:headEnd/>
            <a:tailEnd/>
          </a:ln>
          <a:effectLst/>
        </p:spPr>
        <p:txBody>
          <a:bodyPr/>
          <a:lstStyle/>
          <a:p>
            <a:endParaRPr lang="en-US"/>
          </a:p>
        </p:txBody>
      </p:sp>
      <p:sp>
        <p:nvSpPr>
          <p:cNvPr id="11285" name="Line 21"/>
          <p:cNvSpPr>
            <a:spLocks noChangeShapeType="1"/>
          </p:cNvSpPr>
          <p:nvPr/>
        </p:nvSpPr>
        <p:spPr bwMode="auto">
          <a:xfrm>
            <a:off x="2168525" y="2938463"/>
            <a:ext cx="522288" cy="0"/>
          </a:xfrm>
          <a:prstGeom prst="line">
            <a:avLst/>
          </a:prstGeom>
          <a:noFill/>
          <a:ln w="9525">
            <a:solidFill>
              <a:schemeClr val="tx1"/>
            </a:solidFill>
            <a:round/>
            <a:headEnd/>
            <a:tailEnd type="triangle" w="med" len="med"/>
          </a:ln>
          <a:effectLst/>
        </p:spPr>
        <p:txBody>
          <a:bodyPr/>
          <a:lstStyle/>
          <a:p>
            <a:endParaRPr lang="en-US"/>
          </a:p>
        </p:txBody>
      </p:sp>
      <p:sp>
        <p:nvSpPr>
          <p:cNvPr id="11291" name="Line 27"/>
          <p:cNvSpPr>
            <a:spLocks noChangeShapeType="1"/>
          </p:cNvSpPr>
          <p:nvPr/>
        </p:nvSpPr>
        <p:spPr bwMode="auto">
          <a:xfrm>
            <a:off x="6545263" y="4976813"/>
            <a:ext cx="2246312" cy="0"/>
          </a:xfrm>
          <a:prstGeom prst="line">
            <a:avLst/>
          </a:prstGeom>
          <a:noFill/>
          <a:ln w="9525">
            <a:solidFill>
              <a:schemeClr val="tx1"/>
            </a:solidFill>
            <a:round/>
            <a:headEnd/>
            <a:tailEnd type="triangle" w="med" len="med"/>
          </a:ln>
          <a:effectLst/>
        </p:spPr>
        <p:txBody>
          <a:bodyPr/>
          <a:lstStyle/>
          <a:p>
            <a:endParaRPr lang="en-US"/>
          </a:p>
        </p:txBody>
      </p:sp>
      <p:sp>
        <p:nvSpPr>
          <p:cNvPr id="11293" name="Arc 29"/>
          <p:cNvSpPr>
            <a:spLocks/>
          </p:cNvSpPr>
          <p:nvPr/>
        </p:nvSpPr>
        <p:spPr bwMode="auto">
          <a:xfrm>
            <a:off x="7053263" y="4140200"/>
            <a:ext cx="693737" cy="8239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triangle" w="med" len="med"/>
            <a:tailEnd type="triangle" w="med" len="med"/>
          </a:ln>
          <a:effectLst/>
        </p:spPr>
        <p:txBody>
          <a:bodyPr wrap="none" anchor="ctr"/>
          <a:lstStyle/>
          <a:p>
            <a:endParaRPr lang="en-US"/>
          </a:p>
        </p:txBody>
      </p:sp>
      <p:pic>
        <p:nvPicPr>
          <p:cNvPr id="11294" name="Picture 30" descr="txp_fig"/>
          <p:cNvPicPr>
            <a:picLocks noChangeAspect="1" noChangeArrowheads="1"/>
          </p:cNvPicPr>
          <p:nvPr>
            <p:custDataLst>
              <p:tags r:id="rId1"/>
            </p:custDataLst>
          </p:nvPr>
        </p:nvPicPr>
        <p:blipFill>
          <a:blip r:embed="rId13"/>
          <a:srcRect/>
          <a:stretch>
            <a:fillRect/>
          </a:stretch>
        </p:blipFill>
        <p:spPr bwMode="auto">
          <a:xfrm>
            <a:off x="7683500" y="4311650"/>
            <a:ext cx="128588" cy="192088"/>
          </a:xfrm>
          <a:prstGeom prst="rect">
            <a:avLst/>
          </a:prstGeom>
          <a:noFill/>
          <a:ln w="9525">
            <a:miter lim="800000"/>
            <a:headEnd/>
            <a:tailEnd/>
          </a:ln>
          <a:effectLst/>
        </p:spPr>
      </p:pic>
      <p:pic>
        <p:nvPicPr>
          <p:cNvPr id="11296" name="Picture 32" descr="txp_fig"/>
          <p:cNvPicPr>
            <a:picLocks noChangeAspect="1" noChangeArrowheads="1"/>
          </p:cNvPicPr>
          <p:nvPr>
            <p:custDataLst>
              <p:tags r:id="rId2"/>
            </p:custDataLst>
          </p:nvPr>
        </p:nvPicPr>
        <p:blipFill>
          <a:blip r:embed="rId14"/>
          <a:srcRect/>
          <a:stretch>
            <a:fillRect/>
          </a:stretch>
        </p:blipFill>
        <p:spPr bwMode="auto">
          <a:xfrm>
            <a:off x="4222750" y="2994025"/>
            <a:ext cx="719138" cy="234950"/>
          </a:xfrm>
          <a:prstGeom prst="rect">
            <a:avLst/>
          </a:prstGeom>
          <a:noFill/>
          <a:ln w="9525">
            <a:miter lim="800000"/>
            <a:headEnd/>
            <a:tailEnd/>
          </a:ln>
          <a:effectLst/>
        </p:spPr>
      </p:pic>
      <p:pic>
        <p:nvPicPr>
          <p:cNvPr id="11297" name="Picture 33" descr="txp_fig"/>
          <p:cNvPicPr>
            <a:picLocks noChangeAspect="1" noChangeArrowheads="1"/>
          </p:cNvPicPr>
          <p:nvPr>
            <p:custDataLst>
              <p:tags r:id="rId3"/>
            </p:custDataLst>
          </p:nvPr>
        </p:nvPicPr>
        <p:blipFill>
          <a:blip r:embed="rId15"/>
          <a:srcRect/>
          <a:stretch>
            <a:fillRect/>
          </a:stretch>
        </p:blipFill>
        <p:spPr bwMode="auto">
          <a:xfrm>
            <a:off x="2493963" y="2620963"/>
            <a:ext cx="719137" cy="234950"/>
          </a:xfrm>
          <a:prstGeom prst="rect">
            <a:avLst/>
          </a:prstGeom>
          <a:noFill/>
          <a:ln w="9525">
            <a:miter lim="800000"/>
            <a:headEnd/>
            <a:tailEnd/>
          </a:ln>
          <a:effectLst/>
        </p:spPr>
      </p:pic>
      <p:pic>
        <p:nvPicPr>
          <p:cNvPr id="33" name="Picture 32" descr="txp_fig"/>
          <p:cNvPicPr>
            <a:picLocks noChangeAspect="1"/>
          </p:cNvPicPr>
          <p:nvPr>
            <p:custDataLst>
              <p:tags r:id="rId4"/>
            </p:custDataLst>
          </p:nvPr>
        </p:nvPicPr>
        <p:blipFill>
          <a:blip r:embed="rId16"/>
          <a:stretch>
            <a:fillRect/>
          </a:stretch>
        </p:blipFill>
        <p:spPr bwMode="auto">
          <a:xfrm>
            <a:off x="998996" y="3962400"/>
            <a:ext cx="3559845" cy="1588849"/>
          </a:xfrm>
          <a:prstGeom prst="rect">
            <a:avLst/>
          </a:prstGeom>
          <a:noFill/>
          <a:ln/>
          <a:effectLst/>
        </p:spPr>
      </p:pic>
      <p:sp>
        <p:nvSpPr>
          <p:cNvPr id="11303" name="Line 39"/>
          <p:cNvSpPr>
            <a:spLocks noChangeShapeType="1"/>
          </p:cNvSpPr>
          <p:nvPr/>
        </p:nvSpPr>
        <p:spPr bwMode="auto">
          <a:xfrm flipH="1" flipV="1">
            <a:off x="5616575" y="4349750"/>
            <a:ext cx="796925" cy="534988"/>
          </a:xfrm>
          <a:prstGeom prst="line">
            <a:avLst/>
          </a:prstGeom>
          <a:noFill/>
          <a:ln w="9525">
            <a:solidFill>
              <a:schemeClr val="tx1"/>
            </a:solidFill>
            <a:round/>
            <a:headEnd/>
            <a:tailEnd type="triangle" w="med" len="med"/>
          </a:ln>
          <a:effectLst/>
        </p:spPr>
        <p:txBody>
          <a:bodyPr/>
          <a:lstStyle/>
          <a:p>
            <a:endParaRPr lang="en-US"/>
          </a:p>
        </p:txBody>
      </p:sp>
      <p:sp>
        <p:nvSpPr>
          <p:cNvPr id="11305" name="Line 41"/>
          <p:cNvSpPr>
            <a:spLocks noChangeShapeType="1"/>
          </p:cNvSpPr>
          <p:nvPr/>
        </p:nvSpPr>
        <p:spPr bwMode="auto">
          <a:xfrm flipH="1" flipV="1">
            <a:off x="6453188" y="3252788"/>
            <a:ext cx="12700" cy="1566862"/>
          </a:xfrm>
          <a:prstGeom prst="line">
            <a:avLst/>
          </a:prstGeom>
          <a:noFill/>
          <a:ln w="9525">
            <a:solidFill>
              <a:schemeClr val="tx1"/>
            </a:solidFill>
            <a:round/>
            <a:headEnd/>
            <a:tailEnd type="triangle" w="med" len="med"/>
          </a:ln>
          <a:effectLst/>
        </p:spPr>
        <p:txBody>
          <a:bodyPr/>
          <a:lstStyle/>
          <a:p>
            <a:endParaRPr lang="en-US"/>
          </a:p>
        </p:txBody>
      </p:sp>
      <p:pic>
        <p:nvPicPr>
          <p:cNvPr id="27" name="Picture 26" descr="TP_tmp.bmp"/>
          <p:cNvPicPr>
            <a:picLocks noChangeAspect="1"/>
          </p:cNvPicPr>
          <p:nvPr>
            <p:custDataLst>
              <p:tags r:id="rId5"/>
            </p:custDataLst>
          </p:nvPr>
        </p:nvPicPr>
        <p:blipFill>
          <a:blip r:embed="rId17"/>
          <a:stretch>
            <a:fillRect/>
          </a:stretch>
        </p:blipFill>
        <p:spPr>
          <a:xfrm>
            <a:off x="7818120" y="2428240"/>
            <a:ext cx="304800" cy="178308"/>
          </a:xfrm>
          <a:prstGeom prst="rect">
            <a:avLst/>
          </a:prstGeom>
        </p:spPr>
      </p:pic>
      <p:pic>
        <p:nvPicPr>
          <p:cNvPr id="28" name="Picture 27" descr="TP_tmp.bmp"/>
          <p:cNvPicPr>
            <a:picLocks noChangeAspect="1"/>
          </p:cNvPicPr>
          <p:nvPr>
            <p:custDataLst>
              <p:tags r:id="rId6"/>
            </p:custDataLst>
          </p:nvPr>
        </p:nvPicPr>
        <p:blipFill>
          <a:blip r:embed="rId18"/>
          <a:stretch>
            <a:fillRect/>
          </a:stretch>
        </p:blipFill>
        <p:spPr bwMode="auto">
          <a:xfrm>
            <a:off x="5651754" y="4104640"/>
            <a:ext cx="278891" cy="178307"/>
          </a:xfrm>
          <a:prstGeom prst="rect">
            <a:avLst/>
          </a:prstGeom>
          <a:noFill/>
          <a:ln/>
          <a:effectLst/>
        </p:spPr>
      </p:pic>
      <p:pic>
        <p:nvPicPr>
          <p:cNvPr id="29" name="Picture 28" descr="TP_tmp.bmp"/>
          <p:cNvPicPr>
            <a:picLocks noChangeAspect="1"/>
          </p:cNvPicPr>
          <p:nvPr>
            <p:custDataLst>
              <p:tags r:id="rId7"/>
            </p:custDataLst>
          </p:nvPr>
        </p:nvPicPr>
        <p:blipFill>
          <a:blip r:embed="rId19"/>
          <a:stretch>
            <a:fillRect/>
          </a:stretch>
        </p:blipFill>
        <p:spPr>
          <a:xfrm>
            <a:off x="8473440" y="4744720"/>
            <a:ext cx="152400" cy="126492"/>
          </a:xfrm>
          <a:prstGeom prst="rect">
            <a:avLst/>
          </a:prstGeom>
        </p:spPr>
      </p:pic>
      <p:pic>
        <p:nvPicPr>
          <p:cNvPr id="30" name="Picture 29" descr="TP_tmp.bmp"/>
          <p:cNvPicPr>
            <a:picLocks noChangeAspect="1"/>
          </p:cNvPicPr>
          <p:nvPr>
            <p:custDataLst>
              <p:tags r:id="rId8"/>
            </p:custDataLst>
          </p:nvPr>
        </p:nvPicPr>
        <p:blipFill>
          <a:blip r:embed="rId20"/>
          <a:stretch>
            <a:fillRect/>
          </a:stretch>
        </p:blipFill>
        <p:spPr bwMode="auto">
          <a:xfrm>
            <a:off x="6522719" y="3129280"/>
            <a:ext cx="152400" cy="178308"/>
          </a:xfrm>
          <a:prstGeom prst="rect">
            <a:avLst/>
          </a:prstGeom>
          <a:noFill/>
          <a:ln/>
          <a:effectLst/>
        </p:spPr>
      </p:pic>
      <p:pic>
        <p:nvPicPr>
          <p:cNvPr id="32" name="Picture 31" descr="TP_tmp.bmp"/>
          <p:cNvPicPr>
            <a:picLocks noChangeAspect="1"/>
          </p:cNvPicPr>
          <p:nvPr>
            <p:custDataLst>
              <p:tags r:id="rId9"/>
            </p:custDataLst>
          </p:nvPr>
        </p:nvPicPr>
        <p:blipFill>
          <a:blip r:embed="rId21"/>
          <a:stretch>
            <a:fillRect/>
          </a:stretch>
        </p:blipFill>
        <p:spPr>
          <a:xfrm>
            <a:off x="243823" y="91440"/>
            <a:ext cx="8763017" cy="1168910"/>
          </a:xfrm>
          <a:prstGeom prst="rect">
            <a:avLst/>
          </a:prstGeom>
        </p:spPr>
      </p:pic>
      <p:pic>
        <p:nvPicPr>
          <p:cNvPr id="34" name="Picture 33" descr="TP_tmp.bmp"/>
          <p:cNvPicPr>
            <a:picLocks noChangeAspect="1"/>
          </p:cNvPicPr>
          <p:nvPr>
            <p:custDataLst>
              <p:tags r:id="rId10"/>
            </p:custDataLst>
          </p:nvPr>
        </p:nvPicPr>
        <p:blipFill>
          <a:blip r:embed="rId17"/>
          <a:stretch>
            <a:fillRect/>
          </a:stretch>
        </p:blipFill>
        <p:spPr>
          <a:xfrm>
            <a:off x="5410200" y="3083560"/>
            <a:ext cx="304800" cy="178308"/>
          </a:xfrm>
          <a:prstGeom prst="rect">
            <a:avLst/>
          </a:prstGeom>
        </p:spPr>
      </p:pic>
      <p:pic>
        <p:nvPicPr>
          <p:cNvPr id="35" name="Picture 34" descr="TP_tmp.bmp"/>
          <p:cNvPicPr>
            <a:picLocks noChangeAspect="1"/>
          </p:cNvPicPr>
          <p:nvPr>
            <p:custDataLst>
              <p:tags r:id="rId11"/>
            </p:custDataLst>
          </p:nvPr>
        </p:nvPicPr>
        <p:blipFill>
          <a:blip r:embed="rId18"/>
          <a:stretch>
            <a:fillRect/>
          </a:stretch>
        </p:blipFill>
        <p:spPr bwMode="auto">
          <a:xfrm>
            <a:off x="2192274" y="1346200"/>
            <a:ext cx="278891" cy="178307"/>
          </a:xfrm>
          <a:prstGeom prst="rect">
            <a:avLst/>
          </a:prstGeom>
          <a:noFill/>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Documents and Settings\Dr. Sumeet Basu\My Documents\txp_fig.png"/>
          <p:cNvPicPr>
            <a:picLocks noChangeAspect="1"/>
          </p:cNvPicPr>
          <p:nvPr>
            <p:custDataLst>
              <p:tags r:id="rId1"/>
            </p:custDataLst>
          </p:nvPr>
        </p:nvPicPr>
        <p:blipFill>
          <a:blip r:embed="rId4"/>
          <a:stretch>
            <a:fillRect/>
          </a:stretch>
        </p:blipFill>
        <p:spPr bwMode="auto">
          <a:xfrm>
            <a:off x="1622620" y="1997075"/>
            <a:ext cx="4474771" cy="2821997"/>
          </a:xfrm>
          <a:prstGeom prst="rect">
            <a:avLst/>
          </a:prstGeom>
          <a:noFill/>
          <a:ln/>
          <a:effectLst/>
        </p:spPr>
      </p:pic>
      <p:sp>
        <p:nvSpPr>
          <p:cNvPr id="12297" name="Text Box 9"/>
          <p:cNvSpPr txBox="1">
            <a:spLocks noChangeArrowheads="1"/>
          </p:cNvSpPr>
          <p:nvPr/>
        </p:nvSpPr>
        <p:spPr bwMode="auto">
          <a:xfrm>
            <a:off x="2455545" y="5446713"/>
            <a:ext cx="4964113" cy="641350"/>
          </a:xfrm>
          <a:prstGeom prst="rect">
            <a:avLst/>
          </a:prstGeom>
          <a:noFill/>
          <a:ln w="9525">
            <a:noFill/>
            <a:miter lim="800000"/>
            <a:headEnd/>
            <a:tailEnd/>
          </a:ln>
          <a:effectLst/>
        </p:spPr>
        <p:txBody>
          <a:bodyPr>
            <a:spAutoFit/>
          </a:bodyPr>
          <a:lstStyle/>
          <a:p>
            <a:pPr algn="l">
              <a:spcBef>
                <a:spcPct val="50000"/>
              </a:spcBef>
            </a:pPr>
            <a:r>
              <a:rPr lang="en-US" sz="1800" b="0" dirty="0"/>
              <a:t>Local stiffness matrix in local coordinate system (</a:t>
            </a:r>
            <a:r>
              <a:rPr lang="en-US" sz="1800" b="0" dirty="0" err="1"/>
              <a:t>ndof</a:t>
            </a:r>
            <a:r>
              <a:rPr lang="en-US" sz="1800" b="0" dirty="0"/>
              <a:t> X </a:t>
            </a:r>
            <a:r>
              <a:rPr lang="en-US" sz="1800" b="0" dirty="0" err="1"/>
              <a:t>nnod</a:t>
            </a:r>
            <a:r>
              <a:rPr lang="en-US" sz="1800" b="0" dirty="0"/>
              <a:t>, </a:t>
            </a:r>
            <a:r>
              <a:rPr lang="en-US" sz="1800" b="0" dirty="0" err="1"/>
              <a:t>ndof</a:t>
            </a:r>
            <a:r>
              <a:rPr lang="en-US" sz="1800" b="0" dirty="0"/>
              <a:t> X </a:t>
            </a:r>
            <a:r>
              <a:rPr lang="en-US" sz="1800" b="0" dirty="0" err="1"/>
              <a:t>nnod</a:t>
            </a:r>
            <a:r>
              <a:rPr lang="en-US" sz="1800" b="0" dirty="0"/>
              <a:t>)</a:t>
            </a:r>
          </a:p>
        </p:txBody>
      </p:sp>
      <p:sp>
        <p:nvSpPr>
          <p:cNvPr id="12298" name="Line 10"/>
          <p:cNvSpPr>
            <a:spLocks noChangeShapeType="1"/>
          </p:cNvSpPr>
          <p:nvPr/>
        </p:nvSpPr>
        <p:spPr bwMode="auto">
          <a:xfrm flipV="1">
            <a:off x="3696970" y="4819650"/>
            <a:ext cx="274638" cy="654050"/>
          </a:xfrm>
          <a:prstGeom prst="line">
            <a:avLst/>
          </a:prstGeom>
          <a:noFill/>
          <a:ln w="9525">
            <a:solidFill>
              <a:schemeClr val="tx1"/>
            </a:solidFill>
            <a:round/>
            <a:headEnd/>
            <a:tailEnd type="triangle" w="med" len="med"/>
          </a:ln>
          <a:effectLst/>
        </p:spPr>
        <p:txBody>
          <a:bodyPr/>
          <a:lstStyle/>
          <a:p>
            <a:endParaRPr lang="en-US"/>
          </a:p>
        </p:txBody>
      </p:sp>
      <p:sp>
        <p:nvSpPr>
          <p:cNvPr id="12299" name="Text Box 11"/>
          <p:cNvSpPr txBox="1">
            <a:spLocks noChangeArrowheads="1"/>
          </p:cNvSpPr>
          <p:nvPr/>
        </p:nvSpPr>
        <p:spPr bwMode="auto">
          <a:xfrm>
            <a:off x="425133" y="3968433"/>
            <a:ext cx="4217987" cy="366712"/>
          </a:xfrm>
          <a:prstGeom prst="rect">
            <a:avLst/>
          </a:prstGeom>
          <a:noFill/>
          <a:ln w="9525">
            <a:noFill/>
            <a:miter lim="800000"/>
            <a:headEnd/>
            <a:tailEnd/>
          </a:ln>
          <a:effectLst/>
        </p:spPr>
        <p:txBody>
          <a:bodyPr>
            <a:spAutoFit/>
          </a:bodyPr>
          <a:lstStyle/>
          <a:p>
            <a:pPr algn="l">
              <a:spcBef>
                <a:spcPct val="50000"/>
              </a:spcBef>
            </a:pPr>
            <a:r>
              <a:rPr lang="en-US" sz="1800" b="0"/>
              <a:t>Local force vector (ndof X nnod,1)</a:t>
            </a:r>
          </a:p>
        </p:txBody>
      </p:sp>
      <p:sp>
        <p:nvSpPr>
          <p:cNvPr id="12300" name="Line 12"/>
          <p:cNvSpPr>
            <a:spLocks noChangeShapeType="1"/>
          </p:cNvSpPr>
          <p:nvPr/>
        </p:nvSpPr>
        <p:spPr bwMode="auto">
          <a:xfrm>
            <a:off x="1861820" y="4400233"/>
            <a:ext cx="1136650" cy="169862"/>
          </a:xfrm>
          <a:prstGeom prst="line">
            <a:avLst/>
          </a:prstGeom>
          <a:noFill/>
          <a:ln w="9525">
            <a:solidFill>
              <a:schemeClr val="tx1"/>
            </a:solidFill>
            <a:round/>
            <a:headEnd/>
            <a:tailEnd type="triangle" w="med" len="med"/>
          </a:ln>
          <a:effectLst/>
        </p:spPr>
        <p:txBody>
          <a:bodyPr/>
          <a:lstStyle/>
          <a:p>
            <a:endParaRPr lang="en-US"/>
          </a:p>
        </p:txBody>
      </p:sp>
      <p:sp>
        <p:nvSpPr>
          <p:cNvPr id="12302" name="Text Box 14"/>
          <p:cNvSpPr txBox="1">
            <a:spLocks noChangeArrowheads="1"/>
          </p:cNvSpPr>
          <p:nvPr/>
        </p:nvSpPr>
        <p:spPr bwMode="auto">
          <a:xfrm>
            <a:off x="4750753" y="3853498"/>
            <a:ext cx="4427537" cy="366712"/>
          </a:xfrm>
          <a:prstGeom prst="rect">
            <a:avLst/>
          </a:prstGeom>
          <a:noFill/>
          <a:ln w="9525">
            <a:noFill/>
            <a:miter lim="800000"/>
            <a:headEnd/>
            <a:tailEnd/>
          </a:ln>
          <a:effectLst/>
        </p:spPr>
        <p:txBody>
          <a:bodyPr>
            <a:spAutoFit/>
          </a:bodyPr>
          <a:lstStyle/>
          <a:p>
            <a:pPr algn="l">
              <a:spcBef>
                <a:spcPct val="50000"/>
              </a:spcBef>
            </a:pPr>
            <a:r>
              <a:rPr lang="en-US" sz="1800" b="0"/>
              <a:t>Displacement vector (ndof X nnod, 1)</a:t>
            </a:r>
          </a:p>
        </p:txBody>
      </p:sp>
      <p:sp>
        <p:nvSpPr>
          <p:cNvPr id="12303" name="Line 15"/>
          <p:cNvSpPr>
            <a:spLocks noChangeShapeType="1"/>
          </p:cNvSpPr>
          <p:nvPr/>
        </p:nvSpPr>
        <p:spPr bwMode="auto">
          <a:xfrm flipH="1">
            <a:off x="4345940" y="4218623"/>
            <a:ext cx="939800" cy="339725"/>
          </a:xfrm>
          <a:prstGeom prst="line">
            <a:avLst/>
          </a:prstGeom>
          <a:noFill/>
          <a:ln w="9525">
            <a:solidFill>
              <a:schemeClr val="tx1"/>
            </a:solidFill>
            <a:round/>
            <a:headEnd/>
            <a:tailEnd type="triangle" w="med" len="med"/>
          </a:ln>
          <a:effectLst/>
        </p:spPr>
        <p:txBody>
          <a:bodyPr/>
          <a:lstStyle/>
          <a:p>
            <a:endParaRPr lang="en-US"/>
          </a:p>
        </p:txBody>
      </p:sp>
      <p:pic>
        <p:nvPicPr>
          <p:cNvPr id="12" name="Picture 11" descr="TP_tmp.bmp"/>
          <p:cNvPicPr>
            <a:picLocks noChangeAspect="1"/>
          </p:cNvPicPr>
          <p:nvPr>
            <p:custDataLst>
              <p:tags r:id="rId2"/>
            </p:custDataLst>
          </p:nvPr>
        </p:nvPicPr>
        <p:blipFill>
          <a:blip r:embed="rId5"/>
          <a:stretch>
            <a:fillRect/>
          </a:stretch>
        </p:blipFill>
        <p:spPr bwMode="auto">
          <a:xfrm>
            <a:off x="393927" y="477519"/>
            <a:ext cx="8737127" cy="559311"/>
          </a:xfrm>
          <a:prstGeom prst="rect">
            <a:avLst/>
          </a:prstGeom>
          <a:noFill/>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TP_tmp.bmp"/>
          <p:cNvPicPr>
            <a:picLocks noChangeAspect="1"/>
          </p:cNvPicPr>
          <p:nvPr>
            <p:custDataLst>
              <p:tags r:id="rId1"/>
            </p:custDataLst>
          </p:nvPr>
        </p:nvPicPr>
        <p:blipFill>
          <a:blip r:embed="rId12"/>
          <a:stretch>
            <a:fillRect/>
          </a:stretch>
        </p:blipFill>
        <p:spPr bwMode="auto">
          <a:xfrm>
            <a:off x="167631" y="91439"/>
            <a:ext cx="8762003" cy="4621767"/>
          </a:xfrm>
          <a:prstGeom prst="rect">
            <a:avLst/>
          </a:prstGeom>
          <a:noFill/>
          <a:ln/>
          <a:effectLst/>
        </p:spPr>
      </p:pic>
      <p:grpSp>
        <p:nvGrpSpPr>
          <p:cNvPr id="14378" name="Group 42"/>
          <p:cNvGrpSpPr>
            <a:grpSpLocks/>
          </p:cNvGrpSpPr>
          <p:nvPr/>
        </p:nvGrpSpPr>
        <p:grpSpPr bwMode="auto">
          <a:xfrm>
            <a:off x="5692775" y="3390583"/>
            <a:ext cx="3175000" cy="3281362"/>
            <a:chOff x="3538" y="1291"/>
            <a:chExt cx="2000" cy="2067"/>
          </a:xfrm>
        </p:grpSpPr>
        <p:sp>
          <p:nvSpPr>
            <p:cNvPr id="14340" name="Line 4"/>
            <p:cNvSpPr>
              <a:spLocks noChangeShapeType="1"/>
            </p:cNvSpPr>
            <p:nvPr/>
          </p:nvSpPr>
          <p:spPr bwMode="auto">
            <a:xfrm flipH="1">
              <a:off x="4076" y="2183"/>
              <a:ext cx="675" cy="938"/>
            </a:xfrm>
            <a:prstGeom prst="line">
              <a:avLst/>
            </a:prstGeom>
            <a:noFill/>
            <a:ln w="38100">
              <a:solidFill>
                <a:schemeClr val="tx1"/>
              </a:solidFill>
              <a:round/>
              <a:headEnd/>
              <a:tailEnd/>
            </a:ln>
            <a:effectLst/>
          </p:spPr>
          <p:txBody>
            <a:bodyPr/>
            <a:lstStyle/>
            <a:p>
              <a:endParaRPr lang="en-US"/>
            </a:p>
          </p:txBody>
        </p:sp>
        <p:sp>
          <p:nvSpPr>
            <p:cNvPr id="14341" name="Text Box 5"/>
            <p:cNvSpPr txBox="1">
              <a:spLocks noChangeArrowheads="1"/>
            </p:cNvSpPr>
            <p:nvPr/>
          </p:nvSpPr>
          <p:spPr bwMode="auto">
            <a:xfrm>
              <a:off x="4000" y="3125"/>
              <a:ext cx="387" cy="233"/>
            </a:xfrm>
            <a:prstGeom prst="rect">
              <a:avLst/>
            </a:prstGeom>
            <a:noFill/>
            <a:ln w="9525">
              <a:noFill/>
              <a:miter lim="800000"/>
              <a:headEnd/>
              <a:tailEnd/>
            </a:ln>
            <a:effectLst/>
          </p:spPr>
          <p:txBody>
            <a:bodyPr wrap="square">
              <a:spAutoFit/>
            </a:bodyPr>
            <a:lstStyle/>
            <a:p>
              <a:pPr algn="l">
                <a:spcBef>
                  <a:spcPct val="50000"/>
                </a:spcBef>
              </a:pPr>
              <a:r>
                <a:rPr lang="en-US" sz="1800" b="0" dirty="0"/>
                <a:t>2/1</a:t>
              </a:r>
            </a:p>
          </p:txBody>
        </p:sp>
        <p:sp>
          <p:nvSpPr>
            <p:cNvPr id="14342" name="Text Box 6"/>
            <p:cNvSpPr txBox="1">
              <a:spLocks noChangeArrowheads="1"/>
            </p:cNvSpPr>
            <p:nvPr/>
          </p:nvSpPr>
          <p:spPr bwMode="auto">
            <a:xfrm>
              <a:off x="4722" y="2022"/>
              <a:ext cx="469" cy="231"/>
            </a:xfrm>
            <a:prstGeom prst="rect">
              <a:avLst/>
            </a:prstGeom>
            <a:noFill/>
            <a:ln w="9525">
              <a:noFill/>
              <a:miter lim="800000"/>
              <a:headEnd/>
              <a:tailEnd/>
            </a:ln>
            <a:effectLst/>
          </p:spPr>
          <p:txBody>
            <a:bodyPr>
              <a:spAutoFit/>
            </a:bodyPr>
            <a:lstStyle/>
            <a:p>
              <a:pPr algn="l">
                <a:spcBef>
                  <a:spcPct val="50000"/>
                </a:spcBef>
              </a:pPr>
              <a:r>
                <a:rPr lang="en-US" sz="1800" b="0"/>
                <a:t>4</a:t>
              </a:r>
            </a:p>
          </p:txBody>
        </p:sp>
        <p:sp>
          <p:nvSpPr>
            <p:cNvPr id="14343" name="Line 7"/>
            <p:cNvSpPr>
              <a:spLocks noChangeShapeType="1"/>
            </p:cNvSpPr>
            <p:nvPr/>
          </p:nvSpPr>
          <p:spPr bwMode="auto">
            <a:xfrm flipV="1">
              <a:off x="4764" y="1522"/>
              <a:ext cx="445" cy="642"/>
            </a:xfrm>
            <a:prstGeom prst="line">
              <a:avLst/>
            </a:prstGeom>
            <a:noFill/>
            <a:ln w="9525">
              <a:solidFill>
                <a:schemeClr val="tx1"/>
              </a:solidFill>
              <a:round/>
              <a:headEnd/>
              <a:tailEnd type="triangle" w="med" len="med"/>
            </a:ln>
            <a:effectLst/>
          </p:spPr>
          <p:txBody>
            <a:bodyPr/>
            <a:lstStyle/>
            <a:p>
              <a:endParaRPr lang="en-US"/>
            </a:p>
          </p:txBody>
        </p:sp>
        <p:sp>
          <p:nvSpPr>
            <p:cNvPr id="14346" name="Line 10"/>
            <p:cNvSpPr>
              <a:spLocks noChangeShapeType="1"/>
            </p:cNvSpPr>
            <p:nvPr/>
          </p:nvSpPr>
          <p:spPr bwMode="auto">
            <a:xfrm>
              <a:off x="4123" y="3135"/>
              <a:ext cx="1415" cy="0"/>
            </a:xfrm>
            <a:prstGeom prst="line">
              <a:avLst/>
            </a:prstGeom>
            <a:noFill/>
            <a:ln w="9525">
              <a:solidFill>
                <a:schemeClr val="tx1"/>
              </a:solidFill>
              <a:round/>
              <a:headEnd/>
              <a:tailEnd type="triangle" w="med" len="med"/>
            </a:ln>
            <a:effectLst/>
          </p:spPr>
          <p:txBody>
            <a:bodyPr/>
            <a:lstStyle/>
            <a:p>
              <a:endParaRPr lang="en-US"/>
            </a:p>
          </p:txBody>
        </p:sp>
        <p:sp>
          <p:nvSpPr>
            <p:cNvPr id="14347" name="Arc 11"/>
            <p:cNvSpPr>
              <a:spLocks/>
            </p:cNvSpPr>
            <p:nvPr/>
          </p:nvSpPr>
          <p:spPr bwMode="auto">
            <a:xfrm>
              <a:off x="4443" y="2608"/>
              <a:ext cx="437" cy="51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triangle" w="med" len="med"/>
              <a:tailEnd type="triangle" w="med" len="med"/>
            </a:ln>
            <a:effectLst/>
          </p:spPr>
          <p:txBody>
            <a:bodyPr wrap="none" anchor="ctr"/>
            <a:lstStyle/>
            <a:p>
              <a:endParaRPr lang="en-US"/>
            </a:p>
          </p:txBody>
        </p:sp>
        <p:pic>
          <p:nvPicPr>
            <p:cNvPr id="14348" name="Picture 12" descr="txp_fig"/>
            <p:cNvPicPr>
              <a:picLocks noChangeAspect="1" noChangeArrowheads="1"/>
            </p:cNvPicPr>
            <p:nvPr>
              <p:custDataLst>
                <p:tags r:id="rId6"/>
              </p:custDataLst>
            </p:nvPr>
          </p:nvPicPr>
          <p:blipFill>
            <a:blip r:embed="rId13"/>
            <a:srcRect/>
            <a:stretch>
              <a:fillRect/>
            </a:stretch>
          </p:blipFill>
          <p:spPr bwMode="auto">
            <a:xfrm>
              <a:off x="4840" y="2716"/>
              <a:ext cx="81" cy="121"/>
            </a:xfrm>
            <a:prstGeom prst="rect">
              <a:avLst/>
            </a:prstGeom>
            <a:noFill/>
            <a:ln w="9525">
              <a:miter lim="800000"/>
              <a:headEnd/>
              <a:tailEnd/>
            </a:ln>
            <a:effectLst/>
          </p:spPr>
        </p:pic>
        <p:sp>
          <p:nvSpPr>
            <p:cNvPr id="14349" name="Text Box 13"/>
            <p:cNvSpPr txBox="1">
              <a:spLocks noChangeArrowheads="1"/>
            </p:cNvSpPr>
            <p:nvPr/>
          </p:nvSpPr>
          <p:spPr bwMode="auto">
            <a:xfrm>
              <a:off x="5052" y="1291"/>
              <a:ext cx="329" cy="231"/>
            </a:xfrm>
            <a:prstGeom prst="rect">
              <a:avLst/>
            </a:prstGeom>
            <a:noFill/>
            <a:ln w="9525">
              <a:noFill/>
              <a:miter lim="800000"/>
              <a:headEnd/>
              <a:tailEnd/>
            </a:ln>
            <a:effectLst/>
          </p:spPr>
          <p:txBody>
            <a:bodyPr>
              <a:spAutoFit/>
            </a:bodyPr>
            <a:lstStyle/>
            <a:p>
              <a:pPr algn="l">
                <a:spcBef>
                  <a:spcPct val="50000"/>
                </a:spcBef>
              </a:pPr>
              <a:r>
                <a:rPr lang="en-US" sz="1800" b="0"/>
                <a:t>x</a:t>
              </a:r>
            </a:p>
          </p:txBody>
        </p:sp>
        <p:sp>
          <p:nvSpPr>
            <p:cNvPr id="14350" name="Line 14"/>
            <p:cNvSpPr>
              <a:spLocks noChangeShapeType="1"/>
            </p:cNvSpPr>
            <p:nvPr/>
          </p:nvSpPr>
          <p:spPr bwMode="auto">
            <a:xfrm flipH="1" flipV="1">
              <a:off x="3538" y="2740"/>
              <a:ext cx="502" cy="337"/>
            </a:xfrm>
            <a:prstGeom prst="line">
              <a:avLst/>
            </a:prstGeom>
            <a:noFill/>
            <a:ln w="9525">
              <a:solidFill>
                <a:schemeClr val="tx1"/>
              </a:solidFill>
              <a:round/>
              <a:headEnd/>
              <a:tailEnd type="triangle" w="med" len="med"/>
            </a:ln>
            <a:effectLst/>
          </p:spPr>
          <p:txBody>
            <a:bodyPr/>
            <a:lstStyle/>
            <a:p>
              <a:endParaRPr lang="en-US"/>
            </a:p>
          </p:txBody>
        </p:sp>
        <p:sp>
          <p:nvSpPr>
            <p:cNvPr id="14352" name="Line 16"/>
            <p:cNvSpPr>
              <a:spLocks noChangeShapeType="1"/>
            </p:cNvSpPr>
            <p:nvPr/>
          </p:nvSpPr>
          <p:spPr bwMode="auto">
            <a:xfrm flipH="1" flipV="1">
              <a:off x="4065" y="2049"/>
              <a:ext cx="8" cy="987"/>
            </a:xfrm>
            <a:prstGeom prst="line">
              <a:avLst/>
            </a:prstGeom>
            <a:noFill/>
            <a:ln w="9525">
              <a:solidFill>
                <a:schemeClr val="tx1"/>
              </a:solidFill>
              <a:round/>
              <a:headEnd/>
              <a:tailEnd type="triangle" w="med" len="med"/>
            </a:ln>
            <a:effectLst/>
          </p:spPr>
          <p:txBody>
            <a:bodyPr/>
            <a:lstStyle/>
            <a:p>
              <a:endParaRPr lang="en-US"/>
            </a:p>
          </p:txBody>
        </p:sp>
        <p:sp>
          <p:nvSpPr>
            <p:cNvPr id="14353" name="Line 17"/>
            <p:cNvSpPr>
              <a:spLocks noChangeShapeType="1"/>
            </p:cNvSpPr>
            <p:nvPr/>
          </p:nvSpPr>
          <p:spPr bwMode="auto">
            <a:xfrm flipV="1">
              <a:off x="4740" y="1679"/>
              <a:ext cx="0" cy="444"/>
            </a:xfrm>
            <a:prstGeom prst="line">
              <a:avLst/>
            </a:prstGeom>
            <a:noFill/>
            <a:ln w="9525">
              <a:solidFill>
                <a:schemeClr val="tx1"/>
              </a:solidFill>
              <a:round/>
              <a:headEnd/>
              <a:tailEnd type="triangle" w="med" len="med"/>
            </a:ln>
            <a:effectLst/>
          </p:spPr>
          <p:txBody>
            <a:bodyPr/>
            <a:lstStyle/>
            <a:p>
              <a:endParaRPr lang="en-US"/>
            </a:p>
          </p:txBody>
        </p:sp>
        <p:sp>
          <p:nvSpPr>
            <p:cNvPr id="14354" name="Line 18"/>
            <p:cNvSpPr>
              <a:spLocks noChangeShapeType="1"/>
            </p:cNvSpPr>
            <p:nvPr/>
          </p:nvSpPr>
          <p:spPr bwMode="auto">
            <a:xfrm>
              <a:off x="4822" y="2205"/>
              <a:ext cx="304" cy="0"/>
            </a:xfrm>
            <a:prstGeom prst="line">
              <a:avLst/>
            </a:prstGeom>
            <a:noFill/>
            <a:ln w="9525">
              <a:solidFill>
                <a:schemeClr val="tx1"/>
              </a:solidFill>
              <a:round/>
              <a:headEnd/>
              <a:tailEnd type="triangle" w="med" len="med"/>
            </a:ln>
            <a:effectLst/>
          </p:spPr>
          <p:txBody>
            <a:bodyPr/>
            <a:lstStyle/>
            <a:p>
              <a:endParaRPr lang="en-US"/>
            </a:p>
          </p:txBody>
        </p:sp>
        <p:sp>
          <p:nvSpPr>
            <p:cNvPr id="14355" name="Line 19"/>
            <p:cNvSpPr>
              <a:spLocks noChangeShapeType="1"/>
            </p:cNvSpPr>
            <p:nvPr/>
          </p:nvSpPr>
          <p:spPr bwMode="auto">
            <a:xfrm flipV="1">
              <a:off x="4789" y="1810"/>
              <a:ext cx="230" cy="338"/>
            </a:xfrm>
            <a:prstGeom prst="line">
              <a:avLst/>
            </a:prstGeom>
            <a:noFill/>
            <a:ln w="9525">
              <a:solidFill>
                <a:schemeClr val="tx1"/>
              </a:solidFill>
              <a:round/>
              <a:headEnd/>
              <a:tailEnd type="triangle" w="med" len="med"/>
            </a:ln>
            <a:effectLst/>
          </p:spPr>
          <p:txBody>
            <a:bodyPr/>
            <a:lstStyle/>
            <a:p>
              <a:endParaRPr lang="en-US"/>
            </a:p>
          </p:txBody>
        </p:sp>
        <p:sp>
          <p:nvSpPr>
            <p:cNvPr id="14356" name="Line 20"/>
            <p:cNvSpPr>
              <a:spLocks noChangeShapeType="1"/>
            </p:cNvSpPr>
            <p:nvPr/>
          </p:nvSpPr>
          <p:spPr bwMode="auto">
            <a:xfrm flipH="1" flipV="1">
              <a:off x="4452" y="1925"/>
              <a:ext cx="263" cy="198"/>
            </a:xfrm>
            <a:prstGeom prst="line">
              <a:avLst/>
            </a:prstGeom>
            <a:noFill/>
            <a:ln w="9525">
              <a:solidFill>
                <a:schemeClr val="tx1"/>
              </a:solidFill>
              <a:round/>
              <a:headEnd/>
              <a:tailEnd type="triangle" w="med" len="med"/>
            </a:ln>
            <a:effectLst/>
          </p:spPr>
          <p:txBody>
            <a:bodyPr/>
            <a:lstStyle/>
            <a:p>
              <a:endParaRPr lang="en-US"/>
            </a:p>
          </p:txBody>
        </p:sp>
        <p:pic>
          <p:nvPicPr>
            <p:cNvPr id="14358" name="Picture 22" descr="txp_fig"/>
            <p:cNvPicPr>
              <a:picLocks noChangeAspect="1" noChangeArrowheads="1"/>
            </p:cNvPicPr>
            <p:nvPr>
              <p:custDataLst>
                <p:tags r:id="rId7"/>
              </p:custDataLst>
            </p:nvPr>
          </p:nvPicPr>
          <p:blipFill>
            <a:blip r:embed="rId14"/>
            <a:srcRect/>
            <a:stretch>
              <a:fillRect/>
            </a:stretch>
          </p:blipFill>
          <p:spPr bwMode="auto">
            <a:xfrm>
              <a:off x="5034" y="1810"/>
              <a:ext cx="173" cy="115"/>
            </a:xfrm>
            <a:prstGeom prst="rect">
              <a:avLst/>
            </a:prstGeom>
            <a:noFill/>
            <a:ln w="9525">
              <a:miter lim="800000"/>
              <a:headEnd/>
              <a:tailEnd/>
            </a:ln>
            <a:effectLst/>
          </p:spPr>
        </p:pic>
        <p:pic>
          <p:nvPicPr>
            <p:cNvPr id="14364" name="Picture 28" descr="txp_fig"/>
            <p:cNvPicPr>
              <a:picLocks noChangeAspect="1" noChangeArrowheads="1"/>
            </p:cNvPicPr>
            <p:nvPr>
              <p:custDataLst>
                <p:tags r:id="rId8"/>
              </p:custDataLst>
            </p:nvPr>
          </p:nvPicPr>
          <p:blipFill>
            <a:blip r:embed="rId15"/>
            <a:srcRect/>
            <a:stretch>
              <a:fillRect/>
            </a:stretch>
          </p:blipFill>
          <p:spPr bwMode="auto">
            <a:xfrm>
              <a:off x="4292" y="1887"/>
              <a:ext cx="157" cy="116"/>
            </a:xfrm>
            <a:prstGeom prst="rect">
              <a:avLst/>
            </a:prstGeom>
            <a:noFill/>
            <a:ln w="9525">
              <a:miter lim="800000"/>
              <a:headEnd/>
              <a:tailEnd/>
            </a:ln>
            <a:effectLst/>
          </p:spPr>
        </p:pic>
        <p:pic>
          <p:nvPicPr>
            <p:cNvPr id="14365" name="Picture 29" descr="txp_fig"/>
            <p:cNvPicPr>
              <a:picLocks noChangeAspect="1" noChangeArrowheads="1"/>
            </p:cNvPicPr>
            <p:nvPr>
              <p:custDataLst>
                <p:tags r:id="rId9"/>
              </p:custDataLst>
            </p:nvPr>
          </p:nvPicPr>
          <p:blipFill>
            <a:blip r:embed="rId16"/>
            <a:srcRect/>
            <a:stretch>
              <a:fillRect/>
            </a:stretch>
          </p:blipFill>
          <p:spPr bwMode="auto">
            <a:xfrm>
              <a:off x="5062" y="2209"/>
              <a:ext cx="198" cy="149"/>
            </a:xfrm>
            <a:prstGeom prst="rect">
              <a:avLst/>
            </a:prstGeom>
            <a:noFill/>
            <a:ln w="9525">
              <a:miter lim="800000"/>
              <a:headEnd/>
              <a:tailEnd/>
            </a:ln>
            <a:effectLst/>
          </p:spPr>
        </p:pic>
        <p:pic>
          <p:nvPicPr>
            <p:cNvPr id="14366" name="Picture 30" descr="txp_fig"/>
            <p:cNvPicPr>
              <a:picLocks noChangeAspect="1" noChangeArrowheads="1"/>
            </p:cNvPicPr>
            <p:nvPr>
              <p:custDataLst>
                <p:tags r:id="rId10"/>
              </p:custDataLst>
            </p:nvPr>
          </p:nvPicPr>
          <p:blipFill>
            <a:blip r:embed="rId17"/>
            <a:srcRect/>
            <a:stretch>
              <a:fillRect/>
            </a:stretch>
          </p:blipFill>
          <p:spPr bwMode="auto">
            <a:xfrm>
              <a:off x="4563" y="1516"/>
              <a:ext cx="198" cy="157"/>
            </a:xfrm>
            <a:prstGeom prst="rect">
              <a:avLst/>
            </a:prstGeom>
            <a:noFill/>
            <a:ln w="9525">
              <a:miter lim="800000"/>
              <a:headEnd/>
              <a:tailEnd/>
            </a:ln>
            <a:effectLst/>
          </p:spPr>
        </p:pic>
      </p:grpSp>
      <p:pic>
        <p:nvPicPr>
          <p:cNvPr id="29" name="Picture 28" descr="TP_tmp.bmp"/>
          <p:cNvPicPr>
            <a:picLocks noChangeAspect="1"/>
          </p:cNvPicPr>
          <p:nvPr>
            <p:custDataLst>
              <p:tags r:id="rId2"/>
            </p:custDataLst>
          </p:nvPr>
        </p:nvPicPr>
        <p:blipFill>
          <a:blip r:embed="rId18"/>
          <a:stretch>
            <a:fillRect/>
          </a:stretch>
        </p:blipFill>
        <p:spPr>
          <a:xfrm>
            <a:off x="8458200" y="3662680"/>
            <a:ext cx="304800" cy="178308"/>
          </a:xfrm>
          <a:prstGeom prst="rect">
            <a:avLst/>
          </a:prstGeom>
        </p:spPr>
      </p:pic>
      <p:pic>
        <p:nvPicPr>
          <p:cNvPr id="30" name="Picture 29" descr="TP_tmp.bmp"/>
          <p:cNvPicPr>
            <a:picLocks noChangeAspect="1"/>
          </p:cNvPicPr>
          <p:nvPr>
            <p:custDataLst>
              <p:tags r:id="rId3"/>
            </p:custDataLst>
          </p:nvPr>
        </p:nvPicPr>
        <p:blipFill>
          <a:blip r:embed="rId19"/>
          <a:stretch>
            <a:fillRect/>
          </a:stretch>
        </p:blipFill>
        <p:spPr bwMode="auto">
          <a:xfrm>
            <a:off x="5788914" y="5476240"/>
            <a:ext cx="278891" cy="178307"/>
          </a:xfrm>
          <a:prstGeom prst="rect">
            <a:avLst/>
          </a:prstGeom>
          <a:noFill/>
          <a:ln/>
          <a:effectLst/>
        </p:spPr>
      </p:pic>
      <p:pic>
        <p:nvPicPr>
          <p:cNvPr id="31" name="Picture 30" descr="TP_tmp.bmp"/>
          <p:cNvPicPr>
            <a:picLocks noChangeAspect="1"/>
          </p:cNvPicPr>
          <p:nvPr>
            <p:custDataLst>
              <p:tags r:id="rId4"/>
            </p:custDataLst>
          </p:nvPr>
        </p:nvPicPr>
        <p:blipFill>
          <a:blip r:embed="rId20"/>
          <a:stretch>
            <a:fillRect/>
          </a:stretch>
        </p:blipFill>
        <p:spPr>
          <a:xfrm>
            <a:off x="8442960" y="5842000"/>
            <a:ext cx="152400" cy="126492"/>
          </a:xfrm>
          <a:prstGeom prst="rect">
            <a:avLst/>
          </a:prstGeom>
        </p:spPr>
      </p:pic>
      <p:pic>
        <p:nvPicPr>
          <p:cNvPr id="32" name="Picture 31" descr="TP_tmp.bmp"/>
          <p:cNvPicPr>
            <a:picLocks noChangeAspect="1"/>
          </p:cNvPicPr>
          <p:nvPr>
            <p:custDataLst>
              <p:tags r:id="rId5"/>
            </p:custDataLst>
          </p:nvPr>
        </p:nvPicPr>
        <p:blipFill>
          <a:blip r:embed="rId21"/>
          <a:stretch>
            <a:fillRect/>
          </a:stretch>
        </p:blipFill>
        <p:spPr bwMode="auto">
          <a:xfrm>
            <a:off x="6492239" y="4226560"/>
            <a:ext cx="152400" cy="178308"/>
          </a:xfrm>
          <a:prstGeom prst="rect">
            <a:avLst/>
          </a:prstGeom>
          <a:noFill/>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P_tmp.bmp"/>
          <p:cNvPicPr>
            <a:picLocks noChangeAspect="1"/>
          </p:cNvPicPr>
          <p:nvPr>
            <p:custDataLst>
              <p:tags r:id="rId1"/>
            </p:custDataLst>
          </p:nvPr>
        </p:nvPicPr>
        <p:blipFill>
          <a:blip r:embed="rId3"/>
          <a:stretch>
            <a:fillRect/>
          </a:stretch>
        </p:blipFill>
        <p:spPr bwMode="auto">
          <a:xfrm>
            <a:off x="137160" y="1605278"/>
            <a:ext cx="8760920" cy="4292088"/>
          </a:xfrm>
          <a:prstGeom prst="rect">
            <a:avLst/>
          </a:prstGeom>
          <a:noFill/>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240" y="548640"/>
            <a:ext cx="6202680" cy="338554"/>
          </a:xfrm>
          <a:prstGeom prst="rect">
            <a:avLst/>
          </a:prstGeom>
          <a:noFill/>
        </p:spPr>
        <p:txBody>
          <a:bodyPr wrap="square" rtlCol="0">
            <a:spAutoFit/>
          </a:bodyPr>
          <a:lstStyle/>
          <a:p>
            <a:pPr algn="l"/>
            <a:r>
              <a:rPr lang="en-US" dirty="0"/>
              <a:t>Evaluation Policy</a:t>
            </a:r>
          </a:p>
        </p:txBody>
      </p:sp>
      <p:sp>
        <p:nvSpPr>
          <p:cNvPr id="4" name="TextBox 3"/>
          <p:cNvSpPr txBox="1"/>
          <p:nvPr/>
        </p:nvSpPr>
        <p:spPr>
          <a:xfrm>
            <a:off x="472440" y="2712720"/>
            <a:ext cx="8229600" cy="830997"/>
          </a:xfrm>
          <a:prstGeom prst="rect">
            <a:avLst/>
          </a:prstGeom>
          <a:solidFill>
            <a:srgbClr val="FFFF00"/>
          </a:solidFill>
          <a:ln>
            <a:solidFill>
              <a:schemeClr val="tx1"/>
            </a:solidFill>
          </a:ln>
        </p:spPr>
        <p:txBody>
          <a:bodyPr wrap="square" rtlCol="0">
            <a:spAutoFit/>
          </a:bodyPr>
          <a:lstStyle/>
          <a:p>
            <a:r>
              <a:rPr lang="en-US" dirty="0"/>
              <a:t>Several assignments meant to help your understanding of the techniques will be given from time to time. If you want to learn the method seriously, I suggest that you try these out.</a:t>
            </a:r>
          </a:p>
        </p:txBody>
      </p:sp>
      <p:sp>
        <p:nvSpPr>
          <p:cNvPr id="5" name="TextBox 4"/>
          <p:cNvSpPr txBox="1"/>
          <p:nvPr/>
        </p:nvSpPr>
        <p:spPr>
          <a:xfrm>
            <a:off x="355600" y="1041400"/>
            <a:ext cx="8270240" cy="830997"/>
          </a:xfrm>
          <a:prstGeom prst="rect">
            <a:avLst/>
          </a:prstGeom>
          <a:solidFill>
            <a:srgbClr val="FFFF00"/>
          </a:solidFill>
          <a:ln>
            <a:solidFill>
              <a:schemeClr val="tx1"/>
            </a:solidFill>
          </a:ln>
        </p:spPr>
        <p:txBody>
          <a:bodyPr wrap="square" rtlCol="0">
            <a:spAutoFit/>
          </a:bodyPr>
          <a:lstStyle/>
          <a:p>
            <a:r>
              <a:rPr lang="en-US" dirty="0"/>
              <a:t>The </a:t>
            </a:r>
            <a:r>
              <a:rPr lang="en-US" dirty="0" err="1"/>
              <a:t>endsem</a:t>
            </a:r>
            <a:r>
              <a:rPr lang="en-US" dirty="0"/>
              <a:t> and </a:t>
            </a:r>
            <a:r>
              <a:rPr lang="en-US" dirty="0" err="1"/>
              <a:t>midsem</a:t>
            </a:r>
            <a:r>
              <a:rPr lang="en-US" dirty="0"/>
              <a:t> exams will be the only exams that we will conduct. Each of these will carry 50% weight. These will be ‘pen and paper’ tests based on theoretical aspects of the FE method.</a:t>
            </a:r>
          </a:p>
        </p:txBody>
      </p:sp>
      <p:sp>
        <p:nvSpPr>
          <p:cNvPr id="6" name="TextBox 5"/>
          <p:cNvSpPr txBox="1"/>
          <p:nvPr/>
        </p:nvSpPr>
        <p:spPr>
          <a:xfrm>
            <a:off x="472440" y="4541520"/>
            <a:ext cx="8229600" cy="338554"/>
          </a:xfrm>
          <a:prstGeom prst="rect">
            <a:avLst/>
          </a:prstGeom>
          <a:solidFill>
            <a:srgbClr val="FFFF00"/>
          </a:solidFill>
          <a:ln>
            <a:solidFill>
              <a:schemeClr val="tx1"/>
            </a:solidFill>
          </a:ln>
        </p:spPr>
        <p:txBody>
          <a:bodyPr wrap="square" rtlCol="0">
            <a:spAutoFit/>
          </a:bodyPr>
          <a:lstStyle/>
          <a:p>
            <a:r>
              <a:rPr lang="en-US" dirty="0"/>
              <a:t>Coding workshops will be held in the Linux Lab in the New Core Building.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bmp"/>
          <p:cNvPicPr>
            <a:picLocks noChangeAspect="1"/>
          </p:cNvPicPr>
          <p:nvPr>
            <p:custDataLst>
              <p:tags r:id="rId1"/>
            </p:custDataLst>
          </p:nvPr>
        </p:nvPicPr>
        <p:blipFill>
          <a:blip r:embed="rId3"/>
          <a:stretch>
            <a:fillRect/>
          </a:stretch>
        </p:blipFill>
        <p:spPr bwMode="auto">
          <a:xfrm>
            <a:off x="205975" y="904239"/>
            <a:ext cx="8762526" cy="3835701"/>
          </a:xfrm>
          <a:prstGeom prst="rect">
            <a:avLst/>
          </a:prstGeom>
          <a:noFill/>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4" name="Text Box 22"/>
          <p:cNvSpPr txBox="1">
            <a:spLocks noChangeArrowheads="1"/>
          </p:cNvSpPr>
          <p:nvPr/>
        </p:nvSpPr>
        <p:spPr bwMode="auto">
          <a:xfrm>
            <a:off x="2286953" y="1688783"/>
            <a:ext cx="2365375" cy="244475"/>
          </a:xfrm>
          <a:prstGeom prst="rect">
            <a:avLst/>
          </a:prstGeom>
          <a:noFill/>
          <a:ln w="9525">
            <a:noFill/>
            <a:miter lim="800000"/>
            <a:headEnd/>
            <a:tailEnd/>
          </a:ln>
          <a:effectLst/>
        </p:spPr>
        <p:txBody>
          <a:bodyPr>
            <a:spAutoFit/>
          </a:bodyPr>
          <a:lstStyle/>
          <a:p>
            <a:pPr algn="l">
              <a:spcBef>
                <a:spcPct val="50000"/>
              </a:spcBef>
            </a:pPr>
            <a:r>
              <a:rPr lang="en-US" sz="1000" b="0"/>
              <a:t>     3/1         4/2            7/3       8/4            </a:t>
            </a:r>
          </a:p>
        </p:txBody>
      </p:sp>
      <p:grpSp>
        <p:nvGrpSpPr>
          <p:cNvPr id="13384" name="Group 72"/>
          <p:cNvGrpSpPr>
            <a:grpSpLocks/>
          </p:cNvGrpSpPr>
          <p:nvPr/>
        </p:nvGrpSpPr>
        <p:grpSpPr bwMode="auto">
          <a:xfrm>
            <a:off x="5606415" y="2093595"/>
            <a:ext cx="2638425" cy="1108075"/>
            <a:chOff x="4098" y="1818"/>
            <a:chExt cx="1662" cy="698"/>
          </a:xfrm>
        </p:grpSpPr>
        <p:sp>
          <p:nvSpPr>
            <p:cNvPr id="13337" name="Text Box 25"/>
            <p:cNvSpPr txBox="1">
              <a:spLocks noChangeArrowheads="1"/>
            </p:cNvSpPr>
            <p:nvPr/>
          </p:nvSpPr>
          <p:spPr bwMode="auto">
            <a:xfrm>
              <a:off x="4130" y="1818"/>
              <a:ext cx="544" cy="154"/>
            </a:xfrm>
            <a:prstGeom prst="rect">
              <a:avLst/>
            </a:prstGeom>
            <a:noFill/>
            <a:ln w="9525">
              <a:noFill/>
              <a:miter lim="800000"/>
              <a:headEnd/>
              <a:tailEnd/>
            </a:ln>
            <a:effectLst/>
          </p:spPr>
          <p:txBody>
            <a:bodyPr>
              <a:spAutoFit/>
            </a:bodyPr>
            <a:lstStyle/>
            <a:p>
              <a:pPr algn="l">
                <a:spcBef>
                  <a:spcPct val="50000"/>
                </a:spcBef>
              </a:pPr>
              <a:r>
                <a:rPr lang="en-US" sz="1000" b="0"/>
                <a:t>3/1</a:t>
              </a:r>
            </a:p>
          </p:txBody>
        </p:sp>
        <p:sp>
          <p:nvSpPr>
            <p:cNvPr id="13338" name="Text Box 26"/>
            <p:cNvSpPr txBox="1">
              <a:spLocks noChangeArrowheads="1"/>
            </p:cNvSpPr>
            <p:nvPr/>
          </p:nvSpPr>
          <p:spPr bwMode="auto">
            <a:xfrm>
              <a:off x="4172" y="2008"/>
              <a:ext cx="1029" cy="154"/>
            </a:xfrm>
            <a:prstGeom prst="rect">
              <a:avLst/>
            </a:prstGeom>
            <a:noFill/>
            <a:ln w="9525">
              <a:noFill/>
              <a:miter lim="800000"/>
              <a:headEnd/>
              <a:tailEnd/>
            </a:ln>
            <a:effectLst/>
          </p:spPr>
          <p:txBody>
            <a:bodyPr>
              <a:spAutoFit/>
            </a:bodyPr>
            <a:lstStyle/>
            <a:p>
              <a:pPr algn="l">
                <a:spcBef>
                  <a:spcPct val="50000"/>
                </a:spcBef>
              </a:pPr>
              <a:r>
                <a:rPr lang="en-US" sz="1000" b="0"/>
                <a:t>4/2</a:t>
              </a:r>
            </a:p>
          </p:txBody>
        </p:sp>
        <p:sp>
          <p:nvSpPr>
            <p:cNvPr id="13339" name="Text Box 27"/>
            <p:cNvSpPr txBox="1">
              <a:spLocks noChangeArrowheads="1"/>
            </p:cNvSpPr>
            <p:nvPr/>
          </p:nvSpPr>
          <p:spPr bwMode="auto">
            <a:xfrm>
              <a:off x="4098" y="2197"/>
              <a:ext cx="1662" cy="154"/>
            </a:xfrm>
            <a:prstGeom prst="rect">
              <a:avLst/>
            </a:prstGeom>
            <a:noFill/>
            <a:ln w="9525">
              <a:noFill/>
              <a:miter lim="800000"/>
              <a:headEnd/>
              <a:tailEnd/>
            </a:ln>
            <a:effectLst/>
          </p:spPr>
          <p:txBody>
            <a:bodyPr>
              <a:spAutoFit/>
            </a:bodyPr>
            <a:lstStyle/>
            <a:p>
              <a:pPr algn="l">
                <a:spcBef>
                  <a:spcPct val="50000"/>
                </a:spcBef>
              </a:pPr>
              <a:r>
                <a:rPr lang="en-US" sz="1000" b="0"/>
                <a:t>7/3</a:t>
              </a:r>
            </a:p>
          </p:txBody>
        </p:sp>
        <p:sp>
          <p:nvSpPr>
            <p:cNvPr id="13340" name="Text Box 28"/>
            <p:cNvSpPr txBox="1">
              <a:spLocks noChangeArrowheads="1"/>
            </p:cNvSpPr>
            <p:nvPr/>
          </p:nvSpPr>
          <p:spPr bwMode="auto">
            <a:xfrm>
              <a:off x="4148" y="2362"/>
              <a:ext cx="1612" cy="154"/>
            </a:xfrm>
            <a:prstGeom prst="rect">
              <a:avLst/>
            </a:prstGeom>
            <a:noFill/>
            <a:ln w="9525">
              <a:noFill/>
              <a:miter lim="800000"/>
              <a:headEnd/>
              <a:tailEnd/>
            </a:ln>
            <a:effectLst/>
          </p:spPr>
          <p:txBody>
            <a:bodyPr>
              <a:spAutoFit/>
            </a:bodyPr>
            <a:lstStyle/>
            <a:p>
              <a:pPr algn="l">
                <a:spcBef>
                  <a:spcPct val="50000"/>
                </a:spcBef>
              </a:pPr>
              <a:r>
                <a:rPr lang="en-US" sz="1000" b="0"/>
                <a:t>8/4</a:t>
              </a:r>
            </a:p>
          </p:txBody>
        </p:sp>
      </p:grpSp>
      <p:sp>
        <p:nvSpPr>
          <p:cNvPr id="13341" name="Text Box 29"/>
          <p:cNvSpPr txBox="1">
            <a:spLocks noChangeArrowheads="1"/>
          </p:cNvSpPr>
          <p:nvPr/>
        </p:nvSpPr>
        <p:spPr bwMode="auto">
          <a:xfrm>
            <a:off x="2011363" y="4637088"/>
            <a:ext cx="5395912" cy="779462"/>
          </a:xfrm>
          <a:prstGeom prst="rect">
            <a:avLst/>
          </a:prstGeom>
          <a:noFill/>
          <a:ln w="9525">
            <a:noFill/>
            <a:miter lim="800000"/>
            <a:headEnd/>
            <a:tailEnd/>
          </a:ln>
          <a:effectLst/>
        </p:spPr>
        <p:txBody>
          <a:bodyPr>
            <a:spAutoFit/>
          </a:bodyPr>
          <a:lstStyle/>
          <a:p>
            <a:pPr algn="l">
              <a:spcBef>
                <a:spcPct val="50000"/>
              </a:spcBef>
            </a:pPr>
            <a:r>
              <a:rPr lang="en-US" sz="1800" b="0"/>
              <a:t>Eg: 2,2 </a:t>
            </a:r>
            <a:r>
              <a:rPr lang="en-US" sz="1800" b="0">
                <a:sym typeface="Wingdings" pitchFamily="2" charset="2"/>
              </a:rPr>
              <a:t></a:t>
            </a:r>
            <a:r>
              <a:rPr lang="en-US" sz="1800" b="0"/>
              <a:t> 4,4</a:t>
            </a:r>
          </a:p>
          <a:p>
            <a:pPr algn="l">
              <a:spcBef>
                <a:spcPct val="50000"/>
              </a:spcBef>
            </a:pPr>
            <a:r>
              <a:rPr lang="en-US" sz="1800" b="0"/>
              <a:t>       3,1 </a:t>
            </a:r>
            <a:r>
              <a:rPr lang="en-US" sz="1800" b="0">
                <a:sym typeface="Wingdings" pitchFamily="2" charset="2"/>
              </a:rPr>
              <a:t></a:t>
            </a:r>
            <a:r>
              <a:rPr lang="en-US" sz="1800" b="0"/>
              <a:t> 7,3</a:t>
            </a:r>
          </a:p>
        </p:txBody>
      </p:sp>
      <p:grpSp>
        <p:nvGrpSpPr>
          <p:cNvPr id="13361" name="Group 49"/>
          <p:cNvGrpSpPr>
            <a:grpSpLocks/>
          </p:cNvGrpSpPr>
          <p:nvPr/>
        </p:nvGrpSpPr>
        <p:grpSpPr bwMode="auto">
          <a:xfrm>
            <a:off x="5969000" y="0"/>
            <a:ext cx="3175000" cy="3278188"/>
            <a:chOff x="3538" y="1291"/>
            <a:chExt cx="2000" cy="2065"/>
          </a:xfrm>
        </p:grpSpPr>
        <p:sp>
          <p:nvSpPr>
            <p:cNvPr id="13342" name="Line 30"/>
            <p:cNvSpPr>
              <a:spLocks noChangeShapeType="1"/>
            </p:cNvSpPr>
            <p:nvPr/>
          </p:nvSpPr>
          <p:spPr bwMode="auto">
            <a:xfrm flipH="1">
              <a:off x="4076" y="2183"/>
              <a:ext cx="675" cy="938"/>
            </a:xfrm>
            <a:prstGeom prst="line">
              <a:avLst/>
            </a:prstGeom>
            <a:noFill/>
            <a:ln w="38100">
              <a:solidFill>
                <a:schemeClr val="tx1"/>
              </a:solidFill>
              <a:round/>
              <a:headEnd/>
              <a:tailEnd/>
            </a:ln>
            <a:effectLst/>
          </p:spPr>
          <p:txBody>
            <a:bodyPr/>
            <a:lstStyle/>
            <a:p>
              <a:endParaRPr lang="en-US"/>
            </a:p>
          </p:txBody>
        </p:sp>
        <p:sp>
          <p:nvSpPr>
            <p:cNvPr id="13343" name="Text Box 31"/>
            <p:cNvSpPr txBox="1">
              <a:spLocks noChangeArrowheads="1"/>
            </p:cNvSpPr>
            <p:nvPr/>
          </p:nvSpPr>
          <p:spPr bwMode="auto">
            <a:xfrm>
              <a:off x="4000" y="3125"/>
              <a:ext cx="238" cy="231"/>
            </a:xfrm>
            <a:prstGeom prst="rect">
              <a:avLst/>
            </a:prstGeom>
            <a:noFill/>
            <a:ln w="9525">
              <a:noFill/>
              <a:miter lim="800000"/>
              <a:headEnd/>
              <a:tailEnd/>
            </a:ln>
            <a:effectLst/>
          </p:spPr>
          <p:txBody>
            <a:bodyPr>
              <a:spAutoFit/>
            </a:bodyPr>
            <a:lstStyle/>
            <a:p>
              <a:pPr algn="l">
                <a:spcBef>
                  <a:spcPct val="50000"/>
                </a:spcBef>
              </a:pPr>
              <a:r>
                <a:rPr lang="en-US" sz="1800" b="0"/>
                <a:t>2</a:t>
              </a:r>
            </a:p>
          </p:txBody>
        </p:sp>
        <p:sp>
          <p:nvSpPr>
            <p:cNvPr id="13344" name="Text Box 32"/>
            <p:cNvSpPr txBox="1">
              <a:spLocks noChangeArrowheads="1"/>
            </p:cNvSpPr>
            <p:nvPr/>
          </p:nvSpPr>
          <p:spPr bwMode="auto">
            <a:xfrm>
              <a:off x="4722" y="2022"/>
              <a:ext cx="469" cy="231"/>
            </a:xfrm>
            <a:prstGeom prst="rect">
              <a:avLst/>
            </a:prstGeom>
            <a:noFill/>
            <a:ln w="9525">
              <a:noFill/>
              <a:miter lim="800000"/>
              <a:headEnd/>
              <a:tailEnd/>
            </a:ln>
            <a:effectLst/>
          </p:spPr>
          <p:txBody>
            <a:bodyPr>
              <a:spAutoFit/>
            </a:bodyPr>
            <a:lstStyle/>
            <a:p>
              <a:pPr algn="l">
                <a:spcBef>
                  <a:spcPct val="50000"/>
                </a:spcBef>
              </a:pPr>
              <a:r>
                <a:rPr lang="en-US" sz="1800" b="0"/>
                <a:t>4</a:t>
              </a:r>
            </a:p>
          </p:txBody>
        </p:sp>
        <p:sp>
          <p:nvSpPr>
            <p:cNvPr id="13345" name="Line 33"/>
            <p:cNvSpPr>
              <a:spLocks noChangeShapeType="1"/>
            </p:cNvSpPr>
            <p:nvPr/>
          </p:nvSpPr>
          <p:spPr bwMode="auto">
            <a:xfrm flipV="1">
              <a:off x="4764" y="1522"/>
              <a:ext cx="445" cy="642"/>
            </a:xfrm>
            <a:prstGeom prst="line">
              <a:avLst/>
            </a:prstGeom>
            <a:noFill/>
            <a:ln w="9525">
              <a:solidFill>
                <a:schemeClr val="tx1"/>
              </a:solidFill>
              <a:round/>
              <a:headEnd/>
              <a:tailEnd type="triangle" w="med" len="med"/>
            </a:ln>
            <a:effectLst/>
          </p:spPr>
          <p:txBody>
            <a:bodyPr/>
            <a:lstStyle/>
            <a:p>
              <a:endParaRPr lang="en-US"/>
            </a:p>
          </p:txBody>
        </p:sp>
        <p:sp>
          <p:nvSpPr>
            <p:cNvPr id="13346" name="Line 34"/>
            <p:cNvSpPr>
              <a:spLocks noChangeShapeType="1"/>
            </p:cNvSpPr>
            <p:nvPr/>
          </p:nvSpPr>
          <p:spPr bwMode="auto">
            <a:xfrm>
              <a:off x="4123" y="3135"/>
              <a:ext cx="1415" cy="0"/>
            </a:xfrm>
            <a:prstGeom prst="line">
              <a:avLst/>
            </a:prstGeom>
            <a:noFill/>
            <a:ln w="9525">
              <a:solidFill>
                <a:schemeClr val="tx1"/>
              </a:solidFill>
              <a:round/>
              <a:headEnd/>
              <a:tailEnd type="triangle" w="med" len="med"/>
            </a:ln>
            <a:effectLst/>
          </p:spPr>
          <p:txBody>
            <a:bodyPr/>
            <a:lstStyle/>
            <a:p>
              <a:endParaRPr lang="en-US"/>
            </a:p>
          </p:txBody>
        </p:sp>
        <p:sp>
          <p:nvSpPr>
            <p:cNvPr id="13347" name="Arc 35"/>
            <p:cNvSpPr>
              <a:spLocks/>
            </p:cNvSpPr>
            <p:nvPr/>
          </p:nvSpPr>
          <p:spPr bwMode="auto">
            <a:xfrm>
              <a:off x="4443" y="2608"/>
              <a:ext cx="437" cy="51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triangle" w="med" len="med"/>
              <a:tailEnd type="triangle" w="med" len="med"/>
            </a:ln>
            <a:effectLst/>
          </p:spPr>
          <p:txBody>
            <a:bodyPr wrap="none" anchor="ctr"/>
            <a:lstStyle/>
            <a:p>
              <a:endParaRPr lang="en-US"/>
            </a:p>
          </p:txBody>
        </p:sp>
        <p:pic>
          <p:nvPicPr>
            <p:cNvPr id="13348" name="Picture 36" descr="txp_fig"/>
            <p:cNvPicPr>
              <a:picLocks noChangeAspect="1" noChangeArrowheads="1"/>
            </p:cNvPicPr>
            <p:nvPr>
              <p:custDataLst>
                <p:tags r:id="rId2"/>
              </p:custDataLst>
            </p:nvPr>
          </p:nvPicPr>
          <p:blipFill>
            <a:blip r:embed="rId8"/>
            <a:srcRect/>
            <a:stretch>
              <a:fillRect/>
            </a:stretch>
          </p:blipFill>
          <p:spPr bwMode="auto">
            <a:xfrm>
              <a:off x="4840" y="2716"/>
              <a:ext cx="81" cy="121"/>
            </a:xfrm>
            <a:prstGeom prst="rect">
              <a:avLst/>
            </a:prstGeom>
            <a:noFill/>
            <a:ln w="9525">
              <a:miter lim="800000"/>
              <a:headEnd/>
              <a:tailEnd/>
            </a:ln>
            <a:effectLst/>
          </p:spPr>
        </p:pic>
        <p:sp>
          <p:nvSpPr>
            <p:cNvPr id="13349" name="Text Box 37"/>
            <p:cNvSpPr txBox="1">
              <a:spLocks noChangeArrowheads="1"/>
            </p:cNvSpPr>
            <p:nvPr/>
          </p:nvSpPr>
          <p:spPr bwMode="auto">
            <a:xfrm>
              <a:off x="5052" y="1291"/>
              <a:ext cx="329" cy="231"/>
            </a:xfrm>
            <a:prstGeom prst="rect">
              <a:avLst/>
            </a:prstGeom>
            <a:noFill/>
            <a:ln w="9525">
              <a:noFill/>
              <a:miter lim="800000"/>
              <a:headEnd/>
              <a:tailEnd/>
            </a:ln>
            <a:effectLst/>
          </p:spPr>
          <p:txBody>
            <a:bodyPr>
              <a:spAutoFit/>
            </a:bodyPr>
            <a:lstStyle/>
            <a:p>
              <a:pPr algn="l">
                <a:spcBef>
                  <a:spcPct val="50000"/>
                </a:spcBef>
              </a:pPr>
              <a:r>
                <a:rPr lang="en-US" sz="1800" b="0"/>
                <a:t>x</a:t>
              </a:r>
            </a:p>
          </p:txBody>
        </p:sp>
        <p:sp>
          <p:nvSpPr>
            <p:cNvPr id="13350" name="Line 38"/>
            <p:cNvSpPr>
              <a:spLocks noChangeShapeType="1"/>
            </p:cNvSpPr>
            <p:nvPr/>
          </p:nvSpPr>
          <p:spPr bwMode="auto">
            <a:xfrm flipH="1" flipV="1">
              <a:off x="3538" y="2740"/>
              <a:ext cx="502" cy="337"/>
            </a:xfrm>
            <a:prstGeom prst="line">
              <a:avLst/>
            </a:prstGeom>
            <a:noFill/>
            <a:ln w="9525">
              <a:solidFill>
                <a:schemeClr val="tx1"/>
              </a:solidFill>
              <a:round/>
              <a:headEnd/>
              <a:tailEnd type="triangle" w="med" len="med"/>
            </a:ln>
            <a:effectLst/>
          </p:spPr>
          <p:txBody>
            <a:bodyPr/>
            <a:lstStyle/>
            <a:p>
              <a:endParaRPr lang="en-US"/>
            </a:p>
          </p:txBody>
        </p:sp>
        <p:sp>
          <p:nvSpPr>
            <p:cNvPr id="13351" name="Text Box 39"/>
            <p:cNvSpPr txBox="1">
              <a:spLocks noChangeArrowheads="1"/>
            </p:cNvSpPr>
            <p:nvPr/>
          </p:nvSpPr>
          <p:spPr bwMode="auto">
            <a:xfrm>
              <a:off x="3579" y="2608"/>
              <a:ext cx="181" cy="231"/>
            </a:xfrm>
            <a:prstGeom prst="rect">
              <a:avLst/>
            </a:prstGeom>
            <a:noFill/>
            <a:ln w="9525">
              <a:noFill/>
              <a:miter lim="800000"/>
              <a:headEnd/>
              <a:tailEnd/>
            </a:ln>
            <a:effectLst/>
          </p:spPr>
          <p:txBody>
            <a:bodyPr>
              <a:spAutoFit/>
            </a:bodyPr>
            <a:lstStyle/>
            <a:p>
              <a:pPr algn="l">
                <a:spcBef>
                  <a:spcPct val="50000"/>
                </a:spcBef>
              </a:pPr>
              <a:r>
                <a:rPr lang="en-US" sz="1800" b="0"/>
                <a:t>y</a:t>
              </a:r>
            </a:p>
          </p:txBody>
        </p:sp>
        <p:sp>
          <p:nvSpPr>
            <p:cNvPr id="13352" name="Line 40"/>
            <p:cNvSpPr>
              <a:spLocks noChangeShapeType="1"/>
            </p:cNvSpPr>
            <p:nvPr/>
          </p:nvSpPr>
          <p:spPr bwMode="auto">
            <a:xfrm flipH="1" flipV="1">
              <a:off x="4065" y="2049"/>
              <a:ext cx="8" cy="987"/>
            </a:xfrm>
            <a:prstGeom prst="line">
              <a:avLst/>
            </a:prstGeom>
            <a:noFill/>
            <a:ln w="9525">
              <a:solidFill>
                <a:schemeClr val="tx1"/>
              </a:solidFill>
              <a:round/>
              <a:headEnd/>
              <a:tailEnd type="triangle" w="med" len="med"/>
            </a:ln>
            <a:effectLst/>
          </p:spPr>
          <p:txBody>
            <a:bodyPr/>
            <a:lstStyle/>
            <a:p>
              <a:endParaRPr lang="en-US"/>
            </a:p>
          </p:txBody>
        </p:sp>
        <p:sp>
          <p:nvSpPr>
            <p:cNvPr id="13353" name="Line 41"/>
            <p:cNvSpPr>
              <a:spLocks noChangeShapeType="1"/>
            </p:cNvSpPr>
            <p:nvPr/>
          </p:nvSpPr>
          <p:spPr bwMode="auto">
            <a:xfrm flipV="1">
              <a:off x="4740" y="1679"/>
              <a:ext cx="0" cy="444"/>
            </a:xfrm>
            <a:prstGeom prst="line">
              <a:avLst/>
            </a:prstGeom>
            <a:noFill/>
            <a:ln w="9525">
              <a:solidFill>
                <a:schemeClr val="tx1"/>
              </a:solidFill>
              <a:round/>
              <a:headEnd/>
              <a:tailEnd type="triangle" w="med" len="med"/>
            </a:ln>
            <a:effectLst/>
          </p:spPr>
          <p:txBody>
            <a:bodyPr/>
            <a:lstStyle/>
            <a:p>
              <a:endParaRPr lang="en-US"/>
            </a:p>
          </p:txBody>
        </p:sp>
        <p:sp>
          <p:nvSpPr>
            <p:cNvPr id="13354" name="Line 42"/>
            <p:cNvSpPr>
              <a:spLocks noChangeShapeType="1"/>
            </p:cNvSpPr>
            <p:nvPr/>
          </p:nvSpPr>
          <p:spPr bwMode="auto">
            <a:xfrm>
              <a:off x="4822" y="2205"/>
              <a:ext cx="304" cy="0"/>
            </a:xfrm>
            <a:prstGeom prst="line">
              <a:avLst/>
            </a:prstGeom>
            <a:noFill/>
            <a:ln w="9525">
              <a:solidFill>
                <a:schemeClr val="tx1"/>
              </a:solidFill>
              <a:round/>
              <a:headEnd/>
              <a:tailEnd type="triangle" w="med" len="med"/>
            </a:ln>
            <a:effectLst/>
          </p:spPr>
          <p:txBody>
            <a:bodyPr/>
            <a:lstStyle/>
            <a:p>
              <a:endParaRPr lang="en-US"/>
            </a:p>
          </p:txBody>
        </p:sp>
        <p:sp>
          <p:nvSpPr>
            <p:cNvPr id="13355" name="Line 43"/>
            <p:cNvSpPr>
              <a:spLocks noChangeShapeType="1"/>
            </p:cNvSpPr>
            <p:nvPr/>
          </p:nvSpPr>
          <p:spPr bwMode="auto">
            <a:xfrm flipV="1">
              <a:off x="4789" y="1810"/>
              <a:ext cx="230" cy="338"/>
            </a:xfrm>
            <a:prstGeom prst="line">
              <a:avLst/>
            </a:prstGeom>
            <a:noFill/>
            <a:ln w="9525">
              <a:solidFill>
                <a:schemeClr val="tx1"/>
              </a:solidFill>
              <a:round/>
              <a:headEnd/>
              <a:tailEnd type="triangle" w="med" len="med"/>
            </a:ln>
            <a:effectLst/>
          </p:spPr>
          <p:txBody>
            <a:bodyPr/>
            <a:lstStyle/>
            <a:p>
              <a:endParaRPr lang="en-US"/>
            </a:p>
          </p:txBody>
        </p:sp>
        <p:sp>
          <p:nvSpPr>
            <p:cNvPr id="13356" name="Line 44"/>
            <p:cNvSpPr>
              <a:spLocks noChangeShapeType="1"/>
            </p:cNvSpPr>
            <p:nvPr/>
          </p:nvSpPr>
          <p:spPr bwMode="auto">
            <a:xfrm flipH="1" flipV="1">
              <a:off x="4452" y="1925"/>
              <a:ext cx="263" cy="198"/>
            </a:xfrm>
            <a:prstGeom prst="line">
              <a:avLst/>
            </a:prstGeom>
            <a:noFill/>
            <a:ln w="9525">
              <a:solidFill>
                <a:schemeClr val="tx1"/>
              </a:solidFill>
              <a:round/>
              <a:headEnd/>
              <a:tailEnd type="triangle" w="med" len="med"/>
            </a:ln>
            <a:effectLst/>
          </p:spPr>
          <p:txBody>
            <a:bodyPr/>
            <a:lstStyle/>
            <a:p>
              <a:endParaRPr lang="en-US"/>
            </a:p>
          </p:txBody>
        </p:sp>
        <p:pic>
          <p:nvPicPr>
            <p:cNvPr id="13357" name="Picture 45" descr="txp_fig"/>
            <p:cNvPicPr>
              <a:picLocks noChangeAspect="1" noChangeArrowheads="1"/>
            </p:cNvPicPr>
            <p:nvPr>
              <p:custDataLst>
                <p:tags r:id="rId3"/>
              </p:custDataLst>
            </p:nvPr>
          </p:nvPicPr>
          <p:blipFill>
            <a:blip r:embed="rId9"/>
            <a:srcRect/>
            <a:stretch>
              <a:fillRect/>
            </a:stretch>
          </p:blipFill>
          <p:spPr bwMode="auto">
            <a:xfrm>
              <a:off x="5034" y="1810"/>
              <a:ext cx="173" cy="115"/>
            </a:xfrm>
            <a:prstGeom prst="rect">
              <a:avLst/>
            </a:prstGeom>
            <a:noFill/>
            <a:ln w="9525">
              <a:miter lim="800000"/>
              <a:headEnd/>
              <a:tailEnd/>
            </a:ln>
            <a:effectLst/>
          </p:spPr>
        </p:pic>
        <p:pic>
          <p:nvPicPr>
            <p:cNvPr id="13358" name="Picture 46" descr="txp_fig"/>
            <p:cNvPicPr>
              <a:picLocks noChangeAspect="1" noChangeArrowheads="1"/>
            </p:cNvPicPr>
            <p:nvPr>
              <p:custDataLst>
                <p:tags r:id="rId4"/>
              </p:custDataLst>
            </p:nvPr>
          </p:nvPicPr>
          <p:blipFill>
            <a:blip r:embed="rId10"/>
            <a:srcRect/>
            <a:stretch>
              <a:fillRect/>
            </a:stretch>
          </p:blipFill>
          <p:spPr bwMode="auto">
            <a:xfrm>
              <a:off x="4292" y="1887"/>
              <a:ext cx="157" cy="116"/>
            </a:xfrm>
            <a:prstGeom prst="rect">
              <a:avLst/>
            </a:prstGeom>
            <a:noFill/>
            <a:ln w="9525">
              <a:miter lim="800000"/>
              <a:headEnd/>
              <a:tailEnd/>
            </a:ln>
            <a:effectLst/>
          </p:spPr>
        </p:pic>
        <p:pic>
          <p:nvPicPr>
            <p:cNvPr id="13359" name="Picture 47" descr="txp_fig"/>
            <p:cNvPicPr>
              <a:picLocks noChangeAspect="1" noChangeArrowheads="1"/>
            </p:cNvPicPr>
            <p:nvPr>
              <p:custDataLst>
                <p:tags r:id="rId5"/>
              </p:custDataLst>
            </p:nvPr>
          </p:nvPicPr>
          <p:blipFill>
            <a:blip r:embed="rId11"/>
            <a:srcRect/>
            <a:stretch>
              <a:fillRect/>
            </a:stretch>
          </p:blipFill>
          <p:spPr bwMode="auto">
            <a:xfrm>
              <a:off x="5062" y="2209"/>
              <a:ext cx="198" cy="149"/>
            </a:xfrm>
            <a:prstGeom prst="rect">
              <a:avLst/>
            </a:prstGeom>
            <a:noFill/>
            <a:ln w="9525">
              <a:miter lim="800000"/>
              <a:headEnd/>
              <a:tailEnd/>
            </a:ln>
            <a:effectLst/>
          </p:spPr>
        </p:pic>
        <p:pic>
          <p:nvPicPr>
            <p:cNvPr id="13360" name="Picture 48" descr="txp_fig"/>
            <p:cNvPicPr>
              <a:picLocks noChangeAspect="1" noChangeArrowheads="1"/>
            </p:cNvPicPr>
            <p:nvPr>
              <p:custDataLst>
                <p:tags r:id="rId6"/>
              </p:custDataLst>
            </p:nvPr>
          </p:nvPicPr>
          <p:blipFill>
            <a:blip r:embed="rId12"/>
            <a:srcRect/>
            <a:stretch>
              <a:fillRect/>
            </a:stretch>
          </p:blipFill>
          <p:spPr bwMode="auto">
            <a:xfrm>
              <a:off x="4563" y="1516"/>
              <a:ext cx="198" cy="157"/>
            </a:xfrm>
            <a:prstGeom prst="rect">
              <a:avLst/>
            </a:prstGeom>
            <a:noFill/>
            <a:ln w="9525">
              <a:miter lim="800000"/>
              <a:headEnd/>
              <a:tailEnd/>
            </a:ln>
            <a:effectLst/>
          </p:spPr>
        </p:pic>
      </p:grpSp>
      <p:grpSp>
        <p:nvGrpSpPr>
          <p:cNvPr id="13382" name="Group 70"/>
          <p:cNvGrpSpPr>
            <a:grpSpLocks/>
          </p:cNvGrpSpPr>
          <p:nvPr/>
        </p:nvGrpSpPr>
        <p:grpSpPr bwMode="auto">
          <a:xfrm>
            <a:off x="3919538" y="3986213"/>
            <a:ext cx="5224462" cy="2833687"/>
            <a:chOff x="664" y="565"/>
            <a:chExt cx="3291" cy="1785"/>
          </a:xfrm>
        </p:grpSpPr>
        <p:grpSp>
          <p:nvGrpSpPr>
            <p:cNvPr id="13362" name="Group 50"/>
            <p:cNvGrpSpPr>
              <a:grpSpLocks/>
            </p:cNvGrpSpPr>
            <p:nvPr/>
          </p:nvGrpSpPr>
          <p:grpSpPr bwMode="auto">
            <a:xfrm>
              <a:off x="977" y="1075"/>
              <a:ext cx="1300" cy="938"/>
              <a:chOff x="2979" y="938"/>
              <a:chExt cx="1300" cy="938"/>
            </a:xfrm>
          </p:grpSpPr>
          <p:sp>
            <p:nvSpPr>
              <p:cNvPr id="13363" name="Line 51"/>
              <p:cNvSpPr>
                <a:spLocks noChangeShapeType="1"/>
              </p:cNvSpPr>
              <p:nvPr/>
            </p:nvSpPr>
            <p:spPr bwMode="auto">
              <a:xfrm flipH="1">
                <a:off x="2979" y="946"/>
                <a:ext cx="633" cy="922"/>
              </a:xfrm>
              <a:prstGeom prst="line">
                <a:avLst/>
              </a:prstGeom>
              <a:noFill/>
              <a:ln w="38100">
                <a:solidFill>
                  <a:schemeClr val="tx1"/>
                </a:solidFill>
                <a:round/>
                <a:headEnd/>
                <a:tailEnd/>
              </a:ln>
              <a:effectLst/>
            </p:spPr>
            <p:txBody>
              <a:bodyPr/>
              <a:lstStyle/>
              <a:p>
                <a:endParaRPr lang="en-US"/>
              </a:p>
            </p:txBody>
          </p:sp>
          <p:sp>
            <p:nvSpPr>
              <p:cNvPr id="13364" name="Line 52"/>
              <p:cNvSpPr>
                <a:spLocks noChangeShapeType="1"/>
              </p:cNvSpPr>
              <p:nvPr/>
            </p:nvSpPr>
            <p:spPr bwMode="auto">
              <a:xfrm>
                <a:off x="2987" y="1868"/>
                <a:ext cx="1284" cy="8"/>
              </a:xfrm>
              <a:prstGeom prst="line">
                <a:avLst/>
              </a:prstGeom>
              <a:noFill/>
              <a:ln w="38100">
                <a:solidFill>
                  <a:schemeClr val="tx1"/>
                </a:solidFill>
                <a:round/>
                <a:headEnd/>
                <a:tailEnd/>
              </a:ln>
              <a:effectLst/>
            </p:spPr>
            <p:txBody>
              <a:bodyPr/>
              <a:lstStyle/>
              <a:p>
                <a:endParaRPr lang="en-US"/>
              </a:p>
            </p:txBody>
          </p:sp>
          <p:sp>
            <p:nvSpPr>
              <p:cNvPr id="13365" name="Line 53"/>
              <p:cNvSpPr>
                <a:spLocks noChangeShapeType="1"/>
              </p:cNvSpPr>
              <p:nvPr/>
            </p:nvSpPr>
            <p:spPr bwMode="auto">
              <a:xfrm>
                <a:off x="3604" y="938"/>
                <a:ext cx="675" cy="938"/>
              </a:xfrm>
              <a:prstGeom prst="line">
                <a:avLst/>
              </a:prstGeom>
              <a:noFill/>
              <a:ln w="38100">
                <a:solidFill>
                  <a:schemeClr val="tx1"/>
                </a:solidFill>
                <a:round/>
                <a:headEnd/>
                <a:tailEnd/>
              </a:ln>
              <a:effectLst/>
            </p:spPr>
            <p:txBody>
              <a:bodyPr/>
              <a:lstStyle/>
              <a:p>
                <a:endParaRPr lang="en-US"/>
              </a:p>
            </p:txBody>
          </p:sp>
          <p:sp>
            <p:nvSpPr>
              <p:cNvPr id="13366" name="Line 54"/>
              <p:cNvSpPr>
                <a:spLocks noChangeShapeType="1"/>
              </p:cNvSpPr>
              <p:nvPr/>
            </p:nvSpPr>
            <p:spPr bwMode="auto">
              <a:xfrm>
                <a:off x="3612" y="938"/>
                <a:ext cx="659" cy="0"/>
              </a:xfrm>
              <a:prstGeom prst="line">
                <a:avLst/>
              </a:prstGeom>
              <a:noFill/>
              <a:ln w="38100">
                <a:solidFill>
                  <a:schemeClr val="tx1"/>
                </a:solidFill>
                <a:round/>
                <a:headEnd/>
                <a:tailEnd/>
              </a:ln>
              <a:effectLst/>
            </p:spPr>
            <p:txBody>
              <a:bodyPr/>
              <a:lstStyle/>
              <a:p>
                <a:endParaRPr lang="en-US"/>
              </a:p>
            </p:txBody>
          </p:sp>
        </p:grpSp>
        <p:sp>
          <p:nvSpPr>
            <p:cNvPr id="13367" name="Line 55"/>
            <p:cNvSpPr>
              <a:spLocks noChangeShapeType="1"/>
            </p:cNvSpPr>
            <p:nvPr/>
          </p:nvSpPr>
          <p:spPr bwMode="auto">
            <a:xfrm>
              <a:off x="2925" y="1088"/>
              <a:ext cx="633" cy="922"/>
            </a:xfrm>
            <a:prstGeom prst="line">
              <a:avLst/>
            </a:prstGeom>
            <a:noFill/>
            <a:ln w="38100">
              <a:solidFill>
                <a:schemeClr val="tx1"/>
              </a:solidFill>
              <a:round/>
              <a:headEnd/>
              <a:tailEnd/>
            </a:ln>
            <a:effectLst/>
          </p:spPr>
          <p:txBody>
            <a:bodyPr/>
            <a:lstStyle/>
            <a:p>
              <a:endParaRPr lang="en-US"/>
            </a:p>
          </p:txBody>
        </p:sp>
        <p:sp>
          <p:nvSpPr>
            <p:cNvPr id="13368" name="Line 56"/>
            <p:cNvSpPr>
              <a:spLocks noChangeShapeType="1"/>
            </p:cNvSpPr>
            <p:nvPr/>
          </p:nvSpPr>
          <p:spPr bwMode="auto">
            <a:xfrm flipH="1">
              <a:off x="2266" y="2010"/>
              <a:ext cx="1284" cy="8"/>
            </a:xfrm>
            <a:prstGeom prst="line">
              <a:avLst/>
            </a:prstGeom>
            <a:noFill/>
            <a:ln w="38100">
              <a:solidFill>
                <a:schemeClr val="tx1"/>
              </a:solidFill>
              <a:round/>
              <a:headEnd/>
              <a:tailEnd/>
            </a:ln>
            <a:effectLst/>
          </p:spPr>
          <p:txBody>
            <a:bodyPr/>
            <a:lstStyle/>
            <a:p>
              <a:endParaRPr lang="en-US"/>
            </a:p>
          </p:txBody>
        </p:sp>
        <p:sp>
          <p:nvSpPr>
            <p:cNvPr id="13369" name="Line 57"/>
            <p:cNvSpPr>
              <a:spLocks noChangeShapeType="1"/>
            </p:cNvSpPr>
            <p:nvPr/>
          </p:nvSpPr>
          <p:spPr bwMode="auto">
            <a:xfrm flipH="1">
              <a:off x="2258" y="1080"/>
              <a:ext cx="675" cy="938"/>
            </a:xfrm>
            <a:prstGeom prst="line">
              <a:avLst/>
            </a:prstGeom>
            <a:noFill/>
            <a:ln w="38100">
              <a:solidFill>
                <a:schemeClr val="tx1"/>
              </a:solidFill>
              <a:round/>
              <a:headEnd/>
              <a:tailEnd/>
            </a:ln>
            <a:effectLst/>
          </p:spPr>
          <p:txBody>
            <a:bodyPr/>
            <a:lstStyle/>
            <a:p>
              <a:endParaRPr lang="en-US"/>
            </a:p>
          </p:txBody>
        </p:sp>
        <p:sp>
          <p:nvSpPr>
            <p:cNvPr id="13370" name="Line 58"/>
            <p:cNvSpPr>
              <a:spLocks noChangeShapeType="1"/>
            </p:cNvSpPr>
            <p:nvPr/>
          </p:nvSpPr>
          <p:spPr bwMode="auto">
            <a:xfrm flipH="1">
              <a:off x="2266" y="1080"/>
              <a:ext cx="659" cy="0"/>
            </a:xfrm>
            <a:prstGeom prst="line">
              <a:avLst/>
            </a:prstGeom>
            <a:noFill/>
            <a:ln w="38100">
              <a:solidFill>
                <a:schemeClr val="tx1"/>
              </a:solidFill>
              <a:round/>
              <a:headEnd/>
              <a:tailEnd/>
            </a:ln>
            <a:effectLst/>
          </p:spPr>
          <p:txBody>
            <a:bodyPr/>
            <a:lstStyle/>
            <a:p>
              <a:endParaRPr lang="en-US"/>
            </a:p>
          </p:txBody>
        </p:sp>
        <p:sp>
          <p:nvSpPr>
            <p:cNvPr id="13371" name="AutoShape 59"/>
            <p:cNvSpPr>
              <a:spLocks noChangeArrowheads="1"/>
            </p:cNvSpPr>
            <p:nvPr/>
          </p:nvSpPr>
          <p:spPr bwMode="auto">
            <a:xfrm>
              <a:off x="919" y="2021"/>
              <a:ext cx="132" cy="131"/>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3372" name="Oval 60"/>
            <p:cNvSpPr>
              <a:spLocks noChangeArrowheads="1"/>
            </p:cNvSpPr>
            <p:nvPr/>
          </p:nvSpPr>
          <p:spPr bwMode="auto">
            <a:xfrm>
              <a:off x="3487" y="2021"/>
              <a:ext cx="115" cy="123"/>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3373" name="Rectangle 61" descr="Dark downward diagonal"/>
            <p:cNvSpPr>
              <a:spLocks noChangeArrowheads="1"/>
            </p:cNvSpPr>
            <p:nvPr/>
          </p:nvSpPr>
          <p:spPr bwMode="auto">
            <a:xfrm>
              <a:off x="664" y="2161"/>
              <a:ext cx="675" cy="189"/>
            </a:xfrm>
            <a:prstGeom prst="rect">
              <a:avLst/>
            </a:prstGeom>
            <a:pattFill prst="dkDnDiag">
              <a:fgClr>
                <a:schemeClr val="tx1"/>
              </a:fgClr>
              <a:bgClr>
                <a:schemeClr val="bg1"/>
              </a:bgClr>
            </a:pattFill>
            <a:ln w="9525">
              <a:noFill/>
              <a:miter lim="800000"/>
              <a:headEnd/>
              <a:tailEnd/>
            </a:ln>
            <a:effectLst/>
          </p:spPr>
          <p:txBody>
            <a:bodyPr wrap="none" anchor="ctr"/>
            <a:lstStyle/>
            <a:p>
              <a:endParaRPr lang="en-US"/>
            </a:p>
          </p:txBody>
        </p:sp>
        <p:sp>
          <p:nvSpPr>
            <p:cNvPr id="13374" name="Rectangle 62" descr="Dark downward diagonal"/>
            <p:cNvSpPr>
              <a:spLocks noChangeArrowheads="1"/>
            </p:cNvSpPr>
            <p:nvPr/>
          </p:nvSpPr>
          <p:spPr bwMode="auto">
            <a:xfrm>
              <a:off x="3083" y="2150"/>
              <a:ext cx="675" cy="189"/>
            </a:xfrm>
            <a:prstGeom prst="rect">
              <a:avLst/>
            </a:prstGeom>
            <a:pattFill prst="dkDnDiag">
              <a:fgClr>
                <a:schemeClr val="tx1"/>
              </a:fgClr>
              <a:bgClr>
                <a:schemeClr val="bg1"/>
              </a:bgClr>
            </a:pattFill>
            <a:ln w="9525">
              <a:noFill/>
              <a:miter lim="800000"/>
              <a:headEnd/>
              <a:tailEnd/>
            </a:ln>
            <a:effectLst/>
          </p:spPr>
          <p:txBody>
            <a:bodyPr wrap="none" anchor="ctr"/>
            <a:lstStyle/>
            <a:p>
              <a:endParaRPr lang="en-US"/>
            </a:p>
          </p:txBody>
        </p:sp>
        <p:sp>
          <p:nvSpPr>
            <p:cNvPr id="13375" name="Line 63"/>
            <p:cNvSpPr>
              <a:spLocks noChangeShapeType="1"/>
            </p:cNvSpPr>
            <p:nvPr/>
          </p:nvSpPr>
          <p:spPr bwMode="auto">
            <a:xfrm flipH="1" flipV="1">
              <a:off x="1594" y="565"/>
              <a:ext cx="8" cy="502"/>
            </a:xfrm>
            <a:prstGeom prst="line">
              <a:avLst/>
            </a:prstGeom>
            <a:noFill/>
            <a:ln w="28575">
              <a:solidFill>
                <a:schemeClr val="tx1"/>
              </a:solidFill>
              <a:round/>
              <a:headEnd/>
              <a:tailEnd type="triangle" w="med" len="med"/>
            </a:ln>
            <a:effectLst/>
          </p:spPr>
          <p:txBody>
            <a:bodyPr/>
            <a:lstStyle/>
            <a:p>
              <a:endParaRPr lang="en-US"/>
            </a:p>
          </p:txBody>
        </p:sp>
        <p:sp>
          <p:nvSpPr>
            <p:cNvPr id="13376" name="Line 64"/>
            <p:cNvSpPr>
              <a:spLocks noChangeShapeType="1"/>
            </p:cNvSpPr>
            <p:nvPr/>
          </p:nvSpPr>
          <p:spPr bwMode="auto">
            <a:xfrm flipH="1">
              <a:off x="1034" y="1083"/>
              <a:ext cx="560" cy="0"/>
            </a:xfrm>
            <a:prstGeom prst="line">
              <a:avLst/>
            </a:prstGeom>
            <a:noFill/>
            <a:ln w="28575">
              <a:solidFill>
                <a:schemeClr val="tx1"/>
              </a:solidFill>
              <a:round/>
              <a:headEnd/>
              <a:tailEnd type="triangle" w="med" len="med"/>
            </a:ln>
            <a:effectLst/>
          </p:spPr>
          <p:txBody>
            <a:bodyPr/>
            <a:lstStyle/>
            <a:p>
              <a:endParaRPr lang="en-US"/>
            </a:p>
          </p:txBody>
        </p:sp>
        <p:sp>
          <p:nvSpPr>
            <p:cNvPr id="13377" name="Text Box 65"/>
            <p:cNvSpPr txBox="1">
              <a:spLocks noChangeArrowheads="1"/>
            </p:cNvSpPr>
            <p:nvPr/>
          </p:nvSpPr>
          <p:spPr bwMode="auto">
            <a:xfrm>
              <a:off x="831" y="1783"/>
              <a:ext cx="395" cy="231"/>
            </a:xfrm>
            <a:prstGeom prst="rect">
              <a:avLst/>
            </a:prstGeom>
            <a:noFill/>
            <a:ln w="9525">
              <a:noFill/>
              <a:miter lim="800000"/>
              <a:headEnd/>
              <a:tailEnd/>
            </a:ln>
            <a:effectLst/>
          </p:spPr>
          <p:txBody>
            <a:bodyPr>
              <a:spAutoFit/>
            </a:bodyPr>
            <a:lstStyle/>
            <a:p>
              <a:pPr algn="l">
                <a:spcBef>
                  <a:spcPct val="50000"/>
                </a:spcBef>
              </a:pPr>
              <a:r>
                <a:rPr lang="en-US" sz="1800" b="0"/>
                <a:t>1</a:t>
              </a:r>
            </a:p>
          </p:txBody>
        </p:sp>
        <p:sp>
          <p:nvSpPr>
            <p:cNvPr id="13378" name="Text Box 66"/>
            <p:cNvSpPr txBox="1">
              <a:spLocks noChangeArrowheads="1"/>
            </p:cNvSpPr>
            <p:nvPr/>
          </p:nvSpPr>
          <p:spPr bwMode="auto">
            <a:xfrm>
              <a:off x="2338" y="1817"/>
              <a:ext cx="238" cy="231"/>
            </a:xfrm>
            <a:prstGeom prst="rect">
              <a:avLst/>
            </a:prstGeom>
            <a:noFill/>
            <a:ln w="9525">
              <a:noFill/>
              <a:miter lim="800000"/>
              <a:headEnd/>
              <a:tailEnd/>
            </a:ln>
            <a:effectLst/>
          </p:spPr>
          <p:txBody>
            <a:bodyPr>
              <a:spAutoFit/>
            </a:bodyPr>
            <a:lstStyle/>
            <a:p>
              <a:pPr algn="l">
                <a:spcBef>
                  <a:spcPct val="50000"/>
                </a:spcBef>
              </a:pPr>
              <a:r>
                <a:rPr lang="en-US" sz="1800" b="0"/>
                <a:t>2</a:t>
              </a:r>
            </a:p>
          </p:txBody>
        </p:sp>
        <p:sp>
          <p:nvSpPr>
            <p:cNvPr id="13379" name="Text Box 67"/>
            <p:cNvSpPr txBox="1">
              <a:spLocks noChangeArrowheads="1"/>
            </p:cNvSpPr>
            <p:nvPr/>
          </p:nvSpPr>
          <p:spPr bwMode="auto">
            <a:xfrm>
              <a:off x="3601" y="1865"/>
              <a:ext cx="354" cy="231"/>
            </a:xfrm>
            <a:prstGeom prst="rect">
              <a:avLst/>
            </a:prstGeom>
            <a:noFill/>
            <a:ln w="9525">
              <a:noFill/>
              <a:miter lim="800000"/>
              <a:headEnd/>
              <a:tailEnd/>
            </a:ln>
            <a:effectLst/>
          </p:spPr>
          <p:txBody>
            <a:bodyPr>
              <a:spAutoFit/>
            </a:bodyPr>
            <a:lstStyle/>
            <a:p>
              <a:pPr algn="l">
                <a:spcBef>
                  <a:spcPct val="50000"/>
                </a:spcBef>
              </a:pPr>
              <a:r>
                <a:rPr lang="en-US" sz="1800" b="0"/>
                <a:t>3</a:t>
              </a:r>
            </a:p>
          </p:txBody>
        </p:sp>
        <p:sp>
          <p:nvSpPr>
            <p:cNvPr id="13380" name="Text Box 68"/>
            <p:cNvSpPr txBox="1">
              <a:spLocks noChangeArrowheads="1"/>
            </p:cNvSpPr>
            <p:nvPr/>
          </p:nvSpPr>
          <p:spPr bwMode="auto">
            <a:xfrm>
              <a:off x="2902" y="804"/>
              <a:ext cx="469" cy="231"/>
            </a:xfrm>
            <a:prstGeom prst="rect">
              <a:avLst/>
            </a:prstGeom>
            <a:noFill/>
            <a:ln w="9525">
              <a:noFill/>
              <a:miter lim="800000"/>
              <a:headEnd/>
              <a:tailEnd/>
            </a:ln>
            <a:effectLst/>
          </p:spPr>
          <p:txBody>
            <a:bodyPr>
              <a:spAutoFit/>
            </a:bodyPr>
            <a:lstStyle/>
            <a:p>
              <a:pPr algn="l">
                <a:spcBef>
                  <a:spcPct val="50000"/>
                </a:spcBef>
              </a:pPr>
              <a:r>
                <a:rPr lang="en-US" sz="1800" b="0"/>
                <a:t>4</a:t>
              </a:r>
            </a:p>
          </p:txBody>
        </p:sp>
        <p:sp>
          <p:nvSpPr>
            <p:cNvPr id="13381" name="Text Box 69"/>
            <p:cNvSpPr txBox="1">
              <a:spLocks noChangeArrowheads="1"/>
            </p:cNvSpPr>
            <p:nvPr/>
          </p:nvSpPr>
          <p:spPr bwMode="auto">
            <a:xfrm>
              <a:off x="1659" y="779"/>
              <a:ext cx="305" cy="231"/>
            </a:xfrm>
            <a:prstGeom prst="rect">
              <a:avLst/>
            </a:prstGeom>
            <a:noFill/>
            <a:ln w="9525">
              <a:noFill/>
              <a:miter lim="800000"/>
              <a:headEnd/>
              <a:tailEnd/>
            </a:ln>
            <a:effectLst/>
          </p:spPr>
          <p:txBody>
            <a:bodyPr>
              <a:spAutoFit/>
            </a:bodyPr>
            <a:lstStyle/>
            <a:p>
              <a:pPr algn="l">
                <a:spcBef>
                  <a:spcPct val="50000"/>
                </a:spcBef>
              </a:pPr>
              <a:r>
                <a:rPr lang="en-US" sz="1800" b="0"/>
                <a:t>5</a:t>
              </a:r>
            </a:p>
          </p:txBody>
        </p:sp>
      </p:grpSp>
      <p:pic>
        <p:nvPicPr>
          <p:cNvPr id="13386" name="Picture 74" descr="C:\Documents and Settings\Dr. Sumeet Basu\My Documents\me623_2009\txp_fig.png"/>
          <p:cNvPicPr>
            <a:picLocks noChangeAspect="1" noChangeArrowheads="1"/>
          </p:cNvPicPr>
          <p:nvPr>
            <p:custDataLst>
              <p:tags r:id="rId1"/>
            </p:custDataLst>
          </p:nvPr>
        </p:nvPicPr>
        <p:blipFill>
          <a:blip r:embed="rId13"/>
          <a:srcRect/>
          <a:stretch>
            <a:fillRect/>
          </a:stretch>
        </p:blipFill>
        <p:spPr bwMode="auto">
          <a:xfrm>
            <a:off x="504190" y="2036445"/>
            <a:ext cx="5186363" cy="1220788"/>
          </a:xfrm>
          <a:prstGeom prst="rect">
            <a:avLst/>
          </a:prstGeom>
          <a:noFill/>
          <a:ln w="9525">
            <a:noFill/>
            <a:miter lim="800000"/>
            <a:headEnd/>
            <a:tailEnd/>
          </a:ln>
          <a:effectLst/>
        </p:spPr>
      </p:pic>
      <p:sp>
        <p:nvSpPr>
          <p:cNvPr id="51" name="TextBox 50"/>
          <p:cNvSpPr txBox="1"/>
          <p:nvPr/>
        </p:nvSpPr>
        <p:spPr>
          <a:xfrm>
            <a:off x="320040" y="548640"/>
            <a:ext cx="4312920" cy="461665"/>
          </a:xfrm>
          <a:prstGeom prst="rect">
            <a:avLst/>
          </a:prstGeom>
          <a:noFill/>
          <a:ln>
            <a:solidFill>
              <a:schemeClr val="tx1"/>
            </a:solidFill>
          </a:ln>
        </p:spPr>
        <p:txBody>
          <a:bodyPr wrap="square" rtlCol="0">
            <a:spAutoFit/>
          </a:bodyPr>
          <a:lstStyle/>
          <a:p>
            <a:pPr algn="l"/>
            <a:r>
              <a:rPr lang="en-US" sz="2400" b="0" dirty="0"/>
              <a:t>Assembly procedure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86" name="Group 78"/>
          <p:cNvGraphicFramePr>
            <a:graphicFrameLocks noGrp="1"/>
          </p:cNvGraphicFramePr>
          <p:nvPr/>
        </p:nvGraphicFramePr>
        <p:xfrm>
          <a:off x="295275" y="677863"/>
          <a:ext cx="5011738" cy="3762375"/>
        </p:xfrm>
        <a:graphic>
          <a:graphicData uri="http://schemas.openxmlformats.org/drawingml/2006/table">
            <a:tbl>
              <a:tblPr/>
              <a:tblGrid>
                <a:gridCol w="1670050">
                  <a:extLst>
                    <a:ext uri="{9D8B030D-6E8A-4147-A177-3AD203B41FA5}">
                      <a16:colId xmlns:a16="http://schemas.microsoft.com/office/drawing/2014/main" val="20000"/>
                    </a:ext>
                  </a:extLst>
                </a:gridCol>
                <a:gridCol w="1671638">
                  <a:extLst>
                    <a:ext uri="{9D8B030D-6E8A-4147-A177-3AD203B41FA5}">
                      <a16:colId xmlns:a16="http://schemas.microsoft.com/office/drawing/2014/main" val="20001"/>
                    </a:ext>
                  </a:extLst>
                </a:gridCol>
                <a:gridCol w="1670050">
                  <a:extLst>
                    <a:ext uri="{9D8B030D-6E8A-4147-A177-3AD203B41FA5}">
                      <a16:colId xmlns:a16="http://schemas.microsoft.com/office/drawing/2014/main" val="20002"/>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Elem 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Local dof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Destination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11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pSp>
        <p:nvGrpSpPr>
          <p:cNvPr id="17495" name="Group 87"/>
          <p:cNvGrpSpPr>
            <a:grpSpLocks/>
          </p:cNvGrpSpPr>
          <p:nvPr/>
        </p:nvGrpSpPr>
        <p:grpSpPr bwMode="auto">
          <a:xfrm>
            <a:off x="3919538" y="3867150"/>
            <a:ext cx="5224462" cy="2833688"/>
            <a:chOff x="2469" y="2436"/>
            <a:chExt cx="3291" cy="1785"/>
          </a:xfrm>
        </p:grpSpPr>
        <p:grpSp>
          <p:nvGrpSpPr>
            <p:cNvPr id="17482" name="Group 74"/>
            <p:cNvGrpSpPr>
              <a:grpSpLocks/>
            </p:cNvGrpSpPr>
            <p:nvPr/>
          </p:nvGrpSpPr>
          <p:grpSpPr bwMode="auto">
            <a:xfrm>
              <a:off x="2469" y="2436"/>
              <a:ext cx="3291" cy="1785"/>
              <a:chOff x="2272" y="371"/>
              <a:chExt cx="3291" cy="1785"/>
            </a:xfrm>
          </p:grpSpPr>
          <p:sp>
            <p:nvSpPr>
              <p:cNvPr id="17414" name="Line 6"/>
              <p:cNvSpPr>
                <a:spLocks noChangeShapeType="1"/>
              </p:cNvSpPr>
              <p:nvPr/>
            </p:nvSpPr>
            <p:spPr bwMode="auto">
              <a:xfrm flipH="1">
                <a:off x="2585" y="889"/>
                <a:ext cx="633" cy="922"/>
              </a:xfrm>
              <a:prstGeom prst="line">
                <a:avLst/>
              </a:prstGeom>
              <a:noFill/>
              <a:ln w="38100">
                <a:solidFill>
                  <a:schemeClr val="tx1"/>
                </a:solidFill>
                <a:round/>
                <a:headEnd/>
                <a:tailEnd/>
              </a:ln>
              <a:effectLst/>
            </p:spPr>
            <p:txBody>
              <a:bodyPr/>
              <a:lstStyle/>
              <a:p>
                <a:endParaRPr lang="en-US"/>
              </a:p>
            </p:txBody>
          </p:sp>
          <p:sp>
            <p:nvSpPr>
              <p:cNvPr id="17415" name="Line 7"/>
              <p:cNvSpPr>
                <a:spLocks noChangeShapeType="1"/>
              </p:cNvSpPr>
              <p:nvPr/>
            </p:nvSpPr>
            <p:spPr bwMode="auto">
              <a:xfrm>
                <a:off x="2593" y="1811"/>
                <a:ext cx="1284" cy="8"/>
              </a:xfrm>
              <a:prstGeom prst="line">
                <a:avLst/>
              </a:prstGeom>
              <a:noFill/>
              <a:ln w="38100">
                <a:solidFill>
                  <a:schemeClr val="tx1"/>
                </a:solidFill>
                <a:round/>
                <a:headEnd/>
                <a:tailEnd/>
              </a:ln>
              <a:effectLst/>
            </p:spPr>
            <p:txBody>
              <a:bodyPr/>
              <a:lstStyle/>
              <a:p>
                <a:endParaRPr lang="en-US"/>
              </a:p>
            </p:txBody>
          </p:sp>
          <p:sp>
            <p:nvSpPr>
              <p:cNvPr id="17416" name="Line 8"/>
              <p:cNvSpPr>
                <a:spLocks noChangeShapeType="1"/>
              </p:cNvSpPr>
              <p:nvPr/>
            </p:nvSpPr>
            <p:spPr bwMode="auto">
              <a:xfrm>
                <a:off x="3210" y="881"/>
                <a:ext cx="675" cy="938"/>
              </a:xfrm>
              <a:prstGeom prst="line">
                <a:avLst/>
              </a:prstGeom>
              <a:noFill/>
              <a:ln w="38100">
                <a:solidFill>
                  <a:schemeClr val="tx1"/>
                </a:solidFill>
                <a:round/>
                <a:headEnd/>
                <a:tailEnd/>
              </a:ln>
              <a:effectLst/>
            </p:spPr>
            <p:txBody>
              <a:bodyPr/>
              <a:lstStyle/>
              <a:p>
                <a:endParaRPr lang="en-US"/>
              </a:p>
            </p:txBody>
          </p:sp>
          <p:sp>
            <p:nvSpPr>
              <p:cNvPr id="17417" name="Line 9"/>
              <p:cNvSpPr>
                <a:spLocks noChangeShapeType="1"/>
              </p:cNvSpPr>
              <p:nvPr/>
            </p:nvSpPr>
            <p:spPr bwMode="auto">
              <a:xfrm>
                <a:off x="3218" y="881"/>
                <a:ext cx="659" cy="0"/>
              </a:xfrm>
              <a:prstGeom prst="line">
                <a:avLst/>
              </a:prstGeom>
              <a:noFill/>
              <a:ln w="38100">
                <a:solidFill>
                  <a:schemeClr val="tx1"/>
                </a:solidFill>
                <a:round/>
                <a:headEnd/>
                <a:tailEnd/>
              </a:ln>
              <a:effectLst/>
            </p:spPr>
            <p:txBody>
              <a:bodyPr/>
              <a:lstStyle/>
              <a:p>
                <a:endParaRPr lang="en-US"/>
              </a:p>
            </p:txBody>
          </p:sp>
          <p:sp>
            <p:nvSpPr>
              <p:cNvPr id="17418" name="Line 10"/>
              <p:cNvSpPr>
                <a:spLocks noChangeShapeType="1"/>
              </p:cNvSpPr>
              <p:nvPr/>
            </p:nvSpPr>
            <p:spPr bwMode="auto">
              <a:xfrm>
                <a:off x="4533" y="894"/>
                <a:ext cx="633" cy="922"/>
              </a:xfrm>
              <a:prstGeom prst="line">
                <a:avLst/>
              </a:prstGeom>
              <a:noFill/>
              <a:ln w="38100">
                <a:solidFill>
                  <a:schemeClr val="tx1"/>
                </a:solidFill>
                <a:round/>
                <a:headEnd/>
                <a:tailEnd/>
              </a:ln>
              <a:effectLst/>
            </p:spPr>
            <p:txBody>
              <a:bodyPr/>
              <a:lstStyle/>
              <a:p>
                <a:endParaRPr lang="en-US"/>
              </a:p>
            </p:txBody>
          </p:sp>
          <p:sp>
            <p:nvSpPr>
              <p:cNvPr id="17419" name="Line 11"/>
              <p:cNvSpPr>
                <a:spLocks noChangeShapeType="1"/>
              </p:cNvSpPr>
              <p:nvPr/>
            </p:nvSpPr>
            <p:spPr bwMode="auto">
              <a:xfrm flipH="1">
                <a:off x="3874" y="1816"/>
                <a:ext cx="1284" cy="8"/>
              </a:xfrm>
              <a:prstGeom prst="line">
                <a:avLst/>
              </a:prstGeom>
              <a:noFill/>
              <a:ln w="38100">
                <a:solidFill>
                  <a:schemeClr val="tx1"/>
                </a:solidFill>
                <a:round/>
                <a:headEnd/>
                <a:tailEnd/>
              </a:ln>
              <a:effectLst/>
            </p:spPr>
            <p:txBody>
              <a:bodyPr/>
              <a:lstStyle/>
              <a:p>
                <a:endParaRPr lang="en-US"/>
              </a:p>
            </p:txBody>
          </p:sp>
          <p:sp>
            <p:nvSpPr>
              <p:cNvPr id="17420" name="Line 12"/>
              <p:cNvSpPr>
                <a:spLocks noChangeShapeType="1"/>
              </p:cNvSpPr>
              <p:nvPr/>
            </p:nvSpPr>
            <p:spPr bwMode="auto">
              <a:xfrm flipH="1">
                <a:off x="3866" y="886"/>
                <a:ext cx="675" cy="938"/>
              </a:xfrm>
              <a:prstGeom prst="line">
                <a:avLst/>
              </a:prstGeom>
              <a:noFill/>
              <a:ln w="38100">
                <a:solidFill>
                  <a:schemeClr val="tx1"/>
                </a:solidFill>
                <a:round/>
                <a:headEnd/>
                <a:tailEnd/>
              </a:ln>
              <a:effectLst/>
            </p:spPr>
            <p:txBody>
              <a:bodyPr/>
              <a:lstStyle/>
              <a:p>
                <a:endParaRPr lang="en-US"/>
              </a:p>
            </p:txBody>
          </p:sp>
          <p:sp>
            <p:nvSpPr>
              <p:cNvPr id="17421" name="Line 13"/>
              <p:cNvSpPr>
                <a:spLocks noChangeShapeType="1"/>
              </p:cNvSpPr>
              <p:nvPr/>
            </p:nvSpPr>
            <p:spPr bwMode="auto">
              <a:xfrm flipH="1">
                <a:off x="3874" y="886"/>
                <a:ext cx="659" cy="0"/>
              </a:xfrm>
              <a:prstGeom prst="line">
                <a:avLst/>
              </a:prstGeom>
              <a:noFill/>
              <a:ln w="38100">
                <a:solidFill>
                  <a:schemeClr val="tx1"/>
                </a:solidFill>
                <a:round/>
                <a:headEnd/>
                <a:tailEnd/>
              </a:ln>
              <a:effectLst/>
            </p:spPr>
            <p:txBody>
              <a:bodyPr/>
              <a:lstStyle/>
              <a:p>
                <a:endParaRPr lang="en-US"/>
              </a:p>
            </p:txBody>
          </p:sp>
          <p:sp>
            <p:nvSpPr>
              <p:cNvPr id="17422" name="AutoShape 14"/>
              <p:cNvSpPr>
                <a:spLocks noChangeArrowheads="1"/>
              </p:cNvSpPr>
              <p:nvPr/>
            </p:nvSpPr>
            <p:spPr bwMode="auto">
              <a:xfrm>
                <a:off x="2527" y="1827"/>
                <a:ext cx="132" cy="131"/>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7423" name="Oval 15"/>
              <p:cNvSpPr>
                <a:spLocks noChangeArrowheads="1"/>
              </p:cNvSpPr>
              <p:nvPr/>
            </p:nvSpPr>
            <p:spPr bwMode="auto">
              <a:xfrm>
                <a:off x="5095" y="1827"/>
                <a:ext cx="115" cy="123"/>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7424" name="Rectangle 16" descr="Dark downward diagonal"/>
              <p:cNvSpPr>
                <a:spLocks noChangeArrowheads="1"/>
              </p:cNvSpPr>
              <p:nvPr/>
            </p:nvSpPr>
            <p:spPr bwMode="auto">
              <a:xfrm>
                <a:off x="2272" y="1967"/>
                <a:ext cx="675" cy="189"/>
              </a:xfrm>
              <a:prstGeom prst="rect">
                <a:avLst/>
              </a:prstGeom>
              <a:pattFill prst="dkDnDiag">
                <a:fgClr>
                  <a:schemeClr val="tx1"/>
                </a:fgClr>
                <a:bgClr>
                  <a:schemeClr val="bg1"/>
                </a:bgClr>
              </a:pattFill>
              <a:ln w="9525">
                <a:noFill/>
                <a:miter lim="800000"/>
                <a:headEnd/>
                <a:tailEnd/>
              </a:ln>
              <a:effectLst/>
            </p:spPr>
            <p:txBody>
              <a:bodyPr wrap="none" anchor="ctr"/>
              <a:lstStyle/>
              <a:p>
                <a:endParaRPr lang="en-US"/>
              </a:p>
            </p:txBody>
          </p:sp>
          <p:sp>
            <p:nvSpPr>
              <p:cNvPr id="17425" name="Rectangle 17" descr="Dark downward diagonal"/>
              <p:cNvSpPr>
                <a:spLocks noChangeArrowheads="1"/>
              </p:cNvSpPr>
              <p:nvPr/>
            </p:nvSpPr>
            <p:spPr bwMode="auto">
              <a:xfrm>
                <a:off x="4691" y="1956"/>
                <a:ext cx="675" cy="189"/>
              </a:xfrm>
              <a:prstGeom prst="rect">
                <a:avLst/>
              </a:prstGeom>
              <a:pattFill prst="dkDnDiag">
                <a:fgClr>
                  <a:schemeClr val="tx1"/>
                </a:fgClr>
                <a:bgClr>
                  <a:schemeClr val="bg1"/>
                </a:bgClr>
              </a:pattFill>
              <a:ln w="9525">
                <a:noFill/>
                <a:miter lim="800000"/>
                <a:headEnd/>
                <a:tailEnd/>
              </a:ln>
              <a:effectLst/>
            </p:spPr>
            <p:txBody>
              <a:bodyPr wrap="none" anchor="ctr"/>
              <a:lstStyle/>
              <a:p>
                <a:endParaRPr lang="en-US"/>
              </a:p>
            </p:txBody>
          </p:sp>
          <p:sp>
            <p:nvSpPr>
              <p:cNvPr id="17426" name="Line 18"/>
              <p:cNvSpPr>
                <a:spLocks noChangeShapeType="1"/>
              </p:cNvSpPr>
              <p:nvPr/>
            </p:nvSpPr>
            <p:spPr bwMode="auto">
              <a:xfrm flipH="1" flipV="1">
                <a:off x="3202" y="371"/>
                <a:ext cx="8" cy="502"/>
              </a:xfrm>
              <a:prstGeom prst="line">
                <a:avLst/>
              </a:prstGeom>
              <a:noFill/>
              <a:ln w="28575">
                <a:solidFill>
                  <a:schemeClr val="tx1"/>
                </a:solidFill>
                <a:round/>
                <a:headEnd/>
                <a:tailEnd type="triangle" w="med" len="med"/>
              </a:ln>
              <a:effectLst/>
            </p:spPr>
            <p:txBody>
              <a:bodyPr/>
              <a:lstStyle/>
              <a:p>
                <a:endParaRPr lang="en-US"/>
              </a:p>
            </p:txBody>
          </p:sp>
          <p:sp>
            <p:nvSpPr>
              <p:cNvPr id="17427" name="Line 19"/>
              <p:cNvSpPr>
                <a:spLocks noChangeShapeType="1"/>
              </p:cNvSpPr>
              <p:nvPr/>
            </p:nvSpPr>
            <p:spPr bwMode="auto">
              <a:xfrm flipH="1">
                <a:off x="2642" y="889"/>
                <a:ext cx="560" cy="0"/>
              </a:xfrm>
              <a:prstGeom prst="line">
                <a:avLst/>
              </a:prstGeom>
              <a:noFill/>
              <a:ln w="28575">
                <a:solidFill>
                  <a:schemeClr val="tx1"/>
                </a:solidFill>
                <a:round/>
                <a:headEnd/>
                <a:tailEnd type="triangle" w="med" len="med"/>
              </a:ln>
              <a:effectLst/>
            </p:spPr>
            <p:txBody>
              <a:bodyPr/>
              <a:lstStyle/>
              <a:p>
                <a:endParaRPr lang="en-US"/>
              </a:p>
            </p:txBody>
          </p:sp>
          <p:sp>
            <p:nvSpPr>
              <p:cNvPr id="17428" name="Text Box 20"/>
              <p:cNvSpPr txBox="1">
                <a:spLocks noChangeArrowheads="1"/>
              </p:cNvSpPr>
              <p:nvPr/>
            </p:nvSpPr>
            <p:spPr bwMode="auto">
              <a:xfrm>
                <a:off x="2439" y="1589"/>
                <a:ext cx="395" cy="231"/>
              </a:xfrm>
              <a:prstGeom prst="rect">
                <a:avLst/>
              </a:prstGeom>
              <a:noFill/>
              <a:ln w="9525">
                <a:noFill/>
                <a:miter lim="800000"/>
                <a:headEnd/>
                <a:tailEnd/>
              </a:ln>
              <a:effectLst/>
            </p:spPr>
            <p:txBody>
              <a:bodyPr>
                <a:spAutoFit/>
              </a:bodyPr>
              <a:lstStyle/>
              <a:p>
                <a:pPr algn="l">
                  <a:spcBef>
                    <a:spcPct val="50000"/>
                  </a:spcBef>
                </a:pPr>
                <a:r>
                  <a:rPr lang="en-US" sz="1800" b="0"/>
                  <a:t>1</a:t>
                </a:r>
              </a:p>
            </p:txBody>
          </p:sp>
          <p:sp>
            <p:nvSpPr>
              <p:cNvPr id="17429" name="Text Box 21"/>
              <p:cNvSpPr txBox="1">
                <a:spLocks noChangeArrowheads="1"/>
              </p:cNvSpPr>
              <p:nvPr/>
            </p:nvSpPr>
            <p:spPr bwMode="auto">
              <a:xfrm>
                <a:off x="3946" y="1623"/>
                <a:ext cx="238" cy="231"/>
              </a:xfrm>
              <a:prstGeom prst="rect">
                <a:avLst/>
              </a:prstGeom>
              <a:noFill/>
              <a:ln w="9525">
                <a:noFill/>
                <a:miter lim="800000"/>
                <a:headEnd/>
                <a:tailEnd/>
              </a:ln>
              <a:effectLst/>
            </p:spPr>
            <p:txBody>
              <a:bodyPr>
                <a:spAutoFit/>
              </a:bodyPr>
              <a:lstStyle/>
              <a:p>
                <a:pPr algn="l">
                  <a:spcBef>
                    <a:spcPct val="50000"/>
                  </a:spcBef>
                </a:pPr>
                <a:r>
                  <a:rPr lang="en-US" sz="1800" b="0"/>
                  <a:t>2</a:t>
                </a:r>
              </a:p>
            </p:txBody>
          </p:sp>
          <p:sp>
            <p:nvSpPr>
              <p:cNvPr id="17430" name="Text Box 22"/>
              <p:cNvSpPr txBox="1">
                <a:spLocks noChangeArrowheads="1"/>
              </p:cNvSpPr>
              <p:nvPr/>
            </p:nvSpPr>
            <p:spPr bwMode="auto">
              <a:xfrm>
                <a:off x="5209" y="1671"/>
                <a:ext cx="354" cy="231"/>
              </a:xfrm>
              <a:prstGeom prst="rect">
                <a:avLst/>
              </a:prstGeom>
              <a:noFill/>
              <a:ln w="9525">
                <a:noFill/>
                <a:miter lim="800000"/>
                <a:headEnd/>
                <a:tailEnd/>
              </a:ln>
              <a:effectLst/>
            </p:spPr>
            <p:txBody>
              <a:bodyPr>
                <a:spAutoFit/>
              </a:bodyPr>
              <a:lstStyle/>
              <a:p>
                <a:pPr algn="l">
                  <a:spcBef>
                    <a:spcPct val="50000"/>
                  </a:spcBef>
                </a:pPr>
                <a:r>
                  <a:rPr lang="en-US" sz="1800" b="0"/>
                  <a:t>3</a:t>
                </a:r>
              </a:p>
            </p:txBody>
          </p:sp>
          <p:sp>
            <p:nvSpPr>
              <p:cNvPr id="17431" name="Text Box 23"/>
              <p:cNvSpPr txBox="1">
                <a:spLocks noChangeArrowheads="1"/>
              </p:cNvSpPr>
              <p:nvPr/>
            </p:nvSpPr>
            <p:spPr bwMode="auto">
              <a:xfrm>
                <a:off x="4510" y="610"/>
                <a:ext cx="469" cy="231"/>
              </a:xfrm>
              <a:prstGeom prst="rect">
                <a:avLst/>
              </a:prstGeom>
              <a:noFill/>
              <a:ln w="9525">
                <a:noFill/>
                <a:miter lim="800000"/>
                <a:headEnd/>
                <a:tailEnd/>
              </a:ln>
              <a:effectLst/>
            </p:spPr>
            <p:txBody>
              <a:bodyPr>
                <a:spAutoFit/>
              </a:bodyPr>
              <a:lstStyle/>
              <a:p>
                <a:pPr algn="l">
                  <a:spcBef>
                    <a:spcPct val="50000"/>
                  </a:spcBef>
                </a:pPr>
                <a:r>
                  <a:rPr lang="en-US" sz="1800" b="0"/>
                  <a:t>4</a:t>
                </a:r>
              </a:p>
            </p:txBody>
          </p:sp>
          <p:sp>
            <p:nvSpPr>
              <p:cNvPr id="17432" name="Text Box 24"/>
              <p:cNvSpPr txBox="1">
                <a:spLocks noChangeArrowheads="1"/>
              </p:cNvSpPr>
              <p:nvPr/>
            </p:nvSpPr>
            <p:spPr bwMode="auto">
              <a:xfrm>
                <a:off x="3267" y="585"/>
                <a:ext cx="305" cy="231"/>
              </a:xfrm>
              <a:prstGeom prst="rect">
                <a:avLst/>
              </a:prstGeom>
              <a:noFill/>
              <a:ln w="9525">
                <a:noFill/>
                <a:miter lim="800000"/>
                <a:headEnd/>
                <a:tailEnd/>
              </a:ln>
              <a:effectLst/>
            </p:spPr>
            <p:txBody>
              <a:bodyPr>
                <a:spAutoFit/>
              </a:bodyPr>
              <a:lstStyle/>
              <a:p>
                <a:pPr algn="l">
                  <a:spcBef>
                    <a:spcPct val="50000"/>
                  </a:spcBef>
                </a:pPr>
                <a:r>
                  <a:rPr lang="en-US" sz="1800" b="0"/>
                  <a:t>5</a:t>
                </a:r>
              </a:p>
            </p:txBody>
          </p:sp>
        </p:grpSp>
        <p:grpSp>
          <p:nvGrpSpPr>
            <p:cNvPr id="17494" name="Group 86"/>
            <p:cNvGrpSpPr>
              <a:grpSpLocks/>
            </p:cNvGrpSpPr>
            <p:nvPr/>
          </p:nvGrpSpPr>
          <p:grpSpPr bwMode="auto">
            <a:xfrm>
              <a:off x="2921" y="2732"/>
              <a:ext cx="2428" cy="1259"/>
              <a:chOff x="2921" y="2732"/>
              <a:chExt cx="2428" cy="1259"/>
            </a:xfrm>
          </p:grpSpPr>
          <p:sp>
            <p:nvSpPr>
              <p:cNvPr id="17487" name="Text Box 79"/>
              <p:cNvSpPr txBox="1">
                <a:spLocks noChangeArrowheads="1"/>
              </p:cNvSpPr>
              <p:nvPr/>
            </p:nvSpPr>
            <p:spPr bwMode="auto">
              <a:xfrm>
                <a:off x="2921" y="3291"/>
                <a:ext cx="280" cy="231"/>
              </a:xfrm>
              <a:prstGeom prst="rect">
                <a:avLst/>
              </a:prstGeom>
              <a:solidFill>
                <a:srgbClr val="FF3300"/>
              </a:solidFill>
              <a:ln w="9525">
                <a:noFill/>
                <a:miter lim="800000"/>
                <a:headEnd/>
                <a:tailEnd/>
              </a:ln>
              <a:effectLst/>
            </p:spPr>
            <p:txBody>
              <a:bodyPr>
                <a:spAutoFit/>
              </a:bodyPr>
              <a:lstStyle/>
              <a:p>
                <a:pPr algn="l">
                  <a:spcBef>
                    <a:spcPct val="50000"/>
                  </a:spcBef>
                </a:pPr>
                <a:r>
                  <a:rPr lang="en-US" sz="1800" b="0"/>
                  <a:t>1</a:t>
                </a:r>
              </a:p>
            </p:txBody>
          </p:sp>
          <p:sp>
            <p:nvSpPr>
              <p:cNvPr id="17488" name="Text Box 80"/>
              <p:cNvSpPr txBox="1">
                <a:spLocks noChangeArrowheads="1"/>
              </p:cNvSpPr>
              <p:nvPr/>
            </p:nvSpPr>
            <p:spPr bwMode="auto">
              <a:xfrm>
                <a:off x="3703" y="3250"/>
                <a:ext cx="280" cy="231"/>
              </a:xfrm>
              <a:prstGeom prst="rect">
                <a:avLst/>
              </a:prstGeom>
              <a:solidFill>
                <a:srgbClr val="FF3300"/>
              </a:solidFill>
              <a:ln w="9525">
                <a:noFill/>
                <a:miter lim="800000"/>
                <a:headEnd/>
                <a:tailEnd/>
              </a:ln>
              <a:effectLst/>
            </p:spPr>
            <p:txBody>
              <a:bodyPr>
                <a:spAutoFit/>
              </a:bodyPr>
              <a:lstStyle/>
              <a:p>
                <a:pPr algn="l">
                  <a:spcBef>
                    <a:spcPct val="50000"/>
                  </a:spcBef>
                </a:pPr>
                <a:r>
                  <a:rPr lang="en-US" sz="1800" b="0"/>
                  <a:t>2</a:t>
                </a:r>
              </a:p>
            </p:txBody>
          </p:sp>
          <p:sp>
            <p:nvSpPr>
              <p:cNvPr id="17489" name="Text Box 81"/>
              <p:cNvSpPr txBox="1">
                <a:spLocks noChangeArrowheads="1"/>
              </p:cNvSpPr>
              <p:nvPr/>
            </p:nvSpPr>
            <p:spPr bwMode="auto">
              <a:xfrm>
                <a:off x="3242" y="3728"/>
                <a:ext cx="346" cy="231"/>
              </a:xfrm>
              <a:prstGeom prst="rect">
                <a:avLst/>
              </a:prstGeom>
              <a:solidFill>
                <a:srgbClr val="FF3300"/>
              </a:solidFill>
              <a:ln w="9525">
                <a:noFill/>
                <a:miter lim="800000"/>
                <a:headEnd/>
                <a:tailEnd/>
              </a:ln>
              <a:effectLst/>
            </p:spPr>
            <p:txBody>
              <a:bodyPr>
                <a:spAutoFit/>
              </a:bodyPr>
              <a:lstStyle/>
              <a:p>
                <a:pPr algn="l">
                  <a:spcBef>
                    <a:spcPct val="50000"/>
                  </a:spcBef>
                </a:pPr>
                <a:r>
                  <a:rPr lang="en-US" sz="1800" b="0"/>
                  <a:t>3</a:t>
                </a:r>
              </a:p>
            </p:txBody>
          </p:sp>
          <p:sp>
            <p:nvSpPr>
              <p:cNvPr id="17490" name="Text Box 82"/>
              <p:cNvSpPr txBox="1">
                <a:spLocks noChangeArrowheads="1"/>
              </p:cNvSpPr>
              <p:nvPr/>
            </p:nvSpPr>
            <p:spPr bwMode="auto">
              <a:xfrm>
                <a:off x="4353" y="3308"/>
                <a:ext cx="255" cy="231"/>
              </a:xfrm>
              <a:prstGeom prst="rect">
                <a:avLst/>
              </a:prstGeom>
              <a:solidFill>
                <a:srgbClr val="FF3300"/>
              </a:solidFill>
              <a:ln w="9525">
                <a:noFill/>
                <a:miter lim="800000"/>
                <a:headEnd/>
                <a:tailEnd/>
              </a:ln>
              <a:effectLst/>
            </p:spPr>
            <p:txBody>
              <a:bodyPr>
                <a:spAutoFit/>
              </a:bodyPr>
              <a:lstStyle/>
              <a:p>
                <a:pPr algn="l">
                  <a:spcBef>
                    <a:spcPct val="50000"/>
                  </a:spcBef>
                </a:pPr>
                <a:r>
                  <a:rPr lang="en-US" sz="1800" b="0"/>
                  <a:t>4</a:t>
                </a:r>
              </a:p>
            </p:txBody>
          </p:sp>
          <p:sp>
            <p:nvSpPr>
              <p:cNvPr id="17491" name="Text Box 83"/>
              <p:cNvSpPr txBox="1">
                <a:spLocks noChangeArrowheads="1"/>
              </p:cNvSpPr>
              <p:nvPr/>
            </p:nvSpPr>
            <p:spPr bwMode="auto">
              <a:xfrm>
                <a:off x="3826" y="2732"/>
                <a:ext cx="403" cy="231"/>
              </a:xfrm>
              <a:prstGeom prst="rect">
                <a:avLst/>
              </a:prstGeom>
              <a:solidFill>
                <a:srgbClr val="FF3300"/>
              </a:solidFill>
              <a:ln w="9525">
                <a:noFill/>
                <a:miter lim="800000"/>
                <a:headEnd/>
                <a:tailEnd/>
              </a:ln>
              <a:effectLst/>
            </p:spPr>
            <p:txBody>
              <a:bodyPr>
                <a:spAutoFit/>
              </a:bodyPr>
              <a:lstStyle/>
              <a:p>
                <a:pPr algn="l">
                  <a:spcBef>
                    <a:spcPct val="50000"/>
                  </a:spcBef>
                </a:pPr>
                <a:r>
                  <a:rPr lang="en-US" sz="1800" b="0"/>
                  <a:t>5</a:t>
                </a:r>
              </a:p>
            </p:txBody>
          </p:sp>
          <p:sp>
            <p:nvSpPr>
              <p:cNvPr id="17492" name="Text Box 84"/>
              <p:cNvSpPr txBox="1">
                <a:spLocks noChangeArrowheads="1"/>
              </p:cNvSpPr>
              <p:nvPr/>
            </p:nvSpPr>
            <p:spPr bwMode="auto">
              <a:xfrm>
                <a:off x="5077" y="3283"/>
                <a:ext cx="272" cy="231"/>
              </a:xfrm>
              <a:prstGeom prst="rect">
                <a:avLst/>
              </a:prstGeom>
              <a:solidFill>
                <a:srgbClr val="FF3300"/>
              </a:solidFill>
              <a:ln w="9525">
                <a:noFill/>
                <a:miter lim="800000"/>
                <a:headEnd/>
                <a:tailEnd/>
              </a:ln>
              <a:effectLst/>
            </p:spPr>
            <p:txBody>
              <a:bodyPr>
                <a:spAutoFit/>
              </a:bodyPr>
              <a:lstStyle/>
              <a:p>
                <a:pPr algn="l">
                  <a:spcBef>
                    <a:spcPct val="50000"/>
                  </a:spcBef>
                </a:pPr>
                <a:r>
                  <a:rPr lang="en-US" sz="1800" b="0"/>
                  <a:t>6</a:t>
                </a:r>
              </a:p>
            </p:txBody>
          </p:sp>
          <p:sp>
            <p:nvSpPr>
              <p:cNvPr id="17493" name="Text Box 85"/>
              <p:cNvSpPr txBox="1">
                <a:spLocks noChangeArrowheads="1"/>
              </p:cNvSpPr>
              <p:nvPr/>
            </p:nvSpPr>
            <p:spPr bwMode="auto">
              <a:xfrm>
                <a:off x="4649" y="3760"/>
                <a:ext cx="231" cy="231"/>
              </a:xfrm>
              <a:prstGeom prst="rect">
                <a:avLst/>
              </a:prstGeom>
              <a:solidFill>
                <a:srgbClr val="FF3300"/>
              </a:solidFill>
              <a:ln w="9525">
                <a:noFill/>
                <a:miter lim="800000"/>
                <a:headEnd/>
                <a:tailEnd/>
              </a:ln>
              <a:effectLst/>
            </p:spPr>
            <p:txBody>
              <a:bodyPr>
                <a:spAutoFit/>
              </a:bodyPr>
              <a:lstStyle/>
              <a:p>
                <a:pPr algn="l">
                  <a:spcBef>
                    <a:spcPct val="50000"/>
                  </a:spcBef>
                </a:pPr>
                <a:r>
                  <a:rPr lang="en-US" sz="1800" b="0"/>
                  <a:t>7</a:t>
                </a:r>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txp_fig"/>
          <p:cNvPicPr>
            <a:picLocks noChangeAspect="1" noChangeArrowheads="1"/>
          </p:cNvPicPr>
          <p:nvPr>
            <p:custDataLst>
              <p:tags r:id="rId1"/>
            </p:custDataLst>
          </p:nvPr>
        </p:nvPicPr>
        <p:blipFill>
          <a:blip r:embed="rId3"/>
          <a:srcRect/>
          <a:stretch>
            <a:fillRect/>
          </a:stretch>
        </p:blipFill>
        <p:spPr bwMode="auto">
          <a:xfrm>
            <a:off x="849313" y="1306513"/>
            <a:ext cx="7615237" cy="3152775"/>
          </a:xfrm>
          <a:prstGeom prst="rect">
            <a:avLst/>
          </a:prstGeom>
          <a:noFill/>
          <a:ln w="9525">
            <a:miter lim="800000"/>
            <a:headEnd/>
            <a:tailEnd/>
          </a:ln>
          <a:effectLst/>
        </p:spPr>
      </p:pic>
      <p:sp>
        <p:nvSpPr>
          <p:cNvPr id="18437" name="Text Box 5"/>
          <p:cNvSpPr txBox="1">
            <a:spLocks noChangeArrowheads="1"/>
          </p:cNvSpPr>
          <p:nvPr/>
        </p:nvSpPr>
        <p:spPr bwMode="auto">
          <a:xfrm>
            <a:off x="392113" y="312738"/>
            <a:ext cx="7327900" cy="366712"/>
          </a:xfrm>
          <a:prstGeom prst="rect">
            <a:avLst/>
          </a:prstGeom>
          <a:noFill/>
          <a:ln w="9525">
            <a:noFill/>
            <a:miter lim="800000"/>
            <a:headEnd/>
            <a:tailEnd/>
          </a:ln>
          <a:effectLst/>
        </p:spPr>
        <p:txBody>
          <a:bodyPr>
            <a:spAutoFit/>
          </a:bodyPr>
          <a:lstStyle/>
          <a:p>
            <a:pPr algn="l">
              <a:spcBef>
                <a:spcPct val="50000"/>
              </a:spcBef>
            </a:pPr>
            <a:r>
              <a:rPr lang="en-US" sz="1800" b="0"/>
              <a:t>After assembling elements 1 and 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645" name="Group 189"/>
          <p:cNvGraphicFramePr>
            <a:graphicFrameLocks noGrp="1"/>
          </p:cNvGraphicFramePr>
          <p:nvPr/>
        </p:nvGraphicFramePr>
        <p:xfrm>
          <a:off x="319088" y="744538"/>
          <a:ext cx="8636000" cy="4064000"/>
        </p:xfrm>
        <a:graphic>
          <a:graphicData uri="http://schemas.openxmlformats.org/drawingml/2006/table">
            <a:tbl>
              <a:tblPr/>
              <a:tblGrid>
                <a:gridCol w="863600">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gridCol w="865187">
                  <a:extLst>
                    <a:ext uri="{9D8B030D-6E8A-4147-A177-3AD203B41FA5}">
                      <a16:colId xmlns:a16="http://schemas.microsoft.com/office/drawing/2014/main" val="20004"/>
                    </a:ext>
                  </a:extLst>
                </a:gridCol>
                <a:gridCol w="862013">
                  <a:extLst>
                    <a:ext uri="{9D8B030D-6E8A-4147-A177-3AD203B41FA5}">
                      <a16:colId xmlns:a16="http://schemas.microsoft.com/office/drawing/2014/main" val="20005"/>
                    </a:ext>
                  </a:extLst>
                </a:gridCol>
                <a:gridCol w="863600">
                  <a:extLst>
                    <a:ext uri="{9D8B030D-6E8A-4147-A177-3AD203B41FA5}">
                      <a16:colId xmlns:a16="http://schemas.microsoft.com/office/drawing/2014/main" val="20006"/>
                    </a:ext>
                  </a:extLst>
                </a:gridCol>
                <a:gridCol w="863600">
                  <a:extLst>
                    <a:ext uri="{9D8B030D-6E8A-4147-A177-3AD203B41FA5}">
                      <a16:colId xmlns:a16="http://schemas.microsoft.com/office/drawing/2014/main" val="20007"/>
                    </a:ext>
                  </a:extLst>
                </a:gridCol>
                <a:gridCol w="863600">
                  <a:extLst>
                    <a:ext uri="{9D8B030D-6E8A-4147-A177-3AD203B41FA5}">
                      <a16:colId xmlns:a16="http://schemas.microsoft.com/office/drawing/2014/main" val="20008"/>
                    </a:ext>
                  </a:extLst>
                </a:gridCol>
                <a:gridCol w="863600">
                  <a:extLst>
                    <a:ext uri="{9D8B030D-6E8A-4147-A177-3AD203B41FA5}">
                      <a16:colId xmlns:a16="http://schemas.microsoft.com/office/drawing/2014/main" val="20009"/>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X+X+X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9646" name="Text Box 190"/>
          <p:cNvSpPr txBox="1">
            <a:spLocks noChangeArrowheads="1"/>
          </p:cNvSpPr>
          <p:nvPr/>
        </p:nvSpPr>
        <p:spPr bwMode="auto">
          <a:xfrm>
            <a:off x="457200" y="5186363"/>
            <a:ext cx="8242300" cy="304800"/>
          </a:xfrm>
          <a:prstGeom prst="rect">
            <a:avLst/>
          </a:prstGeom>
          <a:noFill/>
          <a:ln w="9525">
            <a:noFill/>
            <a:miter lim="800000"/>
            <a:headEnd/>
            <a:tailEnd/>
          </a:ln>
          <a:effectLst/>
        </p:spPr>
        <p:txBody>
          <a:bodyPr>
            <a:spAutoFit/>
          </a:bodyPr>
          <a:lstStyle/>
          <a:p>
            <a:pPr algn="l">
              <a:spcBef>
                <a:spcPct val="50000"/>
              </a:spcBef>
            </a:pPr>
            <a:endParaRPr lang="en-US" sz="1400" b="0"/>
          </a:p>
        </p:txBody>
      </p:sp>
      <p:sp>
        <p:nvSpPr>
          <p:cNvPr id="19647" name="Text Box 191"/>
          <p:cNvSpPr txBox="1">
            <a:spLocks noChangeArrowheads="1"/>
          </p:cNvSpPr>
          <p:nvPr/>
        </p:nvSpPr>
        <p:spPr bwMode="auto">
          <a:xfrm>
            <a:off x="247650" y="5159375"/>
            <a:ext cx="8621713" cy="304800"/>
          </a:xfrm>
          <a:prstGeom prst="rect">
            <a:avLst/>
          </a:prstGeom>
          <a:noFill/>
          <a:ln w="9525">
            <a:noFill/>
            <a:miter lim="800000"/>
            <a:headEnd/>
            <a:tailEnd/>
          </a:ln>
          <a:effectLst/>
        </p:spPr>
        <p:txBody>
          <a:bodyPr>
            <a:spAutoFit/>
          </a:bodyPr>
          <a:lstStyle/>
          <a:p>
            <a:pPr algn="l">
              <a:spcBef>
                <a:spcPct val="50000"/>
              </a:spcBef>
            </a:pPr>
            <a:r>
              <a:rPr lang="en-US" sz="1400" b="0"/>
              <a:t>Stiffness matrix is symmetric, diagonally dominant, sparse and banded.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descr="sparse1"/>
          <p:cNvPicPr>
            <a:picLocks noChangeAspect="1" noChangeArrowheads="1"/>
          </p:cNvPicPr>
          <p:nvPr/>
        </p:nvPicPr>
        <p:blipFill>
          <a:blip r:embed="rId2"/>
          <a:srcRect/>
          <a:stretch>
            <a:fillRect/>
          </a:stretch>
        </p:blipFill>
        <p:spPr bwMode="auto">
          <a:xfrm>
            <a:off x="3194050" y="488950"/>
            <a:ext cx="5713413" cy="4284663"/>
          </a:xfrm>
          <a:prstGeom prst="rect">
            <a:avLst/>
          </a:prstGeom>
          <a:noFill/>
        </p:spPr>
      </p:pic>
      <p:grpSp>
        <p:nvGrpSpPr>
          <p:cNvPr id="20485" name="Group 5"/>
          <p:cNvGrpSpPr>
            <a:grpSpLocks/>
          </p:cNvGrpSpPr>
          <p:nvPr/>
        </p:nvGrpSpPr>
        <p:grpSpPr bwMode="auto">
          <a:xfrm>
            <a:off x="50800" y="3657600"/>
            <a:ext cx="5224463" cy="2833688"/>
            <a:chOff x="2469" y="2436"/>
            <a:chExt cx="3291" cy="1785"/>
          </a:xfrm>
        </p:grpSpPr>
        <p:grpSp>
          <p:nvGrpSpPr>
            <p:cNvPr id="20486" name="Group 6"/>
            <p:cNvGrpSpPr>
              <a:grpSpLocks/>
            </p:cNvGrpSpPr>
            <p:nvPr/>
          </p:nvGrpSpPr>
          <p:grpSpPr bwMode="auto">
            <a:xfrm>
              <a:off x="2469" y="2436"/>
              <a:ext cx="3291" cy="1785"/>
              <a:chOff x="2272" y="371"/>
              <a:chExt cx="3291" cy="1785"/>
            </a:xfrm>
          </p:grpSpPr>
          <p:sp>
            <p:nvSpPr>
              <p:cNvPr id="20487" name="Line 7"/>
              <p:cNvSpPr>
                <a:spLocks noChangeShapeType="1"/>
              </p:cNvSpPr>
              <p:nvPr/>
            </p:nvSpPr>
            <p:spPr bwMode="auto">
              <a:xfrm flipH="1">
                <a:off x="2585" y="889"/>
                <a:ext cx="633" cy="922"/>
              </a:xfrm>
              <a:prstGeom prst="line">
                <a:avLst/>
              </a:prstGeom>
              <a:noFill/>
              <a:ln w="38100">
                <a:solidFill>
                  <a:schemeClr val="tx1"/>
                </a:solidFill>
                <a:round/>
                <a:headEnd/>
                <a:tailEnd/>
              </a:ln>
              <a:effectLst/>
            </p:spPr>
            <p:txBody>
              <a:bodyPr/>
              <a:lstStyle/>
              <a:p>
                <a:endParaRPr lang="en-US"/>
              </a:p>
            </p:txBody>
          </p:sp>
          <p:sp>
            <p:nvSpPr>
              <p:cNvPr id="20488" name="Line 8"/>
              <p:cNvSpPr>
                <a:spLocks noChangeShapeType="1"/>
              </p:cNvSpPr>
              <p:nvPr/>
            </p:nvSpPr>
            <p:spPr bwMode="auto">
              <a:xfrm>
                <a:off x="2593" y="1811"/>
                <a:ext cx="1284" cy="8"/>
              </a:xfrm>
              <a:prstGeom prst="line">
                <a:avLst/>
              </a:prstGeom>
              <a:noFill/>
              <a:ln w="38100">
                <a:solidFill>
                  <a:schemeClr val="tx1"/>
                </a:solidFill>
                <a:round/>
                <a:headEnd/>
                <a:tailEnd/>
              </a:ln>
              <a:effectLst/>
            </p:spPr>
            <p:txBody>
              <a:bodyPr/>
              <a:lstStyle/>
              <a:p>
                <a:endParaRPr lang="en-US"/>
              </a:p>
            </p:txBody>
          </p:sp>
          <p:sp>
            <p:nvSpPr>
              <p:cNvPr id="20489" name="Line 9"/>
              <p:cNvSpPr>
                <a:spLocks noChangeShapeType="1"/>
              </p:cNvSpPr>
              <p:nvPr/>
            </p:nvSpPr>
            <p:spPr bwMode="auto">
              <a:xfrm>
                <a:off x="3210" y="881"/>
                <a:ext cx="675" cy="938"/>
              </a:xfrm>
              <a:prstGeom prst="line">
                <a:avLst/>
              </a:prstGeom>
              <a:noFill/>
              <a:ln w="38100">
                <a:solidFill>
                  <a:schemeClr val="tx1"/>
                </a:solidFill>
                <a:round/>
                <a:headEnd/>
                <a:tailEnd/>
              </a:ln>
              <a:effectLst/>
            </p:spPr>
            <p:txBody>
              <a:bodyPr/>
              <a:lstStyle/>
              <a:p>
                <a:endParaRPr lang="en-US"/>
              </a:p>
            </p:txBody>
          </p:sp>
          <p:sp>
            <p:nvSpPr>
              <p:cNvPr id="20490" name="Line 10"/>
              <p:cNvSpPr>
                <a:spLocks noChangeShapeType="1"/>
              </p:cNvSpPr>
              <p:nvPr/>
            </p:nvSpPr>
            <p:spPr bwMode="auto">
              <a:xfrm>
                <a:off x="3218" y="881"/>
                <a:ext cx="659" cy="0"/>
              </a:xfrm>
              <a:prstGeom prst="line">
                <a:avLst/>
              </a:prstGeom>
              <a:noFill/>
              <a:ln w="38100">
                <a:solidFill>
                  <a:schemeClr val="tx1"/>
                </a:solidFill>
                <a:round/>
                <a:headEnd/>
                <a:tailEnd/>
              </a:ln>
              <a:effectLst/>
            </p:spPr>
            <p:txBody>
              <a:bodyPr/>
              <a:lstStyle/>
              <a:p>
                <a:endParaRPr lang="en-US"/>
              </a:p>
            </p:txBody>
          </p:sp>
          <p:sp>
            <p:nvSpPr>
              <p:cNvPr id="20491" name="Line 11"/>
              <p:cNvSpPr>
                <a:spLocks noChangeShapeType="1"/>
              </p:cNvSpPr>
              <p:nvPr/>
            </p:nvSpPr>
            <p:spPr bwMode="auto">
              <a:xfrm>
                <a:off x="4533" y="894"/>
                <a:ext cx="633" cy="922"/>
              </a:xfrm>
              <a:prstGeom prst="line">
                <a:avLst/>
              </a:prstGeom>
              <a:noFill/>
              <a:ln w="38100">
                <a:solidFill>
                  <a:schemeClr val="tx1"/>
                </a:solidFill>
                <a:round/>
                <a:headEnd/>
                <a:tailEnd/>
              </a:ln>
              <a:effectLst/>
            </p:spPr>
            <p:txBody>
              <a:bodyPr/>
              <a:lstStyle/>
              <a:p>
                <a:endParaRPr lang="en-US"/>
              </a:p>
            </p:txBody>
          </p:sp>
          <p:sp>
            <p:nvSpPr>
              <p:cNvPr id="20492" name="Line 12"/>
              <p:cNvSpPr>
                <a:spLocks noChangeShapeType="1"/>
              </p:cNvSpPr>
              <p:nvPr/>
            </p:nvSpPr>
            <p:spPr bwMode="auto">
              <a:xfrm flipH="1">
                <a:off x="3874" y="1816"/>
                <a:ext cx="1284" cy="8"/>
              </a:xfrm>
              <a:prstGeom prst="line">
                <a:avLst/>
              </a:prstGeom>
              <a:noFill/>
              <a:ln w="38100">
                <a:solidFill>
                  <a:schemeClr val="tx1"/>
                </a:solidFill>
                <a:round/>
                <a:headEnd/>
                <a:tailEnd/>
              </a:ln>
              <a:effectLst/>
            </p:spPr>
            <p:txBody>
              <a:bodyPr/>
              <a:lstStyle/>
              <a:p>
                <a:endParaRPr lang="en-US"/>
              </a:p>
            </p:txBody>
          </p:sp>
          <p:sp>
            <p:nvSpPr>
              <p:cNvPr id="20493" name="Line 13"/>
              <p:cNvSpPr>
                <a:spLocks noChangeShapeType="1"/>
              </p:cNvSpPr>
              <p:nvPr/>
            </p:nvSpPr>
            <p:spPr bwMode="auto">
              <a:xfrm flipH="1">
                <a:off x="3866" y="886"/>
                <a:ext cx="675" cy="938"/>
              </a:xfrm>
              <a:prstGeom prst="line">
                <a:avLst/>
              </a:prstGeom>
              <a:noFill/>
              <a:ln w="38100">
                <a:solidFill>
                  <a:schemeClr val="tx1"/>
                </a:solidFill>
                <a:round/>
                <a:headEnd/>
                <a:tailEnd/>
              </a:ln>
              <a:effectLst/>
            </p:spPr>
            <p:txBody>
              <a:bodyPr/>
              <a:lstStyle/>
              <a:p>
                <a:endParaRPr lang="en-US"/>
              </a:p>
            </p:txBody>
          </p:sp>
          <p:sp>
            <p:nvSpPr>
              <p:cNvPr id="20494" name="Line 14"/>
              <p:cNvSpPr>
                <a:spLocks noChangeShapeType="1"/>
              </p:cNvSpPr>
              <p:nvPr/>
            </p:nvSpPr>
            <p:spPr bwMode="auto">
              <a:xfrm flipH="1">
                <a:off x="3874" y="886"/>
                <a:ext cx="659" cy="0"/>
              </a:xfrm>
              <a:prstGeom prst="line">
                <a:avLst/>
              </a:prstGeom>
              <a:noFill/>
              <a:ln w="38100">
                <a:solidFill>
                  <a:schemeClr val="tx1"/>
                </a:solidFill>
                <a:round/>
                <a:headEnd/>
                <a:tailEnd/>
              </a:ln>
              <a:effectLst/>
            </p:spPr>
            <p:txBody>
              <a:bodyPr/>
              <a:lstStyle/>
              <a:p>
                <a:endParaRPr lang="en-US"/>
              </a:p>
            </p:txBody>
          </p:sp>
          <p:sp>
            <p:nvSpPr>
              <p:cNvPr id="20495" name="AutoShape 15"/>
              <p:cNvSpPr>
                <a:spLocks noChangeArrowheads="1"/>
              </p:cNvSpPr>
              <p:nvPr/>
            </p:nvSpPr>
            <p:spPr bwMode="auto">
              <a:xfrm>
                <a:off x="2527" y="1827"/>
                <a:ext cx="132" cy="131"/>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20496" name="Oval 16"/>
              <p:cNvSpPr>
                <a:spLocks noChangeArrowheads="1"/>
              </p:cNvSpPr>
              <p:nvPr/>
            </p:nvSpPr>
            <p:spPr bwMode="auto">
              <a:xfrm>
                <a:off x="5095" y="1827"/>
                <a:ext cx="115" cy="123"/>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20497" name="Rectangle 17" descr="Dark downward diagonal"/>
              <p:cNvSpPr>
                <a:spLocks noChangeArrowheads="1"/>
              </p:cNvSpPr>
              <p:nvPr/>
            </p:nvSpPr>
            <p:spPr bwMode="auto">
              <a:xfrm>
                <a:off x="2272" y="1967"/>
                <a:ext cx="675" cy="189"/>
              </a:xfrm>
              <a:prstGeom prst="rect">
                <a:avLst/>
              </a:prstGeom>
              <a:pattFill prst="dkDnDiag">
                <a:fgClr>
                  <a:schemeClr val="tx1"/>
                </a:fgClr>
                <a:bgClr>
                  <a:schemeClr val="bg1"/>
                </a:bgClr>
              </a:pattFill>
              <a:ln w="9525">
                <a:noFill/>
                <a:miter lim="800000"/>
                <a:headEnd/>
                <a:tailEnd/>
              </a:ln>
              <a:effectLst/>
            </p:spPr>
            <p:txBody>
              <a:bodyPr wrap="none" anchor="ctr"/>
              <a:lstStyle/>
              <a:p>
                <a:endParaRPr lang="en-US"/>
              </a:p>
            </p:txBody>
          </p:sp>
          <p:sp>
            <p:nvSpPr>
              <p:cNvPr id="20498" name="Rectangle 18" descr="Dark downward diagonal"/>
              <p:cNvSpPr>
                <a:spLocks noChangeArrowheads="1"/>
              </p:cNvSpPr>
              <p:nvPr/>
            </p:nvSpPr>
            <p:spPr bwMode="auto">
              <a:xfrm>
                <a:off x="4691" y="1956"/>
                <a:ext cx="675" cy="189"/>
              </a:xfrm>
              <a:prstGeom prst="rect">
                <a:avLst/>
              </a:prstGeom>
              <a:pattFill prst="dkDnDiag">
                <a:fgClr>
                  <a:schemeClr val="tx1"/>
                </a:fgClr>
                <a:bgClr>
                  <a:schemeClr val="bg1"/>
                </a:bgClr>
              </a:pattFill>
              <a:ln w="9525">
                <a:noFill/>
                <a:miter lim="800000"/>
                <a:headEnd/>
                <a:tailEnd/>
              </a:ln>
              <a:effectLst/>
            </p:spPr>
            <p:txBody>
              <a:bodyPr wrap="none" anchor="ctr"/>
              <a:lstStyle/>
              <a:p>
                <a:endParaRPr lang="en-US"/>
              </a:p>
            </p:txBody>
          </p:sp>
          <p:sp>
            <p:nvSpPr>
              <p:cNvPr id="20499" name="Line 19"/>
              <p:cNvSpPr>
                <a:spLocks noChangeShapeType="1"/>
              </p:cNvSpPr>
              <p:nvPr/>
            </p:nvSpPr>
            <p:spPr bwMode="auto">
              <a:xfrm flipH="1" flipV="1">
                <a:off x="3202" y="371"/>
                <a:ext cx="8" cy="502"/>
              </a:xfrm>
              <a:prstGeom prst="line">
                <a:avLst/>
              </a:prstGeom>
              <a:noFill/>
              <a:ln w="28575">
                <a:solidFill>
                  <a:schemeClr val="tx1"/>
                </a:solidFill>
                <a:round/>
                <a:headEnd/>
                <a:tailEnd type="triangle" w="med" len="med"/>
              </a:ln>
              <a:effectLst/>
            </p:spPr>
            <p:txBody>
              <a:bodyPr/>
              <a:lstStyle/>
              <a:p>
                <a:endParaRPr lang="en-US"/>
              </a:p>
            </p:txBody>
          </p:sp>
          <p:sp>
            <p:nvSpPr>
              <p:cNvPr id="20500" name="Line 20"/>
              <p:cNvSpPr>
                <a:spLocks noChangeShapeType="1"/>
              </p:cNvSpPr>
              <p:nvPr/>
            </p:nvSpPr>
            <p:spPr bwMode="auto">
              <a:xfrm flipH="1">
                <a:off x="2642" y="889"/>
                <a:ext cx="560" cy="0"/>
              </a:xfrm>
              <a:prstGeom prst="line">
                <a:avLst/>
              </a:prstGeom>
              <a:noFill/>
              <a:ln w="28575">
                <a:solidFill>
                  <a:schemeClr val="tx1"/>
                </a:solidFill>
                <a:round/>
                <a:headEnd/>
                <a:tailEnd type="triangle" w="med" len="med"/>
              </a:ln>
              <a:effectLst/>
            </p:spPr>
            <p:txBody>
              <a:bodyPr/>
              <a:lstStyle/>
              <a:p>
                <a:endParaRPr lang="en-US"/>
              </a:p>
            </p:txBody>
          </p:sp>
          <p:sp>
            <p:nvSpPr>
              <p:cNvPr id="20501" name="Text Box 21"/>
              <p:cNvSpPr txBox="1">
                <a:spLocks noChangeArrowheads="1"/>
              </p:cNvSpPr>
              <p:nvPr/>
            </p:nvSpPr>
            <p:spPr bwMode="auto">
              <a:xfrm>
                <a:off x="2439" y="1589"/>
                <a:ext cx="395" cy="231"/>
              </a:xfrm>
              <a:prstGeom prst="rect">
                <a:avLst/>
              </a:prstGeom>
              <a:noFill/>
              <a:ln w="9525">
                <a:noFill/>
                <a:miter lim="800000"/>
                <a:headEnd/>
                <a:tailEnd/>
              </a:ln>
              <a:effectLst/>
            </p:spPr>
            <p:txBody>
              <a:bodyPr>
                <a:spAutoFit/>
              </a:bodyPr>
              <a:lstStyle/>
              <a:p>
                <a:pPr algn="l">
                  <a:spcBef>
                    <a:spcPct val="50000"/>
                  </a:spcBef>
                </a:pPr>
                <a:r>
                  <a:rPr lang="en-US" sz="1800" b="0"/>
                  <a:t>1</a:t>
                </a:r>
              </a:p>
            </p:txBody>
          </p:sp>
          <p:sp>
            <p:nvSpPr>
              <p:cNvPr id="20502" name="Text Box 22"/>
              <p:cNvSpPr txBox="1">
                <a:spLocks noChangeArrowheads="1"/>
              </p:cNvSpPr>
              <p:nvPr/>
            </p:nvSpPr>
            <p:spPr bwMode="auto">
              <a:xfrm>
                <a:off x="3946" y="1623"/>
                <a:ext cx="238" cy="231"/>
              </a:xfrm>
              <a:prstGeom prst="rect">
                <a:avLst/>
              </a:prstGeom>
              <a:noFill/>
              <a:ln w="9525">
                <a:noFill/>
                <a:miter lim="800000"/>
                <a:headEnd/>
                <a:tailEnd/>
              </a:ln>
              <a:effectLst/>
            </p:spPr>
            <p:txBody>
              <a:bodyPr>
                <a:spAutoFit/>
              </a:bodyPr>
              <a:lstStyle/>
              <a:p>
                <a:pPr algn="l">
                  <a:spcBef>
                    <a:spcPct val="50000"/>
                  </a:spcBef>
                </a:pPr>
                <a:r>
                  <a:rPr lang="en-US" sz="1800" b="0"/>
                  <a:t>2</a:t>
                </a:r>
              </a:p>
            </p:txBody>
          </p:sp>
          <p:sp>
            <p:nvSpPr>
              <p:cNvPr id="20503" name="Text Box 23"/>
              <p:cNvSpPr txBox="1">
                <a:spLocks noChangeArrowheads="1"/>
              </p:cNvSpPr>
              <p:nvPr/>
            </p:nvSpPr>
            <p:spPr bwMode="auto">
              <a:xfrm>
                <a:off x="5209" y="1671"/>
                <a:ext cx="354" cy="231"/>
              </a:xfrm>
              <a:prstGeom prst="rect">
                <a:avLst/>
              </a:prstGeom>
              <a:noFill/>
              <a:ln w="9525">
                <a:noFill/>
                <a:miter lim="800000"/>
                <a:headEnd/>
                <a:tailEnd/>
              </a:ln>
              <a:effectLst/>
            </p:spPr>
            <p:txBody>
              <a:bodyPr>
                <a:spAutoFit/>
              </a:bodyPr>
              <a:lstStyle/>
              <a:p>
                <a:pPr algn="l">
                  <a:spcBef>
                    <a:spcPct val="50000"/>
                  </a:spcBef>
                </a:pPr>
                <a:r>
                  <a:rPr lang="en-US" sz="1800" b="0"/>
                  <a:t>3</a:t>
                </a:r>
              </a:p>
            </p:txBody>
          </p:sp>
          <p:sp>
            <p:nvSpPr>
              <p:cNvPr id="20504" name="Text Box 24"/>
              <p:cNvSpPr txBox="1">
                <a:spLocks noChangeArrowheads="1"/>
              </p:cNvSpPr>
              <p:nvPr/>
            </p:nvSpPr>
            <p:spPr bwMode="auto">
              <a:xfrm>
                <a:off x="4510" y="610"/>
                <a:ext cx="469" cy="231"/>
              </a:xfrm>
              <a:prstGeom prst="rect">
                <a:avLst/>
              </a:prstGeom>
              <a:noFill/>
              <a:ln w="9525">
                <a:noFill/>
                <a:miter lim="800000"/>
                <a:headEnd/>
                <a:tailEnd/>
              </a:ln>
              <a:effectLst/>
            </p:spPr>
            <p:txBody>
              <a:bodyPr>
                <a:spAutoFit/>
              </a:bodyPr>
              <a:lstStyle/>
              <a:p>
                <a:pPr algn="l">
                  <a:spcBef>
                    <a:spcPct val="50000"/>
                  </a:spcBef>
                </a:pPr>
                <a:r>
                  <a:rPr lang="en-US" sz="1800" b="0"/>
                  <a:t>4</a:t>
                </a:r>
              </a:p>
            </p:txBody>
          </p:sp>
          <p:sp>
            <p:nvSpPr>
              <p:cNvPr id="20505" name="Text Box 25"/>
              <p:cNvSpPr txBox="1">
                <a:spLocks noChangeArrowheads="1"/>
              </p:cNvSpPr>
              <p:nvPr/>
            </p:nvSpPr>
            <p:spPr bwMode="auto">
              <a:xfrm>
                <a:off x="3267" y="585"/>
                <a:ext cx="305" cy="231"/>
              </a:xfrm>
              <a:prstGeom prst="rect">
                <a:avLst/>
              </a:prstGeom>
              <a:noFill/>
              <a:ln w="9525">
                <a:noFill/>
                <a:miter lim="800000"/>
                <a:headEnd/>
                <a:tailEnd/>
              </a:ln>
              <a:effectLst/>
            </p:spPr>
            <p:txBody>
              <a:bodyPr>
                <a:spAutoFit/>
              </a:bodyPr>
              <a:lstStyle/>
              <a:p>
                <a:pPr algn="l">
                  <a:spcBef>
                    <a:spcPct val="50000"/>
                  </a:spcBef>
                </a:pPr>
                <a:r>
                  <a:rPr lang="en-US" sz="1800" b="0"/>
                  <a:t>5</a:t>
                </a:r>
              </a:p>
            </p:txBody>
          </p:sp>
        </p:grpSp>
        <p:grpSp>
          <p:nvGrpSpPr>
            <p:cNvPr id="20506" name="Group 26"/>
            <p:cNvGrpSpPr>
              <a:grpSpLocks/>
            </p:cNvGrpSpPr>
            <p:nvPr/>
          </p:nvGrpSpPr>
          <p:grpSpPr bwMode="auto">
            <a:xfrm>
              <a:off x="2921" y="2732"/>
              <a:ext cx="2428" cy="1259"/>
              <a:chOff x="2921" y="2732"/>
              <a:chExt cx="2428" cy="1259"/>
            </a:xfrm>
          </p:grpSpPr>
          <p:sp>
            <p:nvSpPr>
              <p:cNvPr id="20507" name="Text Box 27"/>
              <p:cNvSpPr txBox="1">
                <a:spLocks noChangeArrowheads="1"/>
              </p:cNvSpPr>
              <p:nvPr/>
            </p:nvSpPr>
            <p:spPr bwMode="auto">
              <a:xfrm>
                <a:off x="2921" y="3291"/>
                <a:ext cx="280" cy="231"/>
              </a:xfrm>
              <a:prstGeom prst="rect">
                <a:avLst/>
              </a:prstGeom>
              <a:solidFill>
                <a:srgbClr val="FF3300"/>
              </a:solidFill>
              <a:ln w="9525">
                <a:noFill/>
                <a:miter lim="800000"/>
                <a:headEnd/>
                <a:tailEnd/>
              </a:ln>
              <a:effectLst/>
            </p:spPr>
            <p:txBody>
              <a:bodyPr>
                <a:spAutoFit/>
              </a:bodyPr>
              <a:lstStyle/>
              <a:p>
                <a:pPr algn="l">
                  <a:spcBef>
                    <a:spcPct val="50000"/>
                  </a:spcBef>
                </a:pPr>
                <a:r>
                  <a:rPr lang="en-US" sz="1800" b="0"/>
                  <a:t>1</a:t>
                </a:r>
              </a:p>
            </p:txBody>
          </p:sp>
          <p:sp>
            <p:nvSpPr>
              <p:cNvPr id="20508" name="Text Box 28"/>
              <p:cNvSpPr txBox="1">
                <a:spLocks noChangeArrowheads="1"/>
              </p:cNvSpPr>
              <p:nvPr/>
            </p:nvSpPr>
            <p:spPr bwMode="auto">
              <a:xfrm>
                <a:off x="3703" y="3250"/>
                <a:ext cx="280" cy="231"/>
              </a:xfrm>
              <a:prstGeom prst="rect">
                <a:avLst/>
              </a:prstGeom>
              <a:solidFill>
                <a:srgbClr val="FF3300"/>
              </a:solidFill>
              <a:ln w="9525">
                <a:noFill/>
                <a:miter lim="800000"/>
                <a:headEnd/>
                <a:tailEnd/>
              </a:ln>
              <a:effectLst/>
            </p:spPr>
            <p:txBody>
              <a:bodyPr>
                <a:spAutoFit/>
              </a:bodyPr>
              <a:lstStyle/>
              <a:p>
                <a:pPr algn="l">
                  <a:spcBef>
                    <a:spcPct val="50000"/>
                  </a:spcBef>
                </a:pPr>
                <a:r>
                  <a:rPr lang="en-US" sz="1800" b="0"/>
                  <a:t>2</a:t>
                </a:r>
              </a:p>
            </p:txBody>
          </p:sp>
          <p:sp>
            <p:nvSpPr>
              <p:cNvPr id="20509" name="Text Box 29"/>
              <p:cNvSpPr txBox="1">
                <a:spLocks noChangeArrowheads="1"/>
              </p:cNvSpPr>
              <p:nvPr/>
            </p:nvSpPr>
            <p:spPr bwMode="auto">
              <a:xfrm>
                <a:off x="3242" y="3728"/>
                <a:ext cx="346" cy="231"/>
              </a:xfrm>
              <a:prstGeom prst="rect">
                <a:avLst/>
              </a:prstGeom>
              <a:solidFill>
                <a:srgbClr val="FF3300"/>
              </a:solidFill>
              <a:ln w="9525">
                <a:noFill/>
                <a:miter lim="800000"/>
                <a:headEnd/>
                <a:tailEnd/>
              </a:ln>
              <a:effectLst/>
            </p:spPr>
            <p:txBody>
              <a:bodyPr>
                <a:spAutoFit/>
              </a:bodyPr>
              <a:lstStyle/>
              <a:p>
                <a:pPr algn="l">
                  <a:spcBef>
                    <a:spcPct val="50000"/>
                  </a:spcBef>
                </a:pPr>
                <a:r>
                  <a:rPr lang="en-US" sz="1800" b="0"/>
                  <a:t>3</a:t>
                </a:r>
              </a:p>
            </p:txBody>
          </p:sp>
          <p:sp>
            <p:nvSpPr>
              <p:cNvPr id="20510" name="Text Box 30"/>
              <p:cNvSpPr txBox="1">
                <a:spLocks noChangeArrowheads="1"/>
              </p:cNvSpPr>
              <p:nvPr/>
            </p:nvSpPr>
            <p:spPr bwMode="auto">
              <a:xfrm>
                <a:off x="4353" y="3308"/>
                <a:ext cx="255" cy="231"/>
              </a:xfrm>
              <a:prstGeom prst="rect">
                <a:avLst/>
              </a:prstGeom>
              <a:solidFill>
                <a:srgbClr val="FF3300"/>
              </a:solidFill>
              <a:ln w="9525">
                <a:noFill/>
                <a:miter lim="800000"/>
                <a:headEnd/>
                <a:tailEnd/>
              </a:ln>
              <a:effectLst/>
            </p:spPr>
            <p:txBody>
              <a:bodyPr>
                <a:spAutoFit/>
              </a:bodyPr>
              <a:lstStyle/>
              <a:p>
                <a:pPr algn="l">
                  <a:spcBef>
                    <a:spcPct val="50000"/>
                  </a:spcBef>
                </a:pPr>
                <a:r>
                  <a:rPr lang="en-US" sz="1800" b="0"/>
                  <a:t>4</a:t>
                </a:r>
              </a:p>
            </p:txBody>
          </p:sp>
          <p:sp>
            <p:nvSpPr>
              <p:cNvPr id="20511" name="Text Box 31"/>
              <p:cNvSpPr txBox="1">
                <a:spLocks noChangeArrowheads="1"/>
              </p:cNvSpPr>
              <p:nvPr/>
            </p:nvSpPr>
            <p:spPr bwMode="auto">
              <a:xfrm>
                <a:off x="3826" y="2732"/>
                <a:ext cx="403" cy="231"/>
              </a:xfrm>
              <a:prstGeom prst="rect">
                <a:avLst/>
              </a:prstGeom>
              <a:solidFill>
                <a:srgbClr val="FF3300"/>
              </a:solidFill>
              <a:ln w="9525">
                <a:noFill/>
                <a:miter lim="800000"/>
                <a:headEnd/>
                <a:tailEnd/>
              </a:ln>
              <a:effectLst/>
            </p:spPr>
            <p:txBody>
              <a:bodyPr>
                <a:spAutoFit/>
              </a:bodyPr>
              <a:lstStyle/>
              <a:p>
                <a:pPr algn="l">
                  <a:spcBef>
                    <a:spcPct val="50000"/>
                  </a:spcBef>
                </a:pPr>
                <a:r>
                  <a:rPr lang="en-US" sz="1800" b="0"/>
                  <a:t>5</a:t>
                </a:r>
              </a:p>
            </p:txBody>
          </p:sp>
          <p:sp>
            <p:nvSpPr>
              <p:cNvPr id="20512" name="Text Box 32"/>
              <p:cNvSpPr txBox="1">
                <a:spLocks noChangeArrowheads="1"/>
              </p:cNvSpPr>
              <p:nvPr/>
            </p:nvSpPr>
            <p:spPr bwMode="auto">
              <a:xfrm>
                <a:off x="5077" y="3283"/>
                <a:ext cx="272" cy="231"/>
              </a:xfrm>
              <a:prstGeom prst="rect">
                <a:avLst/>
              </a:prstGeom>
              <a:solidFill>
                <a:srgbClr val="FF3300"/>
              </a:solidFill>
              <a:ln w="9525">
                <a:noFill/>
                <a:miter lim="800000"/>
                <a:headEnd/>
                <a:tailEnd/>
              </a:ln>
              <a:effectLst/>
            </p:spPr>
            <p:txBody>
              <a:bodyPr>
                <a:spAutoFit/>
              </a:bodyPr>
              <a:lstStyle/>
              <a:p>
                <a:pPr algn="l">
                  <a:spcBef>
                    <a:spcPct val="50000"/>
                  </a:spcBef>
                </a:pPr>
                <a:r>
                  <a:rPr lang="en-US" sz="1800" b="0"/>
                  <a:t>6</a:t>
                </a:r>
              </a:p>
            </p:txBody>
          </p:sp>
          <p:sp>
            <p:nvSpPr>
              <p:cNvPr id="20513" name="Text Box 33"/>
              <p:cNvSpPr txBox="1">
                <a:spLocks noChangeArrowheads="1"/>
              </p:cNvSpPr>
              <p:nvPr/>
            </p:nvSpPr>
            <p:spPr bwMode="auto">
              <a:xfrm>
                <a:off x="4649" y="3760"/>
                <a:ext cx="231" cy="231"/>
              </a:xfrm>
              <a:prstGeom prst="rect">
                <a:avLst/>
              </a:prstGeom>
              <a:solidFill>
                <a:srgbClr val="FF3300"/>
              </a:solidFill>
              <a:ln w="9525">
                <a:noFill/>
                <a:miter lim="800000"/>
                <a:headEnd/>
                <a:tailEnd/>
              </a:ln>
              <a:effectLst/>
            </p:spPr>
            <p:txBody>
              <a:bodyPr>
                <a:spAutoFit/>
              </a:bodyPr>
              <a:lstStyle/>
              <a:p>
                <a:pPr algn="l">
                  <a:spcBef>
                    <a:spcPct val="50000"/>
                  </a:spcBef>
                </a:pPr>
                <a:r>
                  <a:rPr lang="en-US" sz="1800" b="0"/>
                  <a:t>7</a:t>
                </a:r>
              </a:p>
            </p:txBody>
          </p:sp>
        </p:grpSp>
      </p:grpSp>
      <p:sp>
        <p:nvSpPr>
          <p:cNvPr id="20514" name="Text Box 34"/>
          <p:cNvSpPr txBox="1">
            <a:spLocks noChangeArrowheads="1"/>
          </p:cNvSpPr>
          <p:nvPr/>
        </p:nvSpPr>
        <p:spPr bwMode="auto">
          <a:xfrm>
            <a:off x="444500" y="482600"/>
            <a:ext cx="3135313" cy="304800"/>
          </a:xfrm>
          <a:prstGeom prst="rect">
            <a:avLst/>
          </a:prstGeom>
          <a:noFill/>
          <a:ln w="9525">
            <a:noFill/>
            <a:miter lim="800000"/>
            <a:headEnd/>
            <a:tailEnd/>
          </a:ln>
          <a:effectLst/>
        </p:spPr>
        <p:txBody>
          <a:bodyPr>
            <a:spAutoFit/>
          </a:bodyPr>
          <a:lstStyle/>
          <a:p>
            <a:pPr algn="l">
              <a:spcBef>
                <a:spcPct val="50000"/>
              </a:spcBef>
            </a:pPr>
            <a:r>
              <a:rPr lang="en-US" sz="1400" b="0"/>
              <a:t>Sparsity pattern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37" name="Picture 33" descr="sparse2"/>
          <p:cNvPicPr>
            <a:picLocks noChangeAspect="1" noChangeArrowheads="1"/>
          </p:cNvPicPr>
          <p:nvPr/>
        </p:nvPicPr>
        <p:blipFill>
          <a:blip r:embed="rId2"/>
          <a:srcRect/>
          <a:stretch>
            <a:fillRect/>
          </a:stretch>
        </p:blipFill>
        <p:spPr bwMode="auto">
          <a:xfrm>
            <a:off x="3259138" y="174625"/>
            <a:ext cx="5713412" cy="4284663"/>
          </a:xfrm>
          <a:prstGeom prst="rect">
            <a:avLst/>
          </a:prstGeom>
          <a:noFill/>
        </p:spPr>
      </p:pic>
      <p:sp>
        <p:nvSpPr>
          <p:cNvPr id="21510" name="Line 6"/>
          <p:cNvSpPr>
            <a:spLocks noChangeShapeType="1"/>
          </p:cNvSpPr>
          <p:nvPr/>
        </p:nvSpPr>
        <p:spPr bwMode="auto">
          <a:xfrm flipH="1">
            <a:off x="771525" y="4362450"/>
            <a:ext cx="1004888" cy="1463675"/>
          </a:xfrm>
          <a:prstGeom prst="line">
            <a:avLst/>
          </a:prstGeom>
          <a:noFill/>
          <a:ln w="38100">
            <a:solidFill>
              <a:schemeClr val="tx1"/>
            </a:solidFill>
            <a:round/>
            <a:headEnd/>
            <a:tailEnd/>
          </a:ln>
          <a:effectLst/>
        </p:spPr>
        <p:txBody>
          <a:bodyPr/>
          <a:lstStyle/>
          <a:p>
            <a:endParaRPr lang="en-US"/>
          </a:p>
        </p:txBody>
      </p:sp>
      <p:sp>
        <p:nvSpPr>
          <p:cNvPr id="21511" name="Line 7"/>
          <p:cNvSpPr>
            <a:spLocks noChangeShapeType="1"/>
          </p:cNvSpPr>
          <p:nvPr/>
        </p:nvSpPr>
        <p:spPr bwMode="auto">
          <a:xfrm>
            <a:off x="784225" y="5826125"/>
            <a:ext cx="2038350" cy="12700"/>
          </a:xfrm>
          <a:prstGeom prst="line">
            <a:avLst/>
          </a:prstGeom>
          <a:noFill/>
          <a:ln w="38100">
            <a:solidFill>
              <a:schemeClr val="tx1"/>
            </a:solidFill>
            <a:round/>
            <a:headEnd/>
            <a:tailEnd/>
          </a:ln>
          <a:effectLst/>
        </p:spPr>
        <p:txBody>
          <a:bodyPr/>
          <a:lstStyle/>
          <a:p>
            <a:endParaRPr lang="en-US"/>
          </a:p>
        </p:txBody>
      </p:sp>
      <p:sp>
        <p:nvSpPr>
          <p:cNvPr id="21512" name="Line 8"/>
          <p:cNvSpPr>
            <a:spLocks noChangeShapeType="1"/>
          </p:cNvSpPr>
          <p:nvPr/>
        </p:nvSpPr>
        <p:spPr bwMode="auto">
          <a:xfrm>
            <a:off x="1763713" y="4349750"/>
            <a:ext cx="1071562" cy="1489075"/>
          </a:xfrm>
          <a:prstGeom prst="line">
            <a:avLst/>
          </a:prstGeom>
          <a:noFill/>
          <a:ln w="38100">
            <a:solidFill>
              <a:schemeClr val="tx1"/>
            </a:solidFill>
            <a:round/>
            <a:headEnd/>
            <a:tailEnd/>
          </a:ln>
          <a:effectLst/>
        </p:spPr>
        <p:txBody>
          <a:bodyPr/>
          <a:lstStyle/>
          <a:p>
            <a:endParaRPr lang="en-US"/>
          </a:p>
        </p:txBody>
      </p:sp>
      <p:sp>
        <p:nvSpPr>
          <p:cNvPr id="21513" name="Line 9"/>
          <p:cNvSpPr>
            <a:spLocks noChangeShapeType="1"/>
          </p:cNvSpPr>
          <p:nvPr/>
        </p:nvSpPr>
        <p:spPr bwMode="auto">
          <a:xfrm>
            <a:off x="1776413" y="4349750"/>
            <a:ext cx="1046162" cy="0"/>
          </a:xfrm>
          <a:prstGeom prst="line">
            <a:avLst/>
          </a:prstGeom>
          <a:noFill/>
          <a:ln w="38100">
            <a:solidFill>
              <a:schemeClr val="tx1"/>
            </a:solidFill>
            <a:round/>
            <a:headEnd/>
            <a:tailEnd/>
          </a:ln>
          <a:effectLst/>
        </p:spPr>
        <p:txBody>
          <a:bodyPr/>
          <a:lstStyle/>
          <a:p>
            <a:endParaRPr lang="en-US"/>
          </a:p>
        </p:txBody>
      </p:sp>
      <p:sp>
        <p:nvSpPr>
          <p:cNvPr id="21514" name="Line 10"/>
          <p:cNvSpPr>
            <a:spLocks noChangeShapeType="1"/>
          </p:cNvSpPr>
          <p:nvPr/>
        </p:nvSpPr>
        <p:spPr bwMode="auto">
          <a:xfrm>
            <a:off x="3863975" y="4370388"/>
            <a:ext cx="1004888" cy="1463675"/>
          </a:xfrm>
          <a:prstGeom prst="line">
            <a:avLst/>
          </a:prstGeom>
          <a:noFill/>
          <a:ln w="38100">
            <a:solidFill>
              <a:schemeClr val="tx1"/>
            </a:solidFill>
            <a:round/>
            <a:headEnd/>
            <a:tailEnd/>
          </a:ln>
          <a:effectLst/>
        </p:spPr>
        <p:txBody>
          <a:bodyPr/>
          <a:lstStyle/>
          <a:p>
            <a:endParaRPr lang="en-US"/>
          </a:p>
        </p:txBody>
      </p:sp>
      <p:sp>
        <p:nvSpPr>
          <p:cNvPr id="21515" name="Line 11"/>
          <p:cNvSpPr>
            <a:spLocks noChangeShapeType="1"/>
          </p:cNvSpPr>
          <p:nvPr/>
        </p:nvSpPr>
        <p:spPr bwMode="auto">
          <a:xfrm flipH="1">
            <a:off x="2817813" y="5834063"/>
            <a:ext cx="2038350" cy="12700"/>
          </a:xfrm>
          <a:prstGeom prst="line">
            <a:avLst/>
          </a:prstGeom>
          <a:noFill/>
          <a:ln w="38100">
            <a:solidFill>
              <a:schemeClr val="tx1"/>
            </a:solidFill>
            <a:round/>
            <a:headEnd/>
            <a:tailEnd/>
          </a:ln>
          <a:effectLst/>
        </p:spPr>
        <p:txBody>
          <a:bodyPr/>
          <a:lstStyle/>
          <a:p>
            <a:endParaRPr lang="en-US"/>
          </a:p>
        </p:txBody>
      </p:sp>
      <p:sp>
        <p:nvSpPr>
          <p:cNvPr id="21516" name="Line 12"/>
          <p:cNvSpPr>
            <a:spLocks noChangeShapeType="1"/>
          </p:cNvSpPr>
          <p:nvPr/>
        </p:nvSpPr>
        <p:spPr bwMode="auto">
          <a:xfrm flipH="1">
            <a:off x="2805113" y="4357688"/>
            <a:ext cx="1071562" cy="1489075"/>
          </a:xfrm>
          <a:prstGeom prst="line">
            <a:avLst/>
          </a:prstGeom>
          <a:noFill/>
          <a:ln w="38100">
            <a:solidFill>
              <a:schemeClr val="tx1"/>
            </a:solidFill>
            <a:round/>
            <a:headEnd/>
            <a:tailEnd/>
          </a:ln>
          <a:effectLst/>
        </p:spPr>
        <p:txBody>
          <a:bodyPr/>
          <a:lstStyle/>
          <a:p>
            <a:endParaRPr lang="en-US"/>
          </a:p>
        </p:txBody>
      </p:sp>
      <p:sp>
        <p:nvSpPr>
          <p:cNvPr id="21517" name="Line 13"/>
          <p:cNvSpPr>
            <a:spLocks noChangeShapeType="1"/>
          </p:cNvSpPr>
          <p:nvPr/>
        </p:nvSpPr>
        <p:spPr bwMode="auto">
          <a:xfrm flipH="1">
            <a:off x="2817813" y="4357688"/>
            <a:ext cx="1046162" cy="0"/>
          </a:xfrm>
          <a:prstGeom prst="line">
            <a:avLst/>
          </a:prstGeom>
          <a:noFill/>
          <a:ln w="38100">
            <a:solidFill>
              <a:schemeClr val="tx1"/>
            </a:solidFill>
            <a:round/>
            <a:headEnd/>
            <a:tailEnd/>
          </a:ln>
          <a:effectLst/>
        </p:spPr>
        <p:txBody>
          <a:bodyPr/>
          <a:lstStyle/>
          <a:p>
            <a:endParaRPr lang="en-US"/>
          </a:p>
        </p:txBody>
      </p:sp>
      <p:sp>
        <p:nvSpPr>
          <p:cNvPr id="21518" name="AutoShape 14"/>
          <p:cNvSpPr>
            <a:spLocks noChangeArrowheads="1"/>
          </p:cNvSpPr>
          <p:nvPr/>
        </p:nvSpPr>
        <p:spPr bwMode="auto">
          <a:xfrm>
            <a:off x="679450" y="5851525"/>
            <a:ext cx="209550" cy="207963"/>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21519" name="Oval 15"/>
          <p:cNvSpPr>
            <a:spLocks noChangeArrowheads="1"/>
          </p:cNvSpPr>
          <p:nvPr/>
        </p:nvSpPr>
        <p:spPr bwMode="auto">
          <a:xfrm>
            <a:off x="4756150" y="5851525"/>
            <a:ext cx="182563" cy="195263"/>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21520" name="Rectangle 16" descr="Dark downward diagonal"/>
          <p:cNvSpPr>
            <a:spLocks noChangeArrowheads="1"/>
          </p:cNvSpPr>
          <p:nvPr/>
        </p:nvSpPr>
        <p:spPr bwMode="auto">
          <a:xfrm>
            <a:off x="274638" y="6073775"/>
            <a:ext cx="1071562" cy="300038"/>
          </a:xfrm>
          <a:prstGeom prst="rect">
            <a:avLst/>
          </a:prstGeom>
          <a:pattFill prst="dkDnDiag">
            <a:fgClr>
              <a:schemeClr val="tx1"/>
            </a:fgClr>
            <a:bgClr>
              <a:schemeClr val="bg1"/>
            </a:bgClr>
          </a:pattFill>
          <a:ln w="9525">
            <a:noFill/>
            <a:miter lim="800000"/>
            <a:headEnd/>
            <a:tailEnd/>
          </a:ln>
          <a:effectLst/>
        </p:spPr>
        <p:txBody>
          <a:bodyPr wrap="none" anchor="ctr"/>
          <a:lstStyle/>
          <a:p>
            <a:endParaRPr lang="en-US"/>
          </a:p>
        </p:txBody>
      </p:sp>
      <p:sp>
        <p:nvSpPr>
          <p:cNvPr id="21521" name="Rectangle 17" descr="Dark downward diagonal"/>
          <p:cNvSpPr>
            <a:spLocks noChangeArrowheads="1"/>
          </p:cNvSpPr>
          <p:nvPr/>
        </p:nvSpPr>
        <p:spPr bwMode="auto">
          <a:xfrm>
            <a:off x="4114800" y="6056313"/>
            <a:ext cx="1071563" cy="300037"/>
          </a:xfrm>
          <a:prstGeom prst="rect">
            <a:avLst/>
          </a:prstGeom>
          <a:pattFill prst="dkDnDiag">
            <a:fgClr>
              <a:schemeClr val="tx1"/>
            </a:fgClr>
            <a:bgClr>
              <a:schemeClr val="bg1"/>
            </a:bgClr>
          </a:pattFill>
          <a:ln w="9525">
            <a:noFill/>
            <a:miter lim="800000"/>
            <a:headEnd/>
            <a:tailEnd/>
          </a:ln>
          <a:effectLst/>
        </p:spPr>
        <p:txBody>
          <a:bodyPr wrap="none" anchor="ctr"/>
          <a:lstStyle/>
          <a:p>
            <a:endParaRPr lang="en-US"/>
          </a:p>
        </p:txBody>
      </p:sp>
      <p:sp>
        <p:nvSpPr>
          <p:cNvPr id="21522" name="Line 18"/>
          <p:cNvSpPr>
            <a:spLocks noChangeShapeType="1"/>
          </p:cNvSpPr>
          <p:nvPr/>
        </p:nvSpPr>
        <p:spPr bwMode="auto">
          <a:xfrm flipH="1" flipV="1">
            <a:off x="1751013" y="3540125"/>
            <a:ext cx="12700" cy="796925"/>
          </a:xfrm>
          <a:prstGeom prst="line">
            <a:avLst/>
          </a:prstGeom>
          <a:noFill/>
          <a:ln w="28575">
            <a:solidFill>
              <a:schemeClr val="tx1"/>
            </a:solidFill>
            <a:round/>
            <a:headEnd/>
            <a:tailEnd type="triangle" w="med" len="med"/>
          </a:ln>
          <a:effectLst/>
        </p:spPr>
        <p:txBody>
          <a:bodyPr/>
          <a:lstStyle/>
          <a:p>
            <a:endParaRPr lang="en-US"/>
          </a:p>
        </p:txBody>
      </p:sp>
      <p:sp>
        <p:nvSpPr>
          <p:cNvPr id="21523" name="Line 19"/>
          <p:cNvSpPr>
            <a:spLocks noChangeShapeType="1"/>
          </p:cNvSpPr>
          <p:nvPr/>
        </p:nvSpPr>
        <p:spPr bwMode="auto">
          <a:xfrm flipH="1">
            <a:off x="862013" y="4362450"/>
            <a:ext cx="889000" cy="0"/>
          </a:xfrm>
          <a:prstGeom prst="line">
            <a:avLst/>
          </a:prstGeom>
          <a:noFill/>
          <a:ln w="28575">
            <a:solidFill>
              <a:schemeClr val="tx1"/>
            </a:solidFill>
            <a:round/>
            <a:headEnd/>
            <a:tailEnd type="triangle" w="med" len="med"/>
          </a:ln>
          <a:effectLst/>
        </p:spPr>
        <p:txBody>
          <a:bodyPr/>
          <a:lstStyle/>
          <a:p>
            <a:endParaRPr lang="en-US"/>
          </a:p>
        </p:txBody>
      </p:sp>
      <p:sp>
        <p:nvSpPr>
          <p:cNvPr id="21524" name="Text Box 20"/>
          <p:cNvSpPr txBox="1">
            <a:spLocks noChangeArrowheads="1"/>
          </p:cNvSpPr>
          <p:nvPr/>
        </p:nvSpPr>
        <p:spPr bwMode="auto">
          <a:xfrm>
            <a:off x="539750" y="5473700"/>
            <a:ext cx="627063" cy="366713"/>
          </a:xfrm>
          <a:prstGeom prst="rect">
            <a:avLst/>
          </a:prstGeom>
          <a:noFill/>
          <a:ln w="9525">
            <a:noFill/>
            <a:miter lim="800000"/>
            <a:headEnd/>
            <a:tailEnd/>
          </a:ln>
          <a:effectLst/>
        </p:spPr>
        <p:txBody>
          <a:bodyPr>
            <a:spAutoFit/>
          </a:bodyPr>
          <a:lstStyle/>
          <a:p>
            <a:pPr algn="l">
              <a:spcBef>
                <a:spcPct val="50000"/>
              </a:spcBef>
            </a:pPr>
            <a:r>
              <a:rPr lang="en-US" sz="1800" b="0"/>
              <a:t>1</a:t>
            </a:r>
          </a:p>
        </p:txBody>
      </p:sp>
      <p:sp>
        <p:nvSpPr>
          <p:cNvPr id="21525" name="Text Box 21"/>
          <p:cNvSpPr txBox="1">
            <a:spLocks noChangeArrowheads="1"/>
          </p:cNvSpPr>
          <p:nvPr/>
        </p:nvSpPr>
        <p:spPr bwMode="auto">
          <a:xfrm>
            <a:off x="2932113" y="5527675"/>
            <a:ext cx="377825" cy="366713"/>
          </a:xfrm>
          <a:prstGeom prst="rect">
            <a:avLst/>
          </a:prstGeom>
          <a:noFill/>
          <a:ln w="9525">
            <a:noFill/>
            <a:miter lim="800000"/>
            <a:headEnd/>
            <a:tailEnd/>
          </a:ln>
          <a:effectLst/>
        </p:spPr>
        <p:txBody>
          <a:bodyPr>
            <a:spAutoFit/>
          </a:bodyPr>
          <a:lstStyle/>
          <a:p>
            <a:pPr algn="l">
              <a:spcBef>
                <a:spcPct val="50000"/>
              </a:spcBef>
            </a:pPr>
            <a:r>
              <a:rPr lang="en-US" sz="1800" b="0"/>
              <a:t>3</a:t>
            </a:r>
          </a:p>
        </p:txBody>
      </p:sp>
      <p:sp>
        <p:nvSpPr>
          <p:cNvPr id="21526" name="Text Box 22"/>
          <p:cNvSpPr txBox="1">
            <a:spLocks noChangeArrowheads="1"/>
          </p:cNvSpPr>
          <p:nvPr/>
        </p:nvSpPr>
        <p:spPr bwMode="auto">
          <a:xfrm>
            <a:off x="4937125" y="5603875"/>
            <a:ext cx="561975" cy="366713"/>
          </a:xfrm>
          <a:prstGeom prst="rect">
            <a:avLst/>
          </a:prstGeom>
          <a:noFill/>
          <a:ln w="9525">
            <a:noFill/>
            <a:miter lim="800000"/>
            <a:headEnd/>
            <a:tailEnd/>
          </a:ln>
          <a:effectLst/>
        </p:spPr>
        <p:txBody>
          <a:bodyPr>
            <a:spAutoFit/>
          </a:bodyPr>
          <a:lstStyle/>
          <a:p>
            <a:pPr algn="l">
              <a:spcBef>
                <a:spcPct val="50000"/>
              </a:spcBef>
            </a:pPr>
            <a:r>
              <a:rPr lang="en-US" sz="1800" b="0"/>
              <a:t>5</a:t>
            </a:r>
          </a:p>
        </p:txBody>
      </p:sp>
      <p:sp>
        <p:nvSpPr>
          <p:cNvPr id="21527" name="Text Box 23"/>
          <p:cNvSpPr txBox="1">
            <a:spLocks noChangeArrowheads="1"/>
          </p:cNvSpPr>
          <p:nvPr/>
        </p:nvSpPr>
        <p:spPr bwMode="auto">
          <a:xfrm>
            <a:off x="3827463" y="3919538"/>
            <a:ext cx="744537" cy="366712"/>
          </a:xfrm>
          <a:prstGeom prst="rect">
            <a:avLst/>
          </a:prstGeom>
          <a:noFill/>
          <a:ln w="9525">
            <a:noFill/>
            <a:miter lim="800000"/>
            <a:headEnd/>
            <a:tailEnd/>
          </a:ln>
          <a:effectLst/>
        </p:spPr>
        <p:txBody>
          <a:bodyPr>
            <a:spAutoFit/>
          </a:bodyPr>
          <a:lstStyle/>
          <a:p>
            <a:pPr algn="l">
              <a:spcBef>
                <a:spcPct val="50000"/>
              </a:spcBef>
            </a:pPr>
            <a:r>
              <a:rPr lang="en-US" sz="1800" b="0"/>
              <a:t>4</a:t>
            </a:r>
          </a:p>
        </p:txBody>
      </p:sp>
      <p:sp>
        <p:nvSpPr>
          <p:cNvPr id="21528" name="Text Box 24"/>
          <p:cNvSpPr txBox="1">
            <a:spLocks noChangeArrowheads="1"/>
          </p:cNvSpPr>
          <p:nvPr/>
        </p:nvSpPr>
        <p:spPr bwMode="auto">
          <a:xfrm>
            <a:off x="1854200" y="3879850"/>
            <a:ext cx="484188" cy="366713"/>
          </a:xfrm>
          <a:prstGeom prst="rect">
            <a:avLst/>
          </a:prstGeom>
          <a:noFill/>
          <a:ln w="9525">
            <a:noFill/>
            <a:miter lim="800000"/>
            <a:headEnd/>
            <a:tailEnd/>
          </a:ln>
          <a:effectLst/>
        </p:spPr>
        <p:txBody>
          <a:bodyPr>
            <a:spAutoFit/>
          </a:bodyPr>
          <a:lstStyle/>
          <a:p>
            <a:pPr algn="l">
              <a:spcBef>
                <a:spcPct val="50000"/>
              </a:spcBef>
            </a:pPr>
            <a:r>
              <a:rPr lang="en-US" sz="1800" b="0"/>
              <a:t>2</a:t>
            </a:r>
          </a:p>
        </p:txBody>
      </p:sp>
      <p:grpSp>
        <p:nvGrpSpPr>
          <p:cNvPr id="21529" name="Group 25"/>
          <p:cNvGrpSpPr>
            <a:grpSpLocks/>
          </p:cNvGrpSpPr>
          <p:nvPr/>
        </p:nvGrpSpPr>
        <p:grpSpPr bwMode="auto">
          <a:xfrm>
            <a:off x="992188" y="4010025"/>
            <a:ext cx="3854450" cy="1998663"/>
            <a:chOff x="2921" y="2732"/>
            <a:chExt cx="2428" cy="1259"/>
          </a:xfrm>
        </p:grpSpPr>
        <p:sp>
          <p:nvSpPr>
            <p:cNvPr id="21530" name="Text Box 26"/>
            <p:cNvSpPr txBox="1">
              <a:spLocks noChangeArrowheads="1"/>
            </p:cNvSpPr>
            <p:nvPr/>
          </p:nvSpPr>
          <p:spPr bwMode="auto">
            <a:xfrm>
              <a:off x="2921" y="3291"/>
              <a:ext cx="280" cy="231"/>
            </a:xfrm>
            <a:prstGeom prst="rect">
              <a:avLst/>
            </a:prstGeom>
            <a:solidFill>
              <a:srgbClr val="FF3300"/>
            </a:solidFill>
            <a:ln w="9525">
              <a:noFill/>
              <a:miter lim="800000"/>
              <a:headEnd/>
              <a:tailEnd/>
            </a:ln>
            <a:effectLst/>
          </p:spPr>
          <p:txBody>
            <a:bodyPr>
              <a:spAutoFit/>
            </a:bodyPr>
            <a:lstStyle/>
            <a:p>
              <a:pPr algn="l">
                <a:spcBef>
                  <a:spcPct val="50000"/>
                </a:spcBef>
              </a:pPr>
              <a:r>
                <a:rPr lang="en-US" sz="1800" b="0"/>
                <a:t>1</a:t>
              </a:r>
            </a:p>
          </p:txBody>
        </p:sp>
        <p:sp>
          <p:nvSpPr>
            <p:cNvPr id="21531" name="Text Box 27"/>
            <p:cNvSpPr txBox="1">
              <a:spLocks noChangeArrowheads="1"/>
            </p:cNvSpPr>
            <p:nvPr/>
          </p:nvSpPr>
          <p:spPr bwMode="auto">
            <a:xfrm>
              <a:off x="3703" y="3250"/>
              <a:ext cx="280" cy="231"/>
            </a:xfrm>
            <a:prstGeom prst="rect">
              <a:avLst/>
            </a:prstGeom>
            <a:solidFill>
              <a:srgbClr val="FF3300"/>
            </a:solidFill>
            <a:ln w="9525">
              <a:noFill/>
              <a:miter lim="800000"/>
              <a:headEnd/>
              <a:tailEnd/>
            </a:ln>
            <a:effectLst/>
          </p:spPr>
          <p:txBody>
            <a:bodyPr>
              <a:spAutoFit/>
            </a:bodyPr>
            <a:lstStyle/>
            <a:p>
              <a:pPr algn="l">
                <a:spcBef>
                  <a:spcPct val="50000"/>
                </a:spcBef>
              </a:pPr>
              <a:r>
                <a:rPr lang="en-US" sz="1800" b="0"/>
                <a:t>2</a:t>
              </a:r>
            </a:p>
          </p:txBody>
        </p:sp>
        <p:sp>
          <p:nvSpPr>
            <p:cNvPr id="21532" name="Text Box 28"/>
            <p:cNvSpPr txBox="1">
              <a:spLocks noChangeArrowheads="1"/>
            </p:cNvSpPr>
            <p:nvPr/>
          </p:nvSpPr>
          <p:spPr bwMode="auto">
            <a:xfrm>
              <a:off x="3242" y="3728"/>
              <a:ext cx="346" cy="231"/>
            </a:xfrm>
            <a:prstGeom prst="rect">
              <a:avLst/>
            </a:prstGeom>
            <a:solidFill>
              <a:srgbClr val="FF3300"/>
            </a:solidFill>
            <a:ln w="9525">
              <a:noFill/>
              <a:miter lim="800000"/>
              <a:headEnd/>
              <a:tailEnd/>
            </a:ln>
            <a:effectLst/>
          </p:spPr>
          <p:txBody>
            <a:bodyPr>
              <a:spAutoFit/>
            </a:bodyPr>
            <a:lstStyle/>
            <a:p>
              <a:pPr algn="l">
                <a:spcBef>
                  <a:spcPct val="50000"/>
                </a:spcBef>
              </a:pPr>
              <a:r>
                <a:rPr lang="en-US" sz="1800" b="0"/>
                <a:t>3</a:t>
              </a:r>
            </a:p>
          </p:txBody>
        </p:sp>
        <p:sp>
          <p:nvSpPr>
            <p:cNvPr id="21533" name="Text Box 29"/>
            <p:cNvSpPr txBox="1">
              <a:spLocks noChangeArrowheads="1"/>
            </p:cNvSpPr>
            <p:nvPr/>
          </p:nvSpPr>
          <p:spPr bwMode="auto">
            <a:xfrm>
              <a:off x="4353" y="3308"/>
              <a:ext cx="255" cy="231"/>
            </a:xfrm>
            <a:prstGeom prst="rect">
              <a:avLst/>
            </a:prstGeom>
            <a:solidFill>
              <a:srgbClr val="FF3300"/>
            </a:solidFill>
            <a:ln w="9525">
              <a:noFill/>
              <a:miter lim="800000"/>
              <a:headEnd/>
              <a:tailEnd/>
            </a:ln>
            <a:effectLst/>
          </p:spPr>
          <p:txBody>
            <a:bodyPr>
              <a:spAutoFit/>
            </a:bodyPr>
            <a:lstStyle/>
            <a:p>
              <a:pPr algn="l">
                <a:spcBef>
                  <a:spcPct val="50000"/>
                </a:spcBef>
              </a:pPr>
              <a:r>
                <a:rPr lang="en-US" sz="1800" b="0"/>
                <a:t>4</a:t>
              </a:r>
            </a:p>
          </p:txBody>
        </p:sp>
        <p:sp>
          <p:nvSpPr>
            <p:cNvPr id="21534" name="Text Box 30"/>
            <p:cNvSpPr txBox="1">
              <a:spLocks noChangeArrowheads="1"/>
            </p:cNvSpPr>
            <p:nvPr/>
          </p:nvSpPr>
          <p:spPr bwMode="auto">
            <a:xfrm>
              <a:off x="3826" y="2732"/>
              <a:ext cx="403" cy="231"/>
            </a:xfrm>
            <a:prstGeom prst="rect">
              <a:avLst/>
            </a:prstGeom>
            <a:solidFill>
              <a:srgbClr val="FF3300"/>
            </a:solidFill>
            <a:ln w="9525">
              <a:noFill/>
              <a:miter lim="800000"/>
              <a:headEnd/>
              <a:tailEnd/>
            </a:ln>
            <a:effectLst/>
          </p:spPr>
          <p:txBody>
            <a:bodyPr>
              <a:spAutoFit/>
            </a:bodyPr>
            <a:lstStyle/>
            <a:p>
              <a:pPr algn="l">
                <a:spcBef>
                  <a:spcPct val="50000"/>
                </a:spcBef>
              </a:pPr>
              <a:r>
                <a:rPr lang="en-US" sz="1800" b="0"/>
                <a:t>5</a:t>
              </a:r>
            </a:p>
          </p:txBody>
        </p:sp>
        <p:sp>
          <p:nvSpPr>
            <p:cNvPr id="21535" name="Text Box 31"/>
            <p:cNvSpPr txBox="1">
              <a:spLocks noChangeArrowheads="1"/>
            </p:cNvSpPr>
            <p:nvPr/>
          </p:nvSpPr>
          <p:spPr bwMode="auto">
            <a:xfrm>
              <a:off x="5077" y="3283"/>
              <a:ext cx="272" cy="231"/>
            </a:xfrm>
            <a:prstGeom prst="rect">
              <a:avLst/>
            </a:prstGeom>
            <a:solidFill>
              <a:srgbClr val="FF3300"/>
            </a:solidFill>
            <a:ln w="9525">
              <a:noFill/>
              <a:miter lim="800000"/>
              <a:headEnd/>
              <a:tailEnd/>
            </a:ln>
            <a:effectLst/>
          </p:spPr>
          <p:txBody>
            <a:bodyPr>
              <a:spAutoFit/>
            </a:bodyPr>
            <a:lstStyle/>
            <a:p>
              <a:pPr algn="l">
                <a:spcBef>
                  <a:spcPct val="50000"/>
                </a:spcBef>
              </a:pPr>
              <a:r>
                <a:rPr lang="en-US" sz="1800" b="0"/>
                <a:t>6</a:t>
              </a:r>
            </a:p>
          </p:txBody>
        </p:sp>
        <p:sp>
          <p:nvSpPr>
            <p:cNvPr id="21536" name="Text Box 32"/>
            <p:cNvSpPr txBox="1">
              <a:spLocks noChangeArrowheads="1"/>
            </p:cNvSpPr>
            <p:nvPr/>
          </p:nvSpPr>
          <p:spPr bwMode="auto">
            <a:xfrm>
              <a:off x="4649" y="3760"/>
              <a:ext cx="231" cy="231"/>
            </a:xfrm>
            <a:prstGeom prst="rect">
              <a:avLst/>
            </a:prstGeom>
            <a:solidFill>
              <a:srgbClr val="FF3300"/>
            </a:solidFill>
            <a:ln w="9525">
              <a:noFill/>
              <a:miter lim="800000"/>
              <a:headEnd/>
              <a:tailEnd/>
            </a:ln>
            <a:effectLst/>
          </p:spPr>
          <p:txBody>
            <a:bodyPr>
              <a:spAutoFit/>
            </a:bodyPr>
            <a:lstStyle/>
            <a:p>
              <a:pPr algn="l">
                <a:spcBef>
                  <a:spcPct val="50000"/>
                </a:spcBef>
              </a:pPr>
              <a:r>
                <a:rPr lang="en-US" sz="1800" b="0"/>
                <a:t>7</a:t>
              </a:r>
            </a:p>
          </p:txBody>
        </p:sp>
      </p:grpSp>
      <p:sp>
        <p:nvSpPr>
          <p:cNvPr id="21540" name="Line 36"/>
          <p:cNvSpPr>
            <a:spLocks noChangeShapeType="1"/>
          </p:cNvSpPr>
          <p:nvPr/>
        </p:nvSpPr>
        <p:spPr bwMode="auto">
          <a:xfrm>
            <a:off x="4414838" y="444500"/>
            <a:ext cx="3684587" cy="3670300"/>
          </a:xfrm>
          <a:prstGeom prst="line">
            <a:avLst/>
          </a:prstGeom>
          <a:noFill/>
          <a:ln w="9525">
            <a:solidFill>
              <a:schemeClr val="tx1"/>
            </a:solidFill>
            <a:round/>
            <a:headEnd/>
            <a:tailEnd/>
          </a:ln>
          <a:effectLst/>
        </p:spPr>
        <p:txBody>
          <a:bodyPr/>
          <a:lstStyle/>
          <a:p>
            <a:endParaRPr lang="en-US"/>
          </a:p>
        </p:txBody>
      </p:sp>
      <p:sp>
        <p:nvSpPr>
          <p:cNvPr id="21541" name="Line 37"/>
          <p:cNvSpPr>
            <a:spLocks noChangeShapeType="1"/>
          </p:cNvSpPr>
          <p:nvPr/>
        </p:nvSpPr>
        <p:spPr bwMode="auto">
          <a:xfrm flipH="1" flipV="1">
            <a:off x="8112125" y="2103438"/>
            <a:ext cx="12700" cy="1998662"/>
          </a:xfrm>
          <a:prstGeom prst="line">
            <a:avLst/>
          </a:prstGeom>
          <a:noFill/>
          <a:ln w="9525">
            <a:solidFill>
              <a:schemeClr val="tx1"/>
            </a:solidFill>
            <a:round/>
            <a:headEnd/>
            <a:tailEnd/>
          </a:ln>
          <a:effectLst/>
        </p:spPr>
        <p:txBody>
          <a:bodyPr/>
          <a:lstStyle/>
          <a:p>
            <a:endParaRPr lang="en-US"/>
          </a:p>
        </p:txBody>
      </p:sp>
      <p:sp>
        <p:nvSpPr>
          <p:cNvPr id="21542" name="Line 38"/>
          <p:cNvSpPr>
            <a:spLocks noChangeShapeType="1"/>
          </p:cNvSpPr>
          <p:nvPr/>
        </p:nvSpPr>
        <p:spPr bwMode="auto">
          <a:xfrm flipH="1" flipV="1">
            <a:off x="6361113" y="457200"/>
            <a:ext cx="1751012" cy="1646238"/>
          </a:xfrm>
          <a:prstGeom prst="line">
            <a:avLst/>
          </a:prstGeom>
          <a:noFill/>
          <a:ln w="9525">
            <a:solidFill>
              <a:schemeClr val="tx1"/>
            </a:solidFill>
            <a:round/>
            <a:headEnd/>
            <a:tailEnd/>
          </a:ln>
          <a:effectLst/>
        </p:spPr>
        <p:txBody>
          <a:bodyPr/>
          <a:lstStyle/>
          <a:p>
            <a:endParaRPr lang="en-US"/>
          </a:p>
        </p:txBody>
      </p:sp>
      <p:sp>
        <p:nvSpPr>
          <p:cNvPr id="21543" name="Line 39"/>
          <p:cNvSpPr>
            <a:spLocks noChangeShapeType="1"/>
          </p:cNvSpPr>
          <p:nvPr/>
        </p:nvSpPr>
        <p:spPr bwMode="auto">
          <a:xfrm flipH="1" flipV="1">
            <a:off x="4454525" y="457200"/>
            <a:ext cx="1946275" cy="12700"/>
          </a:xfrm>
          <a:prstGeom prst="line">
            <a:avLst/>
          </a:prstGeom>
          <a:noFill/>
          <a:ln w="9525">
            <a:solidFill>
              <a:schemeClr val="tx1"/>
            </a:solidFill>
            <a:round/>
            <a:headEnd/>
            <a:tailEnd/>
          </a:ln>
          <a:effectLst/>
        </p:spPr>
        <p:txBody>
          <a:bodyPr/>
          <a:lstStyle/>
          <a:p>
            <a:endParaRPr lang="en-US"/>
          </a:p>
        </p:txBody>
      </p:sp>
      <p:sp>
        <p:nvSpPr>
          <p:cNvPr id="21544" name="Line 40"/>
          <p:cNvSpPr>
            <a:spLocks noChangeShapeType="1"/>
          </p:cNvSpPr>
          <p:nvPr/>
        </p:nvSpPr>
        <p:spPr bwMode="auto">
          <a:xfrm>
            <a:off x="4427538" y="247650"/>
            <a:ext cx="1920875"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21545" name="Text Box 41"/>
          <p:cNvSpPr txBox="1">
            <a:spLocks noChangeArrowheads="1"/>
          </p:cNvSpPr>
          <p:nvPr/>
        </p:nvSpPr>
        <p:spPr bwMode="auto">
          <a:xfrm>
            <a:off x="587375" y="679450"/>
            <a:ext cx="3502025" cy="304800"/>
          </a:xfrm>
          <a:prstGeom prst="rect">
            <a:avLst/>
          </a:prstGeom>
          <a:noFill/>
          <a:ln w="9525">
            <a:noFill/>
            <a:miter lim="800000"/>
            <a:headEnd/>
            <a:tailEnd/>
          </a:ln>
          <a:effectLst/>
        </p:spPr>
        <p:txBody>
          <a:bodyPr>
            <a:spAutoFit/>
          </a:bodyPr>
          <a:lstStyle/>
          <a:p>
            <a:pPr algn="l">
              <a:spcBef>
                <a:spcPct val="50000"/>
              </a:spcBef>
            </a:pPr>
            <a:r>
              <a:rPr lang="en-US" sz="1400" b="0"/>
              <a:t>Half bandwidth</a:t>
            </a:r>
          </a:p>
        </p:txBody>
      </p:sp>
      <p:sp>
        <p:nvSpPr>
          <p:cNvPr id="21546" name="Line 42"/>
          <p:cNvSpPr>
            <a:spLocks noChangeShapeType="1"/>
          </p:cNvSpPr>
          <p:nvPr/>
        </p:nvSpPr>
        <p:spPr bwMode="auto">
          <a:xfrm flipV="1">
            <a:off x="2063750" y="287338"/>
            <a:ext cx="2703513" cy="587375"/>
          </a:xfrm>
          <a:prstGeom prst="line">
            <a:avLst/>
          </a:prstGeom>
          <a:noFill/>
          <a:ln w="9525">
            <a:solidFill>
              <a:schemeClr val="tx1"/>
            </a:solidFill>
            <a:round/>
            <a:headEnd/>
            <a:tailEnd type="triangle" w="med" len="med"/>
          </a:ln>
          <a:effectLst/>
        </p:spPr>
        <p:txBody>
          <a:bodyP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 Box 5"/>
          <p:cNvSpPr txBox="1">
            <a:spLocks noChangeArrowheads="1"/>
          </p:cNvSpPr>
          <p:nvPr/>
        </p:nvSpPr>
        <p:spPr bwMode="auto">
          <a:xfrm>
            <a:off x="392113" y="1724025"/>
            <a:ext cx="2638425" cy="304800"/>
          </a:xfrm>
          <a:prstGeom prst="rect">
            <a:avLst/>
          </a:prstGeom>
          <a:noFill/>
          <a:ln w="9525">
            <a:noFill/>
            <a:miter lim="800000"/>
            <a:headEnd/>
            <a:tailEnd/>
          </a:ln>
          <a:effectLst/>
        </p:spPr>
        <p:txBody>
          <a:bodyPr>
            <a:spAutoFit/>
          </a:bodyPr>
          <a:lstStyle/>
          <a:p>
            <a:pPr algn="l">
              <a:spcBef>
                <a:spcPct val="50000"/>
              </a:spcBef>
            </a:pPr>
            <a:r>
              <a:rPr lang="en-US" sz="1400" b="0"/>
              <a:t>Global force vector</a:t>
            </a:r>
          </a:p>
        </p:txBody>
      </p:sp>
      <p:sp>
        <p:nvSpPr>
          <p:cNvPr id="25606" name="Line 6"/>
          <p:cNvSpPr>
            <a:spLocks noChangeShapeType="1"/>
          </p:cNvSpPr>
          <p:nvPr/>
        </p:nvSpPr>
        <p:spPr bwMode="auto">
          <a:xfrm flipV="1">
            <a:off x="1581150" y="1227138"/>
            <a:ext cx="652463" cy="484187"/>
          </a:xfrm>
          <a:prstGeom prst="line">
            <a:avLst/>
          </a:prstGeom>
          <a:noFill/>
          <a:ln w="9525">
            <a:solidFill>
              <a:schemeClr val="tx1"/>
            </a:solidFill>
            <a:round/>
            <a:headEnd/>
            <a:tailEnd type="triangle" w="med" len="med"/>
          </a:ln>
          <a:effectLst/>
        </p:spPr>
        <p:txBody>
          <a:bodyPr/>
          <a:lstStyle/>
          <a:p>
            <a:endParaRPr lang="en-US"/>
          </a:p>
        </p:txBody>
      </p:sp>
      <p:sp>
        <p:nvSpPr>
          <p:cNvPr id="25607" name="Text Box 7"/>
          <p:cNvSpPr txBox="1">
            <a:spLocks noChangeArrowheads="1"/>
          </p:cNvSpPr>
          <p:nvPr/>
        </p:nvSpPr>
        <p:spPr bwMode="auto">
          <a:xfrm>
            <a:off x="2873375" y="1724025"/>
            <a:ext cx="2978150" cy="304800"/>
          </a:xfrm>
          <a:prstGeom prst="rect">
            <a:avLst/>
          </a:prstGeom>
          <a:noFill/>
          <a:ln w="9525">
            <a:noFill/>
            <a:miter lim="800000"/>
            <a:headEnd/>
            <a:tailEnd/>
          </a:ln>
          <a:effectLst/>
        </p:spPr>
        <p:txBody>
          <a:bodyPr>
            <a:spAutoFit/>
          </a:bodyPr>
          <a:lstStyle/>
          <a:p>
            <a:pPr algn="l">
              <a:spcBef>
                <a:spcPct val="50000"/>
              </a:spcBef>
            </a:pPr>
            <a:r>
              <a:rPr lang="en-US" sz="1400" b="0"/>
              <a:t>Global stiffness matrix</a:t>
            </a:r>
          </a:p>
        </p:txBody>
      </p:sp>
      <p:sp>
        <p:nvSpPr>
          <p:cNvPr id="25608" name="Line 8"/>
          <p:cNvSpPr>
            <a:spLocks noChangeShapeType="1"/>
          </p:cNvSpPr>
          <p:nvPr/>
        </p:nvSpPr>
        <p:spPr bwMode="auto">
          <a:xfrm flipH="1" flipV="1">
            <a:off x="2952750" y="1189038"/>
            <a:ext cx="469900" cy="574675"/>
          </a:xfrm>
          <a:prstGeom prst="line">
            <a:avLst/>
          </a:prstGeom>
          <a:noFill/>
          <a:ln w="9525">
            <a:solidFill>
              <a:schemeClr val="tx1"/>
            </a:solidFill>
            <a:round/>
            <a:headEnd/>
            <a:tailEnd type="triangle" w="med" len="med"/>
          </a:ln>
          <a:effectLst/>
        </p:spPr>
        <p:txBody>
          <a:bodyPr/>
          <a:lstStyle/>
          <a:p>
            <a:endParaRPr lang="en-US"/>
          </a:p>
        </p:txBody>
      </p:sp>
      <p:sp>
        <p:nvSpPr>
          <p:cNvPr id="25609" name="Text Box 9"/>
          <p:cNvSpPr txBox="1">
            <a:spLocks noChangeArrowheads="1"/>
          </p:cNvSpPr>
          <p:nvPr/>
        </p:nvSpPr>
        <p:spPr bwMode="auto">
          <a:xfrm>
            <a:off x="4637088" y="901700"/>
            <a:ext cx="2847975" cy="304800"/>
          </a:xfrm>
          <a:prstGeom prst="rect">
            <a:avLst/>
          </a:prstGeom>
          <a:noFill/>
          <a:ln w="9525">
            <a:noFill/>
            <a:miter lim="800000"/>
            <a:headEnd/>
            <a:tailEnd/>
          </a:ln>
          <a:effectLst/>
        </p:spPr>
        <p:txBody>
          <a:bodyPr>
            <a:spAutoFit/>
          </a:bodyPr>
          <a:lstStyle/>
          <a:p>
            <a:pPr algn="l">
              <a:spcBef>
                <a:spcPct val="50000"/>
              </a:spcBef>
            </a:pPr>
            <a:r>
              <a:rPr lang="en-US" sz="1400" b="0"/>
              <a:t>Global displacement vector</a:t>
            </a:r>
          </a:p>
        </p:txBody>
      </p:sp>
      <p:sp>
        <p:nvSpPr>
          <p:cNvPr id="25610" name="Line 10"/>
          <p:cNvSpPr>
            <a:spLocks noChangeShapeType="1"/>
          </p:cNvSpPr>
          <p:nvPr/>
        </p:nvSpPr>
        <p:spPr bwMode="auto">
          <a:xfrm flipH="1">
            <a:off x="3344863" y="1058863"/>
            <a:ext cx="952500" cy="12700"/>
          </a:xfrm>
          <a:prstGeom prst="line">
            <a:avLst/>
          </a:prstGeom>
          <a:noFill/>
          <a:ln w="9525">
            <a:solidFill>
              <a:schemeClr val="tx1"/>
            </a:solidFill>
            <a:round/>
            <a:headEnd/>
            <a:tailEnd type="triangle" w="med" len="med"/>
          </a:ln>
          <a:effectLst/>
        </p:spPr>
        <p:txBody>
          <a:bodyPr/>
          <a:lstStyle/>
          <a:p>
            <a:endParaRPr lang="en-US"/>
          </a:p>
        </p:txBody>
      </p:sp>
      <p:sp>
        <p:nvSpPr>
          <p:cNvPr id="25611" name="Text Box 11"/>
          <p:cNvSpPr txBox="1">
            <a:spLocks noChangeArrowheads="1"/>
          </p:cNvSpPr>
          <p:nvPr/>
        </p:nvSpPr>
        <p:spPr bwMode="auto">
          <a:xfrm>
            <a:off x="561975" y="2808288"/>
            <a:ext cx="7067550" cy="942975"/>
          </a:xfrm>
          <a:prstGeom prst="rect">
            <a:avLst/>
          </a:prstGeom>
          <a:noFill/>
          <a:ln w="9525">
            <a:noFill/>
            <a:miter lim="800000"/>
            <a:headEnd/>
            <a:tailEnd/>
          </a:ln>
          <a:effectLst/>
        </p:spPr>
        <p:txBody>
          <a:bodyPr>
            <a:spAutoFit/>
          </a:bodyPr>
          <a:lstStyle/>
          <a:p>
            <a:pPr algn="l">
              <a:spcBef>
                <a:spcPct val="50000"/>
              </a:spcBef>
            </a:pPr>
            <a:r>
              <a:rPr lang="en-US" sz="1400" b="0"/>
              <a:t>Notes: </a:t>
            </a:r>
          </a:p>
          <a:p>
            <a:pPr algn="l">
              <a:spcBef>
                <a:spcPct val="50000"/>
              </a:spcBef>
            </a:pPr>
            <a:r>
              <a:rPr lang="en-US" sz="1400" b="0"/>
              <a:t>Global stiffness matrix is singular i.e. it has zero eigenvalues</a:t>
            </a:r>
          </a:p>
          <a:p>
            <a:pPr algn="l">
              <a:spcBef>
                <a:spcPct val="50000"/>
              </a:spcBef>
            </a:pPr>
            <a:r>
              <a:rPr lang="en-US" sz="1400" b="0"/>
              <a:t>Hence it cannot be inverted!</a:t>
            </a:r>
          </a:p>
        </p:txBody>
      </p:sp>
      <p:pic>
        <p:nvPicPr>
          <p:cNvPr id="25612" name="Picture 12" descr="txp_fig"/>
          <p:cNvPicPr>
            <a:picLocks noChangeAspect="1" noChangeArrowheads="1"/>
          </p:cNvPicPr>
          <p:nvPr>
            <p:custDataLst>
              <p:tags r:id="rId1"/>
            </p:custDataLst>
          </p:nvPr>
        </p:nvPicPr>
        <p:blipFill>
          <a:blip r:embed="rId3"/>
          <a:srcRect/>
          <a:stretch>
            <a:fillRect/>
          </a:stretch>
        </p:blipFill>
        <p:spPr bwMode="auto">
          <a:xfrm>
            <a:off x="2193925" y="971550"/>
            <a:ext cx="1106488" cy="201613"/>
          </a:xfrm>
          <a:prstGeom prst="rect">
            <a:avLst/>
          </a:prstGeom>
          <a:noFill/>
          <a:ln w="9525">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379413" y="392113"/>
            <a:ext cx="5891212" cy="304800"/>
          </a:xfrm>
          <a:prstGeom prst="rect">
            <a:avLst/>
          </a:prstGeom>
          <a:noFill/>
          <a:ln w="9525">
            <a:noFill/>
            <a:miter lim="800000"/>
            <a:headEnd/>
            <a:tailEnd/>
          </a:ln>
          <a:effectLst/>
        </p:spPr>
        <p:txBody>
          <a:bodyPr>
            <a:spAutoFit/>
          </a:bodyPr>
          <a:lstStyle/>
          <a:p>
            <a:pPr algn="l">
              <a:spcBef>
                <a:spcPct val="50000"/>
              </a:spcBef>
            </a:pPr>
            <a:r>
              <a:rPr lang="en-US" sz="1400" b="0"/>
              <a:t>Boundary conditions</a:t>
            </a:r>
          </a:p>
        </p:txBody>
      </p:sp>
      <p:sp>
        <p:nvSpPr>
          <p:cNvPr id="26629" name="Text Box 5"/>
          <p:cNvSpPr txBox="1">
            <a:spLocks noChangeArrowheads="1"/>
          </p:cNvSpPr>
          <p:nvPr/>
        </p:nvSpPr>
        <p:spPr bwMode="auto">
          <a:xfrm>
            <a:off x="496888" y="1149350"/>
            <a:ext cx="5511800" cy="942975"/>
          </a:xfrm>
          <a:prstGeom prst="rect">
            <a:avLst/>
          </a:prstGeom>
          <a:noFill/>
          <a:ln w="9525">
            <a:noFill/>
            <a:miter lim="800000"/>
            <a:headEnd/>
            <a:tailEnd/>
          </a:ln>
          <a:effectLst/>
        </p:spPr>
        <p:txBody>
          <a:bodyPr>
            <a:spAutoFit/>
          </a:bodyPr>
          <a:lstStyle/>
          <a:p>
            <a:pPr algn="l">
              <a:spcBef>
                <a:spcPct val="50000"/>
              </a:spcBef>
            </a:pPr>
            <a:r>
              <a:rPr lang="en-US" sz="1400" b="0"/>
              <a:t>Force specified: eg.  dof 9 and 10 in our example</a:t>
            </a:r>
          </a:p>
          <a:p>
            <a:pPr algn="l">
              <a:spcBef>
                <a:spcPct val="50000"/>
              </a:spcBef>
            </a:pPr>
            <a:r>
              <a:rPr lang="en-US" sz="1400" b="0"/>
              <a:t>Displacement specified: eg. dof 1,2,and 6 in our example</a:t>
            </a:r>
          </a:p>
          <a:p>
            <a:pPr algn="l">
              <a:spcBef>
                <a:spcPct val="50000"/>
              </a:spcBef>
            </a:pPr>
            <a:r>
              <a:rPr lang="en-US" sz="1400" b="0"/>
              <a:t>Both forces and displacements cannot be specified at the same dof.</a:t>
            </a:r>
          </a:p>
        </p:txBody>
      </p:sp>
      <p:pic>
        <p:nvPicPr>
          <p:cNvPr id="26630" name="Picture 6" descr="txp_fig"/>
          <p:cNvPicPr>
            <a:picLocks noChangeAspect="1" noChangeArrowheads="1"/>
          </p:cNvPicPr>
          <p:nvPr>
            <p:custDataLst>
              <p:tags r:id="rId1"/>
            </p:custDataLst>
          </p:nvPr>
        </p:nvPicPr>
        <p:blipFill>
          <a:blip r:embed="rId4"/>
          <a:srcRect/>
          <a:stretch>
            <a:fillRect/>
          </a:stretch>
        </p:blipFill>
        <p:spPr bwMode="auto">
          <a:xfrm>
            <a:off x="1136650" y="2760663"/>
            <a:ext cx="1471613" cy="3032125"/>
          </a:xfrm>
          <a:prstGeom prst="rect">
            <a:avLst/>
          </a:prstGeom>
          <a:noFill/>
          <a:ln w="9525">
            <a:miter lim="800000"/>
            <a:headEnd/>
            <a:tailEnd/>
          </a:ln>
          <a:effectLst/>
        </p:spPr>
      </p:pic>
      <p:pic>
        <p:nvPicPr>
          <p:cNvPr id="26632" name="Picture 8" descr="txp_fig"/>
          <p:cNvPicPr>
            <a:picLocks noChangeAspect="1" noChangeArrowheads="1"/>
          </p:cNvPicPr>
          <p:nvPr>
            <p:custDataLst>
              <p:tags r:id="rId2"/>
            </p:custDataLst>
          </p:nvPr>
        </p:nvPicPr>
        <p:blipFill>
          <a:blip r:embed="rId5"/>
          <a:srcRect/>
          <a:stretch>
            <a:fillRect/>
          </a:stretch>
        </p:blipFill>
        <p:spPr bwMode="auto">
          <a:xfrm>
            <a:off x="5943600" y="2790825"/>
            <a:ext cx="1624013" cy="3032125"/>
          </a:xfrm>
          <a:prstGeom prst="rect">
            <a:avLst/>
          </a:prstGeom>
          <a:noFill/>
          <a:ln w="9525">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7" name="Picture 9" descr="txp_fig"/>
          <p:cNvPicPr>
            <a:picLocks noChangeAspect="1" noChangeArrowheads="1"/>
          </p:cNvPicPr>
          <p:nvPr>
            <p:custDataLst>
              <p:tags r:id="rId1"/>
            </p:custDataLst>
          </p:nvPr>
        </p:nvPicPr>
        <p:blipFill>
          <a:blip r:embed="rId3"/>
          <a:srcRect/>
          <a:stretch>
            <a:fillRect/>
          </a:stretch>
        </p:blipFill>
        <p:spPr bwMode="auto">
          <a:xfrm>
            <a:off x="941388" y="1377950"/>
            <a:ext cx="7440612" cy="4197350"/>
          </a:xfrm>
          <a:prstGeom prst="rect">
            <a:avLst/>
          </a:prstGeom>
          <a:noFill/>
          <a:ln w="9525">
            <a:miter lim="800000"/>
            <a:headEnd/>
            <a:tailEnd/>
          </a:ln>
          <a:effectLst/>
        </p:spPr>
      </p:pic>
      <p:sp>
        <p:nvSpPr>
          <p:cNvPr id="27652" name="Text Box 4"/>
          <p:cNvSpPr txBox="1">
            <a:spLocks noChangeArrowheads="1"/>
          </p:cNvSpPr>
          <p:nvPr/>
        </p:nvSpPr>
        <p:spPr bwMode="auto">
          <a:xfrm>
            <a:off x="352425" y="431800"/>
            <a:ext cx="6296025" cy="304800"/>
          </a:xfrm>
          <a:prstGeom prst="rect">
            <a:avLst/>
          </a:prstGeom>
          <a:noFill/>
          <a:ln w="9525">
            <a:noFill/>
            <a:miter lim="800000"/>
            <a:headEnd/>
            <a:tailEnd/>
          </a:ln>
          <a:effectLst/>
        </p:spPr>
        <p:txBody>
          <a:bodyPr>
            <a:spAutoFit/>
          </a:bodyPr>
          <a:lstStyle/>
          <a:p>
            <a:pPr algn="l">
              <a:spcBef>
                <a:spcPct val="50000"/>
              </a:spcBef>
            </a:pPr>
            <a:r>
              <a:rPr lang="en-US" sz="1400" b="0"/>
              <a:t>Naïve approach for imposing displacement boundary conditions</a:t>
            </a:r>
          </a:p>
        </p:txBody>
      </p:sp>
      <p:sp>
        <p:nvSpPr>
          <p:cNvPr id="27655" name="Text Box 7"/>
          <p:cNvSpPr txBox="1">
            <a:spLocks noChangeArrowheads="1"/>
          </p:cNvSpPr>
          <p:nvPr/>
        </p:nvSpPr>
        <p:spPr bwMode="auto">
          <a:xfrm>
            <a:off x="601663" y="4167188"/>
            <a:ext cx="7327900" cy="517525"/>
          </a:xfrm>
          <a:prstGeom prst="rect">
            <a:avLst/>
          </a:prstGeom>
          <a:noFill/>
          <a:ln w="9525">
            <a:noFill/>
            <a:miter lim="800000"/>
            <a:headEnd/>
            <a:tailEnd/>
          </a:ln>
          <a:effectLst/>
        </p:spPr>
        <p:txBody>
          <a:bodyPr>
            <a:spAutoFit/>
          </a:bodyPr>
          <a:lstStyle/>
          <a:p>
            <a:pPr algn="l">
              <a:spcBef>
                <a:spcPct val="50000"/>
              </a:spcBef>
            </a:pPr>
            <a:r>
              <a:rPr lang="en-US" sz="1400" b="0"/>
              <a:t>L=a very large number. Also replace the corresponding dofs in the rhs vector by LXspecified displacement value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2050"/>
          <p:cNvSpPr txBox="1">
            <a:spLocks noChangeArrowheads="1"/>
          </p:cNvSpPr>
          <p:nvPr/>
        </p:nvSpPr>
        <p:spPr bwMode="auto">
          <a:xfrm>
            <a:off x="420688" y="406400"/>
            <a:ext cx="3817937" cy="366713"/>
          </a:xfrm>
          <a:prstGeom prst="rect">
            <a:avLst/>
          </a:prstGeom>
          <a:noFill/>
          <a:ln w="9525">
            <a:noFill/>
            <a:miter lim="800000"/>
            <a:headEnd/>
            <a:tailEnd/>
          </a:ln>
          <a:effectLst/>
        </p:spPr>
        <p:txBody>
          <a:bodyPr>
            <a:spAutoFit/>
          </a:bodyPr>
          <a:lstStyle/>
          <a:p>
            <a:pPr algn="l">
              <a:spcBef>
                <a:spcPct val="50000"/>
              </a:spcBef>
            </a:pPr>
            <a:r>
              <a:rPr lang="en-US" sz="1800"/>
              <a:t>Books</a:t>
            </a:r>
          </a:p>
        </p:txBody>
      </p:sp>
      <p:sp>
        <p:nvSpPr>
          <p:cNvPr id="160771" name="Text Box 2051"/>
          <p:cNvSpPr txBox="1">
            <a:spLocks noChangeArrowheads="1"/>
          </p:cNvSpPr>
          <p:nvPr/>
        </p:nvSpPr>
        <p:spPr bwMode="auto">
          <a:xfrm>
            <a:off x="522288" y="1363663"/>
            <a:ext cx="7766050" cy="2031325"/>
          </a:xfrm>
          <a:prstGeom prst="rect">
            <a:avLst/>
          </a:prstGeom>
          <a:solidFill>
            <a:srgbClr val="FFFF00"/>
          </a:solidFill>
          <a:ln w="9525">
            <a:solidFill>
              <a:schemeClr val="tx1"/>
            </a:solidFill>
            <a:miter lim="800000"/>
            <a:headEnd/>
            <a:tailEnd/>
          </a:ln>
          <a:effectLst/>
        </p:spPr>
        <p:txBody>
          <a:bodyPr>
            <a:spAutoFit/>
          </a:bodyPr>
          <a:lstStyle/>
          <a:p>
            <a:pPr algn="l">
              <a:spcBef>
                <a:spcPct val="50000"/>
              </a:spcBef>
              <a:buFontTx/>
              <a:buChar char="•"/>
            </a:pPr>
            <a:r>
              <a:rPr lang="en-US" sz="1800" b="0" dirty="0"/>
              <a:t>Concepts and applications of Finite element analysis: Cook, </a:t>
            </a:r>
            <a:r>
              <a:rPr lang="en-US" sz="1800" b="0" dirty="0" err="1"/>
              <a:t>Malkus</a:t>
            </a:r>
            <a:r>
              <a:rPr lang="en-US" sz="1800" b="0" dirty="0"/>
              <a:t> and </a:t>
            </a:r>
            <a:r>
              <a:rPr lang="en-US" sz="1800" b="0" dirty="0" err="1"/>
              <a:t>Plesha</a:t>
            </a:r>
            <a:r>
              <a:rPr lang="en-US" sz="1800" b="0" dirty="0"/>
              <a:t>, John Wiley and Sons, 2003.</a:t>
            </a:r>
          </a:p>
          <a:p>
            <a:pPr algn="l">
              <a:spcBef>
                <a:spcPct val="50000"/>
              </a:spcBef>
              <a:buFontTx/>
              <a:buChar char="•"/>
            </a:pPr>
            <a:r>
              <a:rPr lang="en-US" sz="1800" b="0" dirty="0"/>
              <a:t>T.R. </a:t>
            </a:r>
            <a:r>
              <a:rPr lang="en-US" sz="1800" b="0" dirty="0" err="1"/>
              <a:t>Chandrupatla</a:t>
            </a:r>
            <a:r>
              <a:rPr lang="en-US" sz="1800" b="0" dirty="0"/>
              <a:t> and A.D. </a:t>
            </a:r>
            <a:r>
              <a:rPr lang="en-US" sz="1800" b="0" dirty="0" err="1"/>
              <a:t>Belegundu</a:t>
            </a:r>
            <a:r>
              <a:rPr lang="en-US" sz="1800" b="0" dirty="0"/>
              <a:t>, Introduction to Finite Elements in Engineering, Second Edition, Prentice-Hall, 1997. </a:t>
            </a:r>
          </a:p>
          <a:p>
            <a:pPr algn="l">
              <a:spcBef>
                <a:spcPct val="50000"/>
              </a:spcBef>
              <a:buFontTx/>
              <a:buChar char="•"/>
            </a:pPr>
            <a:r>
              <a:rPr lang="en-US" sz="1800" b="0" dirty="0"/>
              <a:t>Daryl  Logan, A First Course in Finite Element Method, Thomson, India Edition</a:t>
            </a:r>
          </a:p>
        </p:txBody>
      </p:sp>
      <p:sp>
        <p:nvSpPr>
          <p:cNvPr id="4" name="Text Box 2051"/>
          <p:cNvSpPr txBox="1">
            <a:spLocks noChangeArrowheads="1"/>
          </p:cNvSpPr>
          <p:nvPr/>
        </p:nvSpPr>
        <p:spPr bwMode="auto">
          <a:xfrm>
            <a:off x="674688" y="4091623"/>
            <a:ext cx="7766050" cy="2031325"/>
          </a:xfrm>
          <a:prstGeom prst="rect">
            <a:avLst/>
          </a:prstGeom>
          <a:solidFill>
            <a:srgbClr val="FFFF00"/>
          </a:solidFill>
          <a:ln w="9525">
            <a:solidFill>
              <a:schemeClr val="tx1"/>
            </a:solidFill>
            <a:miter lim="800000"/>
            <a:headEnd/>
            <a:tailEnd/>
          </a:ln>
          <a:effectLst/>
        </p:spPr>
        <p:txBody>
          <a:bodyPr>
            <a:spAutoFit/>
          </a:bodyPr>
          <a:lstStyle/>
          <a:p>
            <a:pPr algn="l">
              <a:spcBef>
                <a:spcPct val="50000"/>
              </a:spcBef>
              <a:buFont typeface="Arial" pitchFamily="34" charset="0"/>
              <a:buChar char="•"/>
            </a:pPr>
            <a:r>
              <a:rPr lang="en-US" sz="1800" b="0" dirty="0"/>
              <a:t>K-J Bathe, Finite Element Procedures in Engineering Analysis, Prentice-Hall of India, 1990</a:t>
            </a:r>
          </a:p>
          <a:p>
            <a:pPr algn="l">
              <a:spcBef>
                <a:spcPct val="50000"/>
              </a:spcBef>
              <a:buFont typeface="Arial" pitchFamily="34" charset="0"/>
              <a:buChar char="•"/>
            </a:pPr>
            <a:r>
              <a:rPr lang="en-US" sz="1800" b="0" dirty="0"/>
              <a:t>O C </a:t>
            </a:r>
            <a:r>
              <a:rPr lang="en-US" sz="1800" b="0" dirty="0" err="1"/>
              <a:t>Zienkiewicz</a:t>
            </a:r>
            <a:r>
              <a:rPr lang="en-US" sz="1800" b="0" dirty="0"/>
              <a:t> and R L Taylor, The Finite Element Method: Its Basics and Fundamentals, Butterworth Heinemann, 2007</a:t>
            </a:r>
          </a:p>
          <a:p>
            <a:pPr algn="l">
              <a:spcBef>
                <a:spcPct val="50000"/>
              </a:spcBef>
              <a:buFont typeface="Arial" pitchFamily="34" charset="0"/>
              <a:buChar char="•"/>
            </a:pPr>
            <a:r>
              <a:rPr lang="en-US" sz="1800" b="0" dirty="0"/>
              <a:t>J N Reddy, An Introduction To Finite Element Method, Tata McGraw Hill, 2005</a:t>
            </a:r>
          </a:p>
        </p:txBody>
      </p:sp>
      <p:sp>
        <p:nvSpPr>
          <p:cNvPr id="6" name="TextBox 5"/>
          <p:cNvSpPr txBox="1"/>
          <p:nvPr/>
        </p:nvSpPr>
        <p:spPr>
          <a:xfrm>
            <a:off x="518160" y="990601"/>
            <a:ext cx="5958840" cy="338554"/>
          </a:xfrm>
          <a:prstGeom prst="rect">
            <a:avLst/>
          </a:prstGeom>
          <a:noFill/>
        </p:spPr>
        <p:txBody>
          <a:bodyPr wrap="square" rtlCol="0">
            <a:spAutoFit/>
          </a:bodyPr>
          <a:lstStyle/>
          <a:p>
            <a:r>
              <a:rPr lang="en-US" dirty="0"/>
              <a:t>Elementary books covering a wide range of problems</a:t>
            </a:r>
          </a:p>
        </p:txBody>
      </p:sp>
      <p:sp>
        <p:nvSpPr>
          <p:cNvPr id="7" name="TextBox 6"/>
          <p:cNvSpPr txBox="1"/>
          <p:nvPr/>
        </p:nvSpPr>
        <p:spPr>
          <a:xfrm>
            <a:off x="685800" y="3474721"/>
            <a:ext cx="7650480" cy="584775"/>
          </a:xfrm>
          <a:prstGeom prst="rect">
            <a:avLst/>
          </a:prstGeom>
          <a:noFill/>
        </p:spPr>
        <p:txBody>
          <a:bodyPr wrap="square" rtlCol="0">
            <a:spAutoFit/>
          </a:bodyPr>
          <a:lstStyle/>
          <a:p>
            <a:r>
              <a:rPr lang="en-US" dirty="0"/>
              <a:t>Somewhat more advanced texts dealing less with procedures and more with ideas behind the technique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7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1" grpId="0" animBg="1"/>
      <p:bldP spid="4" grpId="0" animBg="1"/>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Text Box 5"/>
          <p:cNvSpPr txBox="1">
            <a:spLocks noChangeArrowheads="1"/>
          </p:cNvSpPr>
          <p:nvPr/>
        </p:nvSpPr>
        <p:spPr bwMode="auto">
          <a:xfrm>
            <a:off x="287338" y="274638"/>
            <a:ext cx="5630862" cy="304800"/>
          </a:xfrm>
          <a:prstGeom prst="rect">
            <a:avLst/>
          </a:prstGeom>
          <a:noFill/>
          <a:ln w="9525">
            <a:noFill/>
            <a:miter lim="800000"/>
            <a:headEnd/>
            <a:tailEnd/>
          </a:ln>
          <a:effectLst/>
        </p:spPr>
        <p:txBody>
          <a:bodyPr>
            <a:spAutoFit/>
          </a:bodyPr>
          <a:lstStyle/>
          <a:p>
            <a:pPr algn="l">
              <a:spcBef>
                <a:spcPct val="50000"/>
              </a:spcBef>
            </a:pPr>
            <a:r>
              <a:rPr lang="en-US" sz="1400" b="0"/>
              <a:t>The “proper” way of imposing displacement constraints</a:t>
            </a:r>
          </a:p>
        </p:txBody>
      </p:sp>
      <p:pic>
        <p:nvPicPr>
          <p:cNvPr id="28680" name="Picture 8" descr="txp_fig"/>
          <p:cNvPicPr>
            <a:picLocks noChangeAspect="1" noChangeArrowheads="1"/>
          </p:cNvPicPr>
          <p:nvPr>
            <p:custDataLst>
              <p:tags r:id="rId1"/>
            </p:custDataLst>
          </p:nvPr>
        </p:nvPicPr>
        <p:blipFill>
          <a:blip r:embed="rId4"/>
          <a:srcRect/>
          <a:stretch>
            <a:fillRect/>
          </a:stretch>
        </p:blipFill>
        <p:spPr bwMode="auto">
          <a:xfrm>
            <a:off x="1571625" y="757238"/>
            <a:ext cx="4405313" cy="2860675"/>
          </a:xfrm>
          <a:prstGeom prst="rect">
            <a:avLst/>
          </a:prstGeom>
          <a:noFill/>
          <a:ln w="9525">
            <a:miter lim="800000"/>
            <a:headEnd/>
            <a:tailEnd/>
          </a:ln>
          <a:effectLst/>
        </p:spPr>
      </p:pic>
      <p:pic>
        <p:nvPicPr>
          <p:cNvPr id="28684" name="Picture 12" descr="txp_fig"/>
          <p:cNvPicPr>
            <a:picLocks noChangeAspect="1" noChangeArrowheads="1"/>
          </p:cNvPicPr>
          <p:nvPr>
            <p:custDataLst>
              <p:tags r:id="rId2"/>
            </p:custDataLst>
          </p:nvPr>
        </p:nvPicPr>
        <p:blipFill>
          <a:blip r:embed="rId5"/>
          <a:srcRect/>
          <a:stretch>
            <a:fillRect/>
          </a:stretch>
        </p:blipFill>
        <p:spPr bwMode="auto">
          <a:xfrm>
            <a:off x="1920875" y="4460875"/>
            <a:ext cx="4967288" cy="925513"/>
          </a:xfrm>
          <a:prstGeom prst="rect">
            <a:avLst/>
          </a:prstGeom>
          <a:noFill/>
          <a:ln w="9525">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12" name="Picture 16" descr="txp_fig"/>
          <p:cNvPicPr>
            <a:picLocks noChangeAspect="1" noChangeArrowheads="1"/>
          </p:cNvPicPr>
          <p:nvPr>
            <p:custDataLst>
              <p:tags r:id="rId1"/>
            </p:custDataLst>
          </p:nvPr>
        </p:nvPicPr>
        <p:blipFill>
          <a:blip r:embed="rId3" cstate="print"/>
          <a:srcRect/>
          <a:stretch>
            <a:fillRect/>
          </a:stretch>
        </p:blipFill>
        <p:spPr bwMode="auto">
          <a:xfrm>
            <a:off x="679450" y="931863"/>
            <a:ext cx="7615238" cy="1187450"/>
          </a:xfrm>
          <a:prstGeom prst="rect">
            <a:avLst/>
          </a:prstGeom>
          <a:noFill/>
          <a:ln w="9525">
            <a:miter lim="800000"/>
            <a:headEnd/>
            <a:tailEnd/>
          </a:ln>
          <a:effectLst/>
        </p:spPr>
      </p:pic>
      <p:sp>
        <p:nvSpPr>
          <p:cNvPr id="29713" name="Text Box 17"/>
          <p:cNvSpPr txBox="1">
            <a:spLocks noChangeArrowheads="1"/>
          </p:cNvSpPr>
          <p:nvPr/>
        </p:nvSpPr>
        <p:spPr bwMode="auto">
          <a:xfrm>
            <a:off x="666750" y="2782888"/>
            <a:ext cx="7772400" cy="1581150"/>
          </a:xfrm>
          <a:prstGeom prst="rect">
            <a:avLst/>
          </a:prstGeom>
          <a:noFill/>
          <a:ln w="9525">
            <a:noFill/>
            <a:miter lim="800000"/>
            <a:headEnd/>
            <a:tailEnd/>
          </a:ln>
          <a:effectLst/>
        </p:spPr>
        <p:txBody>
          <a:bodyPr>
            <a:spAutoFit/>
          </a:bodyPr>
          <a:lstStyle/>
          <a:p>
            <a:pPr algn="l">
              <a:spcBef>
                <a:spcPct val="50000"/>
              </a:spcBef>
            </a:pPr>
            <a:r>
              <a:rPr lang="en-US" sz="1400" b="0"/>
              <a:t>Suppose dof k is specified </a:t>
            </a:r>
          </a:p>
          <a:p>
            <a:pPr algn="l">
              <a:spcBef>
                <a:spcPct val="50000"/>
              </a:spcBef>
            </a:pPr>
            <a:r>
              <a:rPr lang="en-US" sz="1400" b="0"/>
              <a:t>Traspose negative of the specified value X kth column to the right</a:t>
            </a:r>
          </a:p>
          <a:p>
            <a:pPr algn="l">
              <a:spcBef>
                <a:spcPct val="50000"/>
              </a:spcBef>
            </a:pPr>
            <a:r>
              <a:rPr lang="en-US" sz="1400" b="0"/>
              <a:t>Replace k th row and columns in the stiffness matrix to zero</a:t>
            </a:r>
          </a:p>
          <a:p>
            <a:pPr algn="l">
              <a:spcBef>
                <a:spcPct val="50000"/>
              </a:spcBef>
            </a:pPr>
            <a:r>
              <a:rPr lang="en-US" sz="1400" b="0"/>
              <a:t>Replace K(k,k) by 1</a:t>
            </a:r>
          </a:p>
          <a:p>
            <a:pPr algn="l">
              <a:spcBef>
                <a:spcPct val="50000"/>
              </a:spcBef>
            </a:pPr>
            <a:r>
              <a:rPr lang="en-US" sz="1400" b="0"/>
              <a:t>Set F(k)=specified value </a:t>
            </a:r>
          </a:p>
        </p:txBody>
      </p:sp>
      <p:sp>
        <p:nvSpPr>
          <p:cNvPr id="29714" name="Text Box 18"/>
          <p:cNvSpPr txBox="1">
            <a:spLocks noChangeArrowheads="1"/>
          </p:cNvSpPr>
          <p:nvPr/>
        </p:nvSpPr>
        <p:spPr bwMode="auto">
          <a:xfrm>
            <a:off x="836613" y="4741863"/>
            <a:ext cx="6530975" cy="304800"/>
          </a:xfrm>
          <a:prstGeom prst="rect">
            <a:avLst/>
          </a:prstGeom>
          <a:noFill/>
          <a:ln w="9525">
            <a:noFill/>
            <a:miter lim="800000"/>
            <a:headEnd/>
            <a:tailEnd/>
          </a:ln>
          <a:effectLst/>
        </p:spPr>
        <p:txBody>
          <a:bodyPr>
            <a:spAutoFit/>
          </a:bodyPr>
          <a:lstStyle/>
          <a:p>
            <a:pPr algn="l">
              <a:spcBef>
                <a:spcPct val="50000"/>
              </a:spcBef>
            </a:pPr>
            <a:r>
              <a:rPr lang="en-US" sz="1400" b="0"/>
              <a:t>Repeat above steps for all specified dofs.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2" name="Freeform 8"/>
          <p:cNvSpPr>
            <a:spLocks/>
          </p:cNvSpPr>
          <p:nvPr/>
        </p:nvSpPr>
        <p:spPr bwMode="auto">
          <a:xfrm>
            <a:off x="889000" y="1893888"/>
            <a:ext cx="1292225" cy="384175"/>
          </a:xfrm>
          <a:custGeom>
            <a:avLst/>
            <a:gdLst/>
            <a:ahLst/>
            <a:cxnLst>
              <a:cxn ang="0">
                <a:pos x="0" y="0"/>
              </a:cxn>
              <a:cxn ang="0">
                <a:pos x="139" y="82"/>
              </a:cxn>
              <a:cxn ang="0">
                <a:pos x="329" y="165"/>
              </a:cxn>
              <a:cxn ang="0">
                <a:pos x="674" y="231"/>
              </a:cxn>
              <a:cxn ang="0">
                <a:pos x="814" y="231"/>
              </a:cxn>
            </a:cxnLst>
            <a:rect l="0" t="0" r="r" b="b"/>
            <a:pathLst>
              <a:path w="814" h="242">
                <a:moveTo>
                  <a:pt x="0" y="0"/>
                </a:moveTo>
                <a:cubicBezTo>
                  <a:pt x="42" y="27"/>
                  <a:pt x="84" y="55"/>
                  <a:pt x="139" y="82"/>
                </a:cubicBezTo>
                <a:cubicBezTo>
                  <a:pt x="194" y="109"/>
                  <a:pt x="240" y="140"/>
                  <a:pt x="329" y="165"/>
                </a:cubicBezTo>
                <a:cubicBezTo>
                  <a:pt x="418" y="190"/>
                  <a:pt x="593" y="220"/>
                  <a:pt x="674" y="231"/>
                </a:cubicBezTo>
                <a:cubicBezTo>
                  <a:pt x="755" y="242"/>
                  <a:pt x="784" y="236"/>
                  <a:pt x="814" y="231"/>
                </a:cubicBezTo>
              </a:path>
            </a:pathLst>
          </a:custGeom>
          <a:noFill/>
          <a:ln w="76200">
            <a:solidFill>
              <a:schemeClr val="tx1"/>
            </a:solidFill>
            <a:round/>
            <a:headEnd/>
            <a:tailEnd/>
          </a:ln>
          <a:effectLst/>
        </p:spPr>
        <p:txBody>
          <a:bodyPr/>
          <a:lstStyle/>
          <a:p>
            <a:endParaRPr lang="en-US"/>
          </a:p>
        </p:txBody>
      </p:sp>
      <p:sp>
        <p:nvSpPr>
          <p:cNvPr id="41993" name="Freeform 9"/>
          <p:cNvSpPr>
            <a:spLocks/>
          </p:cNvSpPr>
          <p:nvPr/>
        </p:nvSpPr>
        <p:spPr bwMode="auto">
          <a:xfrm flipH="1">
            <a:off x="2085975" y="1889125"/>
            <a:ext cx="1292225" cy="384175"/>
          </a:xfrm>
          <a:custGeom>
            <a:avLst/>
            <a:gdLst/>
            <a:ahLst/>
            <a:cxnLst>
              <a:cxn ang="0">
                <a:pos x="0" y="0"/>
              </a:cxn>
              <a:cxn ang="0">
                <a:pos x="139" y="82"/>
              </a:cxn>
              <a:cxn ang="0">
                <a:pos x="329" y="165"/>
              </a:cxn>
              <a:cxn ang="0">
                <a:pos x="674" y="231"/>
              </a:cxn>
              <a:cxn ang="0">
                <a:pos x="814" y="231"/>
              </a:cxn>
            </a:cxnLst>
            <a:rect l="0" t="0" r="r" b="b"/>
            <a:pathLst>
              <a:path w="814" h="242">
                <a:moveTo>
                  <a:pt x="0" y="0"/>
                </a:moveTo>
                <a:cubicBezTo>
                  <a:pt x="42" y="27"/>
                  <a:pt x="84" y="55"/>
                  <a:pt x="139" y="82"/>
                </a:cubicBezTo>
                <a:cubicBezTo>
                  <a:pt x="194" y="109"/>
                  <a:pt x="240" y="140"/>
                  <a:pt x="329" y="165"/>
                </a:cubicBezTo>
                <a:cubicBezTo>
                  <a:pt x="418" y="190"/>
                  <a:pt x="593" y="220"/>
                  <a:pt x="674" y="231"/>
                </a:cubicBezTo>
                <a:cubicBezTo>
                  <a:pt x="755" y="242"/>
                  <a:pt x="784" y="236"/>
                  <a:pt x="814" y="231"/>
                </a:cubicBezTo>
              </a:path>
            </a:pathLst>
          </a:custGeom>
          <a:noFill/>
          <a:ln w="76200">
            <a:solidFill>
              <a:schemeClr val="tx1"/>
            </a:solidFill>
            <a:round/>
            <a:headEnd/>
            <a:tailEnd/>
          </a:ln>
          <a:effectLst/>
        </p:spPr>
        <p:txBody>
          <a:bodyPr/>
          <a:lstStyle/>
          <a:p>
            <a:endParaRPr lang="en-US"/>
          </a:p>
        </p:txBody>
      </p:sp>
      <p:sp>
        <p:nvSpPr>
          <p:cNvPr id="41994" name="Line 10"/>
          <p:cNvSpPr>
            <a:spLocks noChangeShapeType="1"/>
          </p:cNvSpPr>
          <p:nvPr/>
        </p:nvSpPr>
        <p:spPr bwMode="auto">
          <a:xfrm>
            <a:off x="874713" y="1646238"/>
            <a:ext cx="2470150" cy="0"/>
          </a:xfrm>
          <a:prstGeom prst="line">
            <a:avLst/>
          </a:prstGeom>
          <a:noFill/>
          <a:ln w="76200">
            <a:solidFill>
              <a:schemeClr val="tx1"/>
            </a:solidFill>
            <a:round/>
            <a:headEnd/>
            <a:tailEnd/>
          </a:ln>
          <a:effectLst/>
        </p:spPr>
        <p:txBody>
          <a:bodyPr/>
          <a:lstStyle/>
          <a:p>
            <a:endParaRPr lang="en-US"/>
          </a:p>
        </p:txBody>
      </p:sp>
      <p:sp>
        <p:nvSpPr>
          <p:cNvPr id="41995" name="Line 11"/>
          <p:cNvSpPr>
            <a:spLocks noChangeShapeType="1"/>
          </p:cNvSpPr>
          <p:nvPr/>
        </p:nvSpPr>
        <p:spPr bwMode="auto">
          <a:xfrm flipH="1">
            <a:off x="3540125" y="1606550"/>
            <a:ext cx="12700" cy="24765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41996" name="Line 12"/>
          <p:cNvSpPr>
            <a:spLocks noChangeShapeType="1"/>
          </p:cNvSpPr>
          <p:nvPr/>
        </p:nvSpPr>
        <p:spPr bwMode="auto">
          <a:xfrm flipH="1">
            <a:off x="766763" y="1641475"/>
            <a:ext cx="12700" cy="24765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41997" name="Freeform 13"/>
          <p:cNvSpPr>
            <a:spLocks/>
          </p:cNvSpPr>
          <p:nvPr/>
        </p:nvSpPr>
        <p:spPr bwMode="auto">
          <a:xfrm>
            <a:off x="815975" y="1514475"/>
            <a:ext cx="163513" cy="274638"/>
          </a:xfrm>
          <a:custGeom>
            <a:avLst/>
            <a:gdLst/>
            <a:ahLst/>
            <a:cxnLst>
              <a:cxn ang="0">
                <a:pos x="95" y="173"/>
              </a:cxn>
              <a:cxn ang="0">
                <a:pos x="12" y="140"/>
              </a:cxn>
              <a:cxn ang="0">
                <a:pos x="21" y="41"/>
              </a:cxn>
              <a:cxn ang="0">
                <a:pos x="103" y="0"/>
              </a:cxn>
            </a:cxnLst>
            <a:rect l="0" t="0" r="r" b="b"/>
            <a:pathLst>
              <a:path w="103" h="173">
                <a:moveTo>
                  <a:pt x="95" y="173"/>
                </a:moveTo>
                <a:cubicBezTo>
                  <a:pt x="59" y="167"/>
                  <a:pt x="24" y="162"/>
                  <a:pt x="12" y="140"/>
                </a:cubicBezTo>
                <a:cubicBezTo>
                  <a:pt x="0" y="118"/>
                  <a:pt x="6" y="64"/>
                  <a:pt x="21" y="41"/>
                </a:cubicBezTo>
                <a:cubicBezTo>
                  <a:pt x="36" y="18"/>
                  <a:pt x="69" y="9"/>
                  <a:pt x="103" y="0"/>
                </a:cubicBezTo>
              </a:path>
            </a:pathLst>
          </a:custGeom>
          <a:noFill/>
          <a:ln w="9525">
            <a:solidFill>
              <a:schemeClr val="tx1"/>
            </a:solidFill>
            <a:round/>
            <a:headEnd/>
            <a:tailEnd type="triangle" w="med" len="med"/>
          </a:ln>
          <a:effectLst/>
        </p:spPr>
        <p:txBody>
          <a:bodyPr/>
          <a:lstStyle/>
          <a:p>
            <a:endParaRPr lang="en-US"/>
          </a:p>
        </p:txBody>
      </p:sp>
      <p:sp>
        <p:nvSpPr>
          <p:cNvPr id="41998" name="Freeform 14"/>
          <p:cNvSpPr>
            <a:spLocks/>
          </p:cNvSpPr>
          <p:nvPr/>
        </p:nvSpPr>
        <p:spPr bwMode="auto">
          <a:xfrm>
            <a:off x="3151188" y="1497013"/>
            <a:ext cx="163512" cy="274637"/>
          </a:xfrm>
          <a:custGeom>
            <a:avLst/>
            <a:gdLst/>
            <a:ahLst/>
            <a:cxnLst>
              <a:cxn ang="0">
                <a:pos x="95" y="173"/>
              </a:cxn>
              <a:cxn ang="0">
                <a:pos x="12" y="140"/>
              </a:cxn>
              <a:cxn ang="0">
                <a:pos x="21" y="41"/>
              </a:cxn>
              <a:cxn ang="0">
                <a:pos x="103" y="0"/>
              </a:cxn>
            </a:cxnLst>
            <a:rect l="0" t="0" r="r" b="b"/>
            <a:pathLst>
              <a:path w="103" h="173">
                <a:moveTo>
                  <a:pt x="95" y="173"/>
                </a:moveTo>
                <a:cubicBezTo>
                  <a:pt x="59" y="167"/>
                  <a:pt x="24" y="162"/>
                  <a:pt x="12" y="140"/>
                </a:cubicBezTo>
                <a:cubicBezTo>
                  <a:pt x="0" y="118"/>
                  <a:pt x="6" y="64"/>
                  <a:pt x="21" y="41"/>
                </a:cubicBezTo>
                <a:cubicBezTo>
                  <a:pt x="36" y="18"/>
                  <a:pt x="69" y="9"/>
                  <a:pt x="103" y="0"/>
                </a:cubicBezTo>
              </a:path>
            </a:pathLst>
          </a:custGeom>
          <a:noFill/>
          <a:ln w="9525">
            <a:solidFill>
              <a:schemeClr val="tx1"/>
            </a:solidFill>
            <a:round/>
            <a:headEnd/>
            <a:tailEnd type="triangle" w="med" len="med"/>
          </a:ln>
          <a:effectLst/>
        </p:spPr>
        <p:txBody>
          <a:bodyPr/>
          <a:lstStyle/>
          <a:p>
            <a:endParaRPr lang="en-US"/>
          </a:p>
        </p:txBody>
      </p:sp>
      <p:sp>
        <p:nvSpPr>
          <p:cNvPr id="41999" name="Line 15"/>
          <p:cNvSpPr>
            <a:spLocks noChangeShapeType="1"/>
          </p:cNvSpPr>
          <p:nvPr/>
        </p:nvSpPr>
        <p:spPr bwMode="auto">
          <a:xfrm>
            <a:off x="836613" y="4167188"/>
            <a:ext cx="2690812" cy="12700"/>
          </a:xfrm>
          <a:prstGeom prst="line">
            <a:avLst/>
          </a:prstGeom>
          <a:noFill/>
          <a:ln w="9525">
            <a:solidFill>
              <a:schemeClr val="tx1"/>
            </a:solidFill>
            <a:round/>
            <a:headEnd/>
            <a:tailEnd/>
          </a:ln>
          <a:effectLst/>
        </p:spPr>
        <p:txBody>
          <a:bodyPr/>
          <a:lstStyle/>
          <a:p>
            <a:endParaRPr lang="en-US"/>
          </a:p>
        </p:txBody>
      </p:sp>
      <p:sp>
        <p:nvSpPr>
          <p:cNvPr id="42000" name="Text Box 16"/>
          <p:cNvSpPr txBox="1">
            <a:spLocks noChangeArrowheads="1"/>
          </p:cNvSpPr>
          <p:nvPr/>
        </p:nvSpPr>
        <p:spPr bwMode="auto">
          <a:xfrm>
            <a:off x="612775" y="1325563"/>
            <a:ext cx="339725" cy="336550"/>
          </a:xfrm>
          <a:prstGeom prst="rect">
            <a:avLst/>
          </a:prstGeom>
          <a:noFill/>
          <a:ln w="9525">
            <a:noFill/>
            <a:miter lim="800000"/>
            <a:headEnd/>
            <a:tailEnd/>
          </a:ln>
          <a:effectLst/>
        </p:spPr>
        <p:txBody>
          <a:bodyPr>
            <a:spAutoFit/>
          </a:bodyPr>
          <a:lstStyle/>
          <a:p>
            <a:pPr algn="l">
              <a:spcBef>
                <a:spcPct val="50000"/>
              </a:spcBef>
            </a:pPr>
            <a:r>
              <a:rPr lang="en-US" b="0"/>
              <a:t>1</a:t>
            </a:r>
          </a:p>
        </p:txBody>
      </p:sp>
      <p:sp>
        <p:nvSpPr>
          <p:cNvPr id="42001" name="Text Box 17"/>
          <p:cNvSpPr txBox="1">
            <a:spLocks noChangeArrowheads="1"/>
          </p:cNvSpPr>
          <p:nvPr/>
        </p:nvSpPr>
        <p:spPr bwMode="auto">
          <a:xfrm>
            <a:off x="3294063" y="1357313"/>
            <a:ext cx="338137" cy="336550"/>
          </a:xfrm>
          <a:prstGeom prst="rect">
            <a:avLst/>
          </a:prstGeom>
          <a:noFill/>
          <a:ln w="9525">
            <a:noFill/>
            <a:miter lim="800000"/>
            <a:headEnd/>
            <a:tailEnd/>
          </a:ln>
          <a:effectLst/>
        </p:spPr>
        <p:txBody>
          <a:bodyPr>
            <a:spAutoFit/>
          </a:bodyPr>
          <a:lstStyle/>
          <a:p>
            <a:pPr algn="l">
              <a:spcBef>
                <a:spcPct val="50000"/>
              </a:spcBef>
            </a:pPr>
            <a:r>
              <a:rPr lang="en-US" b="0"/>
              <a:t>2</a:t>
            </a:r>
          </a:p>
        </p:txBody>
      </p:sp>
      <p:sp>
        <p:nvSpPr>
          <p:cNvPr id="42002" name="Freeform 18"/>
          <p:cNvSpPr>
            <a:spLocks/>
          </p:cNvSpPr>
          <p:nvPr/>
        </p:nvSpPr>
        <p:spPr bwMode="auto">
          <a:xfrm>
            <a:off x="796925" y="3760788"/>
            <a:ext cx="2703513" cy="433387"/>
          </a:xfrm>
          <a:custGeom>
            <a:avLst/>
            <a:gdLst/>
            <a:ahLst/>
            <a:cxnLst>
              <a:cxn ang="0">
                <a:pos x="0" y="10"/>
              </a:cxn>
              <a:cxn ang="0">
                <a:pos x="387" y="42"/>
              </a:cxn>
              <a:cxn ang="0">
                <a:pos x="601" y="92"/>
              </a:cxn>
              <a:cxn ang="0">
                <a:pos x="699" y="125"/>
              </a:cxn>
              <a:cxn ang="0">
                <a:pos x="773" y="158"/>
              </a:cxn>
              <a:cxn ang="0">
                <a:pos x="954" y="215"/>
              </a:cxn>
              <a:cxn ang="0">
                <a:pos x="1061" y="232"/>
              </a:cxn>
              <a:cxn ang="0">
                <a:pos x="1267" y="273"/>
              </a:cxn>
              <a:cxn ang="0">
                <a:pos x="1596" y="265"/>
              </a:cxn>
              <a:cxn ang="0">
                <a:pos x="1703" y="256"/>
              </a:cxn>
            </a:cxnLst>
            <a:rect l="0" t="0" r="r" b="b"/>
            <a:pathLst>
              <a:path w="1703" h="273">
                <a:moveTo>
                  <a:pt x="0" y="10"/>
                </a:moveTo>
                <a:cubicBezTo>
                  <a:pt x="143" y="0"/>
                  <a:pt x="250" y="16"/>
                  <a:pt x="387" y="42"/>
                </a:cubicBezTo>
                <a:cubicBezTo>
                  <a:pt x="460" y="56"/>
                  <a:pt x="527" y="83"/>
                  <a:pt x="601" y="92"/>
                </a:cubicBezTo>
                <a:cubicBezTo>
                  <a:pt x="634" y="103"/>
                  <a:pt x="667" y="113"/>
                  <a:pt x="699" y="125"/>
                </a:cubicBezTo>
                <a:cubicBezTo>
                  <a:pt x="722" y="147"/>
                  <a:pt x="743" y="149"/>
                  <a:pt x="773" y="158"/>
                </a:cubicBezTo>
                <a:cubicBezTo>
                  <a:pt x="833" y="176"/>
                  <a:pt x="892" y="204"/>
                  <a:pt x="954" y="215"/>
                </a:cubicBezTo>
                <a:cubicBezTo>
                  <a:pt x="990" y="221"/>
                  <a:pt x="1061" y="232"/>
                  <a:pt x="1061" y="232"/>
                </a:cubicBezTo>
                <a:cubicBezTo>
                  <a:pt x="1137" y="256"/>
                  <a:pt x="1183" y="266"/>
                  <a:pt x="1267" y="273"/>
                </a:cubicBezTo>
                <a:cubicBezTo>
                  <a:pt x="1377" y="270"/>
                  <a:pt x="1486" y="269"/>
                  <a:pt x="1596" y="265"/>
                </a:cubicBezTo>
                <a:cubicBezTo>
                  <a:pt x="1632" y="264"/>
                  <a:pt x="1703" y="256"/>
                  <a:pt x="1703" y="256"/>
                </a:cubicBezTo>
              </a:path>
            </a:pathLst>
          </a:custGeom>
          <a:noFill/>
          <a:ln w="9525">
            <a:solidFill>
              <a:schemeClr val="tx1"/>
            </a:solidFill>
            <a:round/>
            <a:headEnd/>
            <a:tailEnd/>
          </a:ln>
          <a:effectLst/>
        </p:spPr>
        <p:txBody>
          <a:bodyPr/>
          <a:lstStyle/>
          <a:p>
            <a:endParaRPr lang="en-US"/>
          </a:p>
        </p:txBody>
      </p:sp>
      <p:sp>
        <p:nvSpPr>
          <p:cNvPr id="42003" name="Line 19"/>
          <p:cNvSpPr>
            <a:spLocks noChangeShapeType="1"/>
          </p:cNvSpPr>
          <p:nvPr/>
        </p:nvSpPr>
        <p:spPr bwMode="auto">
          <a:xfrm flipV="1">
            <a:off x="704850" y="3762375"/>
            <a:ext cx="0" cy="404813"/>
          </a:xfrm>
          <a:prstGeom prst="line">
            <a:avLst/>
          </a:prstGeom>
          <a:noFill/>
          <a:ln w="9525">
            <a:solidFill>
              <a:schemeClr val="tx1"/>
            </a:solidFill>
            <a:round/>
            <a:headEnd/>
            <a:tailEnd type="triangle" w="med" len="med"/>
          </a:ln>
          <a:effectLst/>
        </p:spPr>
        <p:txBody>
          <a:bodyPr/>
          <a:lstStyle/>
          <a:p>
            <a:endParaRPr lang="en-US"/>
          </a:p>
        </p:txBody>
      </p:sp>
      <p:pic>
        <p:nvPicPr>
          <p:cNvPr id="42004" name="Picture 20" descr="txp_fig"/>
          <p:cNvPicPr>
            <a:picLocks noChangeAspect="1" noChangeArrowheads="1"/>
          </p:cNvPicPr>
          <p:nvPr>
            <p:custDataLst>
              <p:tags r:id="rId1"/>
            </p:custDataLst>
          </p:nvPr>
        </p:nvPicPr>
        <p:blipFill>
          <a:blip r:embed="rId5" cstate="print"/>
          <a:srcRect/>
          <a:stretch>
            <a:fillRect/>
          </a:stretch>
        </p:blipFill>
        <p:spPr bwMode="auto">
          <a:xfrm>
            <a:off x="76200" y="3883025"/>
            <a:ext cx="493713" cy="184150"/>
          </a:xfrm>
          <a:prstGeom prst="rect">
            <a:avLst/>
          </a:prstGeom>
          <a:noFill/>
          <a:ln w="9525">
            <a:miter lim="800000"/>
            <a:headEnd/>
            <a:tailEnd/>
          </a:ln>
          <a:effectLst/>
        </p:spPr>
      </p:pic>
      <p:sp>
        <p:nvSpPr>
          <p:cNvPr id="42005" name="Rectangle 21" descr="Dark downward diagonal"/>
          <p:cNvSpPr>
            <a:spLocks noChangeArrowheads="1"/>
          </p:cNvSpPr>
          <p:nvPr/>
        </p:nvSpPr>
        <p:spPr bwMode="auto">
          <a:xfrm>
            <a:off x="3487738" y="3840163"/>
            <a:ext cx="287337" cy="744537"/>
          </a:xfrm>
          <a:prstGeom prst="rect">
            <a:avLst/>
          </a:prstGeom>
          <a:pattFill prst="dkDnDiag">
            <a:fgClr>
              <a:schemeClr val="tx1"/>
            </a:fgClr>
            <a:bgClr>
              <a:schemeClr val="bg1"/>
            </a:bgClr>
          </a:pattFill>
          <a:ln w="9525">
            <a:noFill/>
            <a:miter lim="800000"/>
            <a:headEnd/>
            <a:tailEnd/>
          </a:ln>
          <a:effectLst/>
        </p:spPr>
        <p:txBody>
          <a:bodyPr wrap="none" anchor="ctr"/>
          <a:lstStyle/>
          <a:p>
            <a:endParaRPr lang="en-US"/>
          </a:p>
        </p:txBody>
      </p:sp>
      <p:pic>
        <p:nvPicPr>
          <p:cNvPr id="42006" name="Picture 22" descr="txp_fig"/>
          <p:cNvPicPr>
            <a:picLocks noChangeAspect="1" noChangeArrowheads="1"/>
          </p:cNvPicPr>
          <p:nvPr>
            <p:custDataLst>
              <p:tags r:id="rId2"/>
            </p:custDataLst>
          </p:nvPr>
        </p:nvPicPr>
        <p:blipFill>
          <a:blip r:embed="rId6"/>
          <a:srcRect/>
          <a:stretch>
            <a:fillRect/>
          </a:stretch>
        </p:blipFill>
        <p:spPr bwMode="auto">
          <a:xfrm>
            <a:off x="1052513" y="3059113"/>
            <a:ext cx="2074862" cy="238125"/>
          </a:xfrm>
          <a:prstGeom prst="rect">
            <a:avLst/>
          </a:prstGeom>
          <a:noFill/>
          <a:ln w="9525">
            <a:miter lim="800000"/>
            <a:headEnd/>
            <a:tailEnd/>
          </a:ln>
          <a:effectLst/>
        </p:spPr>
      </p:pic>
      <p:sp>
        <p:nvSpPr>
          <p:cNvPr id="42007" name="Line 23"/>
          <p:cNvSpPr>
            <a:spLocks noChangeShapeType="1"/>
          </p:cNvSpPr>
          <p:nvPr/>
        </p:nvSpPr>
        <p:spPr bwMode="auto">
          <a:xfrm>
            <a:off x="862013" y="4435475"/>
            <a:ext cx="2600325"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42008" name="Line 24"/>
          <p:cNvSpPr>
            <a:spLocks noChangeShapeType="1"/>
          </p:cNvSpPr>
          <p:nvPr/>
        </p:nvSpPr>
        <p:spPr bwMode="auto">
          <a:xfrm>
            <a:off x="849313" y="4271963"/>
            <a:ext cx="12700" cy="365125"/>
          </a:xfrm>
          <a:prstGeom prst="line">
            <a:avLst/>
          </a:prstGeom>
          <a:noFill/>
          <a:ln w="9525">
            <a:solidFill>
              <a:schemeClr val="tx1"/>
            </a:solidFill>
            <a:round/>
            <a:headEnd/>
            <a:tailEnd/>
          </a:ln>
          <a:effectLst/>
        </p:spPr>
        <p:txBody>
          <a:bodyPr/>
          <a:lstStyle/>
          <a:p>
            <a:endParaRPr lang="en-US"/>
          </a:p>
        </p:txBody>
      </p:sp>
      <p:sp>
        <p:nvSpPr>
          <p:cNvPr id="42009" name="Text Box 25"/>
          <p:cNvSpPr txBox="1">
            <a:spLocks noChangeArrowheads="1"/>
          </p:cNvSpPr>
          <p:nvPr/>
        </p:nvSpPr>
        <p:spPr bwMode="auto">
          <a:xfrm>
            <a:off x="1868488" y="4389438"/>
            <a:ext cx="430212" cy="336550"/>
          </a:xfrm>
          <a:prstGeom prst="rect">
            <a:avLst/>
          </a:prstGeom>
          <a:noFill/>
          <a:ln w="9525">
            <a:noFill/>
            <a:miter lim="800000"/>
            <a:headEnd/>
            <a:tailEnd/>
          </a:ln>
          <a:effectLst/>
        </p:spPr>
        <p:txBody>
          <a:bodyPr>
            <a:spAutoFit/>
          </a:bodyPr>
          <a:lstStyle/>
          <a:p>
            <a:pPr algn="l">
              <a:spcBef>
                <a:spcPct val="50000"/>
              </a:spcBef>
            </a:pPr>
            <a:r>
              <a:rPr lang="en-US" b="0"/>
              <a:t>L</a:t>
            </a:r>
          </a:p>
        </p:txBody>
      </p:sp>
      <p:pic>
        <p:nvPicPr>
          <p:cNvPr id="42013" name="Picture 29" descr="txp_fig"/>
          <p:cNvPicPr>
            <a:picLocks noChangeAspect="1" noChangeArrowheads="1"/>
          </p:cNvPicPr>
          <p:nvPr>
            <p:custDataLst>
              <p:tags r:id="rId3"/>
            </p:custDataLst>
          </p:nvPr>
        </p:nvPicPr>
        <p:blipFill>
          <a:blip r:embed="rId7"/>
          <a:srcRect/>
          <a:stretch>
            <a:fillRect/>
          </a:stretch>
        </p:blipFill>
        <p:spPr bwMode="auto">
          <a:xfrm>
            <a:off x="3779838" y="1181100"/>
            <a:ext cx="5275262" cy="2992438"/>
          </a:xfrm>
          <a:prstGeom prst="rect">
            <a:avLst/>
          </a:prstGeom>
          <a:noFill/>
          <a:ln w="9525">
            <a:miter lim="800000"/>
            <a:headEnd/>
            <a:tailEnd/>
          </a:ln>
          <a:effectLst/>
        </p:spPr>
      </p:pic>
      <p:sp>
        <p:nvSpPr>
          <p:cNvPr id="42014" name="Line 30"/>
          <p:cNvSpPr>
            <a:spLocks noChangeShapeType="1"/>
          </p:cNvSpPr>
          <p:nvPr/>
        </p:nvSpPr>
        <p:spPr bwMode="auto">
          <a:xfrm>
            <a:off x="3435350" y="1633538"/>
            <a:ext cx="431800" cy="0"/>
          </a:xfrm>
          <a:prstGeom prst="line">
            <a:avLst/>
          </a:prstGeom>
          <a:noFill/>
          <a:ln w="9525">
            <a:solidFill>
              <a:schemeClr val="tx1"/>
            </a:solidFill>
            <a:round/>
            <a:headEnd/>
            <a:tailEnd type="triangle" w="med" len="med"/>
          </a:ln>
          <a:effectLst/>
        </p:spPr>
        <p:txBody>
          <a:bodyPr/>
          <a:lstStyle/>
          <a:p>
            <a:endParaRPr lang="en-US"/>
          </a:p>
        </p:txBody>
      </p:sp>
      <p:sp>
        <p:nvSpPr>
          <p:cNvPr id="42015" name="Text Box 31"/>
          <p:cNvSpPr txBox="1">
            <a:spLocks noChangeArrowheads="1"/>
          </p:cNvSpPr>
          <p:nvPr/>
        </p:nvSpPr>
        <p:spPr bwMode="auto">
          <a:xfrm>
            <a:off x="3617913" y="1306513"/>
            <a:ext cx="261937" cy="336550"/>
          </a:xfrm>
          <a:prstGeom prst="rect">
            <a:avLst/>
          </a:prstGeom>
          <a:noFill/>
          <a:ln w="9525">
            <a:noFill/>
            <a:miter lim="800000"/>
            <a:headEnd/>
            <a:tailEnd/>
          </a:ln>
          <a:effectLst/>
        </p:spPr>
        <p:txBody>
          <a:bodyPr>
            <a:spAutoFit/>
          </a:bodyPr>
          <a:lstStyle/>
          <a:p>
            <a:pPr algn="l">
              <a:spcBef>
                <a:spcPct val="50000"/>
              </a:spcBef>
            </a:pPr>
            <a:r>
              <a:rPr lang="en-US" b="0"/>
              <a:t>x</a:t>
            </a:r>
          </a:p>
        </p:txBody>
      </p:sp>
      <p:sp>
        <p:nvSpPr>
          <p:cNvPr id="25" name="TextBox 24"/>
          <p:cNvSpPr txBox="1"/>
          <p:nvPr/>
        </p:nvSpPr>
        <p:spPr>
          <a:xfrm>
            <a:off x="502920" y="381001"/>
            <a:ext cx="8031480" cy="830997"/>
          </a:xfrm>
          <a:prstGeom prst="rect">
            <a:avLst/>
          </a:prstGeom>
          <a:noFill/>
          <a:ln>
            <a:solidFill>
              <a:schemeClr val="tx1"/>
            </a:solidFill>
          </a:ln>
        </p:spPr>
        <p:txBody>
          <a:bodyPr wrap="square" rtlCol="0">
            <a:spAutoFit/>
          </a:bodyPr>
          <a:lstStyle/>
          <a:p>
            <a:pPr algn="l"/>
            <a:r>
              <a:rPr lang="en-US" sz="2400" b="0" dirty="0"/>
              <a:t>Stiffness matrix from basics: beam elements</a:t>
            </a:r>
          </a:p>
          <a:p>
            <a:pPr algn="l"/>
            <a:endParaRPr lang="en-US" sz="2400" b="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3" name="Picture 5" descr="txp_fig"/>
          <p:cNvPicPr>
            <a:picLocks noChangeAspect="1" noChangeArrowheads="1"/>
          </p:cNvPicPr>
          <p:nvPr>
            <p:custDataLst>
              <p:tags r:id="rId1"/>
            </p:custDataLst>
          </p:nvPr>
        </p:nvPicPr>
        <p:blipFill>
          <a:blip r:embed="rId3"/>
          <a:srcRect/>
          <a:stretch>
            <a:fillRect/>
          </a:stretch>
        </p:blipFill>
        <p:spPr bwMode="auto">
          <a:xfrm>
            <a:off x="663575" y="1103313"/>
            <a:ext cx="5900738" cy="4162425"/>
          </a:xfrm>
          <a:prstGeom prst="rect">
            <a:avLst/>
          </a:prstGeom>
          <a:noFill/>
          <a:ln w="9525">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8" name="Picture 6" descr="txp_fig"/>
          <p:cNvPicPr>
            <a:picLocks noChangeAspect="1" noChangeArrowheads="1"/>
          </p:cNvPicPr>
          <p:nvPr>
            <p:custDataLst>
              <p:tags r:id="rId1"/>
            </p:custDataLst>
          </p:nvPr>
        </p:nvPicPr>
        <p:blipFill>
          <a:blip r:embed="rId3"/>
          <a:srcRect/>
          <a:stretch>
            <a:fillRect/>
          </a:stretch>
        </p:blipFill>
        <p:spPr bwMode="auto">
          <a:xfrm>
            <a:off x="798513" y="1154113"/>
            <a:ext cx="5491162" cy="1233487"/>
          </a:xfrm>
          <a:prstGeom prst="rect">
            <a:avLst/>
          </a:prstGeom>
          <a:noFill/>
          <a:ln w="9525">
            <a:miter lim="800000"/>
            <a:headEnd/>
            <a:tailEnd/>
          </a:ln>
          <a:effectLst/>
        </p:spPr>
      </p:pic>
      <p:sp>
        <p:nvSpPr>
          <p:cNvPr id="44039" name="Line 7"/>
          <p:cNvSpPr>
            <a:spLocks noChangeShapeType="1"/>
          </p:cNvSpPr>
          <p:nvPr/>
        </p:nvSpPr>
        <p:spPr bwMode="auto">
          <a:xfrm>
            <a:off x="1162050" y="3957638"/>
            <a:ext cx="2430463" cy="0"/>
          </a:xfrm>
          <a:prstGeom prst="line">
            <a:avLst/>
          </a:prstGeom>
          <a:noFill/>
          <a:ln w="9525">
            <a:solidFill>
              <a:schemeClr val="tx1"/>
            </a:solidFill>
            <a:round/>
            <a:headEnd/>
            <a:tailEnd/>
          </a:ln>
          <a:effectLst/>
        </p:spPr>
        <p:txBody>
          <a:bodyPr/>
          <a:lstStyle/>
          <a:p>
            <a:endParaRPr lang="en-US"/>
          </a:p>
        </p:txBody>
      </p:sp>
      <p:sp>
        <p:nvSpPr>
          <p:cNvPr id="44040" name="Line 8"/>
          <p:cNvSpPr>
            <a:spLocks noChangeShapeType="1"/>
          </p:cNvSpPr>
          <p:nvPr/>
        </p:nvSpPr>
        <p:spPr bwMode="auto">
          <a:xfrm>
            <a:off x="3078163" y="5468938"/>
            <a:ext cx="2430462" cy="0"/>
          </a:xfrm>
          <a:prstGeom prst="line">
            <a:avLst/>
          </a:prstGeom>
          <a:noFill/>
          <a:ln w="9525">
            <a:solidFill>
              <a:schemeClr val="tx1"/>
            </a:solidFill>
            <a:round/>
            <a:headEnd/>
            <a:tailEnd/>
          </a:ln>
          <a:effectLst/>
        </p:spPr>
        <p:txBody>
          <a:bodyPr/>
          <a:lstStyle/>
          <a:p>
            <a:endParaRPr lang="en-US"/>
          </a:p>
        </p:txBody>
      </p:sp>
      <p:sp>
        <p:nvSpPr>
          <p:cNvPr id="44041" name="Line 9"/>
          <p:cNvSpPr>
            <a:spLocks noChangeShapeType="1"/>
          </p:cNvSpPr>
          <p:nvPr/>
        </p:nvSpPr>
        <p:spPr bwMode="auto">
          <a:xfrm>
            <a:off x="5516563" y="3870325"/>
            <a:ext cx="2430462" cy="0"/>
          </a:xfrm>
          <a:prstGeom prst="line">
            <a:avLst/>
          </a:prstGeom>
          <a:noFill/>
          <a:ln w="9525">
            <a:solidFill>
              <a:schemeClr val="tx1"/>
            </a:solidFill>
            <a:round/>
            <a:headEnd/>
            <a:tailEnd/>
          </a:ln>
          <a:effectLst/>
        </p:spPr>
        <p:txBody>
          <a:bodyPr/>
          <a:lstStyle/>
          <a:p>
            <a:endParaRPr lang="en-US"/>
          </a:p>
        </p:txBody>
      </p:sp>
      <p:sp>
        <p:nvSpPr>
          <p:cNvPr id="44042" name="Freeform 10"/>
          <p:cNvSpPr>
            <a:spLocks/>
          </p:cNvSpPr>
          <p:nvPr/>
        </p:nvSpPr>
        <p:spPr bwMode="auto">
          <a:xfrm>
            <a:off x="1130300" y="3709988"/>
            <a:ext cx="2462213" cy="260350"/>
          </a:xfrm>
          <a:custGeom>
            <a:avLst/>
            <a:gdLst/>
            <a:ahLst/>
            <a:cxnLst>
              <a:cxn ang="0">
                <a:pos x="12" y="148"/>
              </a:cxn>
              <a:cxn ang="0">
                <a:pos x="53" y="123"/>
              </a:cxn>
              <a:cxn ang="0">
                <a:pos x="70" y="107"/>
              </a:cxn>
              <a:cxn ang="0">
                <a:pos x="119" y="90"/>
              </a:cxn>
              <a:cxn ang="0">
                <a:pos x="275" y="25"/>
              </a:cxn>
              <a:cxn ang="0">
                <a:pos x="308" y="16"/>
              </a:cxn>
              <a:cxn ang="0">
                <a:pos x="358" y="0"/>
              </a:cxn>
              <a:cxn ang="0">
                <a:pos x="753" y="8"/>
              </a:cxn>
              <a:cxn ang="0">
                <a:pos x="835" y="25"/>
              </a:cxn>
              <a:cxn ang="0">
                <a:pos x="884" y="41"/>
              </a:cxn>
              <a:cxn ang="0">
                <a:pos x="909" y="49"/>
              </a:cxn>
              <a:cxn ang="0">
                <a:pos x="1057" y="99"/>
              </a:cxn>
              <a:cxn ang="0">
                <a:pos x="1395" y="164"/>
              </a:cxn>
              <a:cxn ang="0">
                <a:pos x="1551" y="156"/>
              </a:cxn>
            </a:cxnLst>
            <a:rect l="0" t="0" r="r" b="b"/>
            <a:pathLst>
              <a:path w="1551" h="164">
                <a:moveTo>
                  <a:pt x="12" y="148"/>
                </a:moveTo>
                <a:cubicBezTo>
                  <a:pt x="55" y="107"/>
                  <a:pt x="0" y="156"/>
                  <a:pt x="53" y="123"/>
                </a:cubicBezTo>
                <a:cubicBezTo>
                  <a:pt x="60" y="119"/>
                  <a:pt x="63" y="110"/>
                  <a:pt x="70" y="107"/>
                </a:cubicBezTo>
                <a:cubicBezTo>
                  <a:pt x="85" y="99"/>
                  <a:pt x="119" y="90"/>
                  <a:pt x="119" y="90"/>
                </a:cubicBezTo>
                <a:cubicBezTo>
                  <a:pt x="163" y="48"/>
                  <a:pt x="217" y="38"/>
                  <a:pt x="275" y="25"/>
                </a:cubicBezTo>
                <a:cubicBezTo>
                  <a:pt x="286" y="22"/>
                  <a:pt x="297" y="19"/>
                  <a:pt x="308" y="16"/>
                </a:cubicBezTo>
                <a:cubicBezTo>
                  <a:pt x="325" y="11"/>
                  <a:pt x="358" y="0"/>
                  <a:pt x="358" y="0"/>
                </a:cubicBezTo>
                <a:cubicBezTo>
                  <a:pt x="488" y="18"/>
                  <a:pt x="622" y="1"/>
                  <a:pt x="753" y="8"/>
                </a:cubicBezTo>
                <a:cubicBezTo>
                  <a:pt x="769" y="11"/>
                  <a:pt x="819" y="21"/>
                  <a:pt x="835" y="25"/>
                </a:cubicBezTo>
                <a:cubicBezTo>
                  <a:pt x="852" y="30"/>
                  <a:pt x="868" y="36"/>
                  <a:pt x="884" y="41"/>
                </a:cubicBezTo>
                <a:cubicBezTo>
                  <a:pt x="892" y="44"/>
                  <a:pt x="909" y="49"/>
                  <a:pt x="909" y="49"/>
                </a:cubicBezTo>
                <a:cubicBezTo>
                  <a:pt x="952" y="78"/>
                  <a:pt x="1007" y="86"/>
                  <a:pt x="1057" y="99"/>
                </a:cubicBezTo>
                <a:cubicBezTo>
                  <a:pt x="1168" y="127"/>
                  <a:pt x="1282" y="146"/>
                  <a:pt x="1395" y="164"/>
                </a:cubicBezTo>
                <a:cubicBezTo>
                  <a:pt x="1447" y="161"/>
                  <a:pt x="1551" y="156"/>
                  <a:pt x="1551" y="156"/>
                </a:cubicBezTo>
              </a:path>
            </a:pathLst>
          </a:custGeom>
          <a:noFill/>
          <a:ln w="9525">
            <a:solidFill>
              <a:schemeClr val="tx1"/>
            </a:solidFill>
            <a:round/>
            <a:headEnd/>
            <a:tailEnd/>
          </a:ln>
          <a:effectLst/>
        </p:spPr>
        <p:txBody>
          <a:bodyPr/>
          <a:lstStyle/>
          <a:p>
            <a:endParaRPr lang="en-US"/>
          </a:p>
        </p:txBody>
      </p:sp>
      <p:sp>
        <p:nvSpPr>
          <p:cNvPr id="44047" name="Freeform 15"/>
          <p:cNvSpPr>
            <a:spLocks/>
          </p:cNvSpPr>
          <p:nvPr/>
        </p:nvSpPr>
        <p:spPr bwMode="auto">
          <a:xfrm>
            <a:off x="5499100" y="3540125"/>
            <a:ext cx="2443163" cy="352425"/>
          </a:xfrm>
          <a:custGeom>
            <a:avLst/>
            <a:gdLst/>
            <a:ahLst/>
            <a:cxnLst>
              <a:cxn ang="0">
                <a:pos x="0" y="25"/>
              </a:cxn>
              <a:cxn ang="0">
                <a:pos x="338" y="0"/>
              </a:cxn>
              <a:cxn ang="0">
                <a:pos x="453" y="8"/>
              </a:cxn>
              <a:cxn ang="0">
                <a:pos x="667" y="16"/>
              </a:cxn>
              <a:cxn ang="0">
                <a:pos x="922" y="90"/>
              </a:cxn>
              <a:cxn ang="0">
                <a:pos x="1070" y="156"/>
              </a:cxn>
              <a:cxn ang="0">
                <a:pos x="1292" y="222"/>
              </a:cxn>
              <a:cxn ang="0">
                <a:pos x="1539" y="214"/>
              </a:cxn>
            </a:cxnLst>
            <a:rect l="0" t="0" r="r" b="b"/>
            <a:pathLst>
              <a:path w="1539" h="222">
                <a:moveTo>
                  <a:pt x="0" y="25"/>
                </a:moveTo>
                <a:cubicBezTo>
                  <a:pt x="121" y="17"/>
                  <a:pt x="215" y="6"/>
                  <a:pt x="338" y="0"/>
                </a:cubicBezTo>
                <a:cubicBezTo>
                  <a:pt x="376" y="3"/>
                  <a:pt x="415" y="6"/>
                  <a:pt x="453" y="8"/>
                </a:cubicBezTo>
                <a:cubicBezTo>
                  <a:pt x="524" y="11"/>
                  <a:pt x="596" y="11"/>
                  <a:pt x="667" y="16"/>
                </a:cubicBezTo>
                <a:cubicBezTo>
                  <a:pt x="755" y="22"/>
                  <a:pt x="840" y="64"/>
                  <a:pt x="922" y="90"/>
                </a:cubicBezTo>
                <a:cubicBezTo>
                  <a:pt x="964" y="135"/>
                  <a:pt x="1017" y="133"/>
                  <a:pt x="1070" y="156"/>
                </a:cubicBezTo>
                <a:cubicBezTo>
                  <a:pt x="1141" y="186"/>
                  <a:pt x="1215" y="211"/>
                  <a:pt x="1292" y="222"/>
                </a:cubicBezTo>
                <a:cubicBezTo>
                  <a:pt x="1478" y="212"/>
                  <a:pt x="1396" y="214"/>
                  <a:pt x="1539" y="214"/>
                </a:cubicBezTo>
              </a:path>
            </a:pathLst>
          </a:custGeom>
          <a:noFill/>
          <a:ln w="9525">
            <a:solidFill>
              <a:schemeClr val="tx1"/>
            </a:solidFill>
            <a:round/>
            <a:headEnd/>
            <a:tailEnd/>
          </a:ln>
          <a:effectLst/>
        </p:spPr>
        <p:txBody>
          <a:bodyPr/>
          <a:lstStyle/>
          <a:p>
            <a:endParaRPr lang="en-US"/>
          </a:p>
        </p:txBody>
      </p:sp>
      <p:sp>
        <p:nvSpPr>
          <p:cNvPr id="44049" name="Freeform 17"/>
          <p:cNvSpPr>
            <a:spLocks/>
          </p:cNvSpPr>
          <p:nvPr/>
        </p:nvSpPr>
        <p:spPr bwMode="auto">
          <a:xfrm rot="10800000" flipV="1">
            <a:off x="3055938" y="5173663"/>
            <a:ext cx="2481262" cy="350837"/>
          </a:xfrm>
          <a:custGeom>
            <a:avLst/>
            <a:gdLst/>
            <a:ahLst/>
            <a:cxnLst>
              <a:cxn ang="0">
                <a:pos x="0" y="16"/>
              </a:cxn>
              <a:cxn ang="0">
                <a:pos x="205" y="16"/>
              </a:cxn>
              <a:cxn ang="0">
                <a:pos x="600" y="147"/>
              </a:cxn>
              <a:cxn ang="0">
                <a:pos x="971" y="188"/>
              </a:cxn>
              <a:cxn ang="0">
                <a:pos x="1275" y="188"/>
              </a:cxn>
              <a:cxn ang="0">
                <a:pos x="1563" y="180"/>
              </a:cxn>
            </a:cxnLst>
            <a:rect l="0" t="0" r="r" b="b"/>
            <a:pathLst>
              <a:path w="1563" h="221">
                <a:moveTo>
                  <a:pt x="0" y="16"/>
                </a:moveTo>
                <a:cubicBezTo>
                  <a:pt x="95" y="9"/>
                  <a:pt x="116" y="0"/>
                  <a:pt x="205" y="16"/>
                </a:cubicBezTo>
                <a:cubicBezTo>
                  <a:pt x="343" y="41"/>
                  <a:pt x="464" y="122"/>
                  <a:pt x="600" y="147"/>
                </a:cubicBezTo>
                <a:cubicBezTo>
                  <a:pt x="725" y="170"/>
                  <a:pt x="843" y="180"/>
                  <a:pt x="971" y="188"/>
                </a:cubicBezTo>
                <a:cubicBezTo>
                  <a:pt x="1092" y="221"/>
                  <a:pt x="990" y="197"/>
                  <a:pt x="1275" y="188"/>
                </a:cubicBezTo>
                <a:cubicBezTo>
                  <a:pt x="1371" y="185"/>
                  <a:pt x="1563" y="180"/>
                  <a:pt x="1563" y="180"/>
                </a:cubicBezTo>
              </a:path>
            </a:pathLst>
          </a:custGeom>
          <a:noFill/>
          <a:ln w="9525">
            <a:solidFill>
              <a:schemeClr val="tx1"/>
            </a:solidFill>
            <a:round/>
            <a:headEnd/>
            <a:tailEnd/>
          </a:ln>
          <a:effectLst/>
        </p:spPr>
        <p:txBody>
          <a:bodyPr/>
          <a:lstStyle/>
          <a:p>
            <a:endParaRPr lang="en-US"/>
          </a:p>
        </p:txBody>
      </p:sp>
      <p:sp>
        <p:nvSpPr>
          <p:cNvPr id="44050" name="Text Box 18"/>
          <p:cNvSpPr txBox="1">
            <a:spLocks noChangeArrowheads="1"/>
          </p:cNvSpPr>
          <p:nvPr/>
        </p:nvSpPr>
        <p:spPr bwMode="auto">
          <a:xfrm>
            <a:off x="1736725" y="4244975"/>
            <a:ext cx="561975" cy="336550"/>
          </a:xfrm>
          <a:prstGeom prst="rect">
            <a:avLst/>
          </a:prstGeom>
          <a:noFill/>
          <a:ln w="9525">
            <a:noFill/>
            <a:miter lim="800000"/>
            <a:headEnd/>
            <a:tailEnd/>
          </a:ln>
          <a:effectLst/>
        </p:spPr>
        <p:txBody>
          <a:bodyPr>
            <a:spAutoFit/>
          </a:bodyPr>
          <a:lstStyle/>
          <a:p>
            <a:pPr algn="l">
              <a:spcBef>
                <a:spcPct val="50000"/>
              </a:spcBef>
            </a:pPr>
            <a:r>
              <a:rPr lang="en-US" b="0"/>
              <a:t>22</a:t>
            </a:r>
          </a:p>
        </p:txBody>
      </p:sp>
      <p:sp>
        <p:nvSpPr>
          <p:cNvPr id="44051" name="Text Box 19"/>
          <p:cNvSpPr txBox="1">
            <a:spLocks noChangeArrowheads="1"/>
          </p:cNvSpPr>
          <p:nvPr/>
        </p:nvSpPr>
        <p:spPr bwMode="auto">
          <a:xfrm>
            <a:off x="6218238" y="4114800"/>
            <a:ext cx="600075" cy="336550"/>
          </a:xfrm>
          <a:prstGeom prst="rect">
            <a:avLst/>
          </a:prstGeom>
          <a:noFill/>
          <a:ln w="9525">
            <a:noFill/>
            <a:miter lim="800000"/>
            <a:headEnd/>
            <a:tailEnd/>
          </a:ln>
          <a:effectLst/>
        </p:spPr>
        <p:txBody>
          <a:bodyPr>
            <a:spAutoFit/>
          </a:bodyPr>
          <a:lstStyle/>
          <a:p>
            <a:pPr algn="l">
              <a:spcBef>
                <a:spcPct val="50000"/>
              </a:spcBef>
            </a:pPr>
            <a:r>
              <a:rPr lang="en-US" b="0"/>
              <a:t>12</a:t>
            </a:r>
          </a:p>
        </p:txBody>
      </p:sp>
      <p:sp>
        <p:nvSpPr>
          <p:cNvPr id="44052" name="Text Box 20"/>
          <p:cNvSpPr txBox="1">
            <a:spLocks noChangeArrowheads="1"/>
          </p:cNvSpPr>
          <p:nvPr/>
        </p:nvSpPr>
        <p:spPr bwMode="auto">
          <a:xfrm>
            <a:off x="4010025" y="5983288"/>
            <a:ext cx="444500" cy="336550"/>
          </a:xfrm>
          <a:prstGeom prst="rect">
            <a:avLst/>
          </a:prstGeom>
          <a:noFill/>
          <a:ln w="9525">
            <a:noFill/>
            <a:miter lim="800000"/>
            <a:headEnd/>
            <a:tailEnd/>
          </a:ln>
          <a:effectLst/>
        </p:spPr>
        <p:txBody>
          <a:bodyPr>
            <a:spAutoFit/>
          </a:bodyPr>
          <a:lstStyle/>
          <a:p>
            <a:pPr algn="l">
              <a:spcBef>
                <a:spcPct val="50000"/>
              </a:spcBef>
            </a:pPr>
            <a:r>
              <a:rPr lang="en-US" b="0"/>
              <a:t>13</a:t>
            </a:r>
          </a:p>
        </p:txBody>
      </p:sp>
      <p:sp>
        <p:nvSpPr>
          <p:cNvPr id="44053" name="Text Box 21"/>
          <p:cNvSpPr txBox="1">
            <a:spLocks noChangeArrowheads="1"/>
          </p:cNvSpPr>
          <p:nvPr/>
        </p:nvSpPr>
        <p:spPr bwMode="auto">
          <a:xfrm>
            <a:off x="300038" y="222250"/>
            <a:ext cx="4951412" cy="336550"/>
          </a:xfrm>
          <a:prstGeom prst="rect">
            <a:avLst/>
          </a:prstGeom>
          <a:noFill/>
          <a:ln w="9525">
            <a:noFill/>
            <a:miter lim="800000"/>
            <a:headEnd/>
            <a:tailEnd/>
          </a:ln>
          <a:effectLst/>
        </p:spPr>
        <p:txBody>
          <a:bodyPr>
            <a:spAutoFit/>
          </a:bodyPr>
          <a:lstStyle/>
          <a:p>
            <a:pPr algn="l">
              <a:spcBef>
                <a:spcPct val="50000"/>
              </a:spcBef>
            </a:pPr>
            <a:r>
              <a:rPr lang="en-US" b="0"/>
              <a:t>Intuitive but not easy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1027"/>
          <p:cNvSpPr>
            <a:spLocks noChangeArrowheads="1"/>
          </p:cNvSpPr>
          <p:nvPr/>
        </p:nvSpPr>
        <p:spPr bwMode="auto">
          <a:xfrm>
            <a:off x="5210175" y="2119313"/>
            <a:ext cx="3352800" cy="188912"/>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5108" name="AutoShape 1028"/>
          <p:cNvSpPr>
            <a:spLocks noChangeArrowheads="1"/>
          </p:cNvSpPr>
          <p:nvPr/>
        </p:nvSpPr>
        <p:spPr bwMode="auto">
          <a:xfrm>
            <a:off x="5126038" y="2317750"/>
            <a:ext cx="207962" cy="234950"/>
          </a:xfrm>
          <a:prstGeom prst="triangle">
            <a:avLst>
              <a:gd name="adj" fmla="val 50000"/>
            </a:avLst>
          </a:prstGeom>
          <a:solidFill>
            <a:schemeClr val="tx1"/>
          </a:solidFill>
          <a:ln w="9525">
            <a:solidFill>
              <a:schemeClr val="tx1"/>
            </a:solidFill>
            <a:miter lim="800000"/>
            <a:headEnd/>
            <a:tailEnd/>
          </a:ln>
          <a:effectLst/>
        </p:spPr>
        <p:txBody>
          <a:bodyPr wrap="none" anchor="ctr"/>
          <a:lstStyle/>
          <a:p>
            <a:endParaRPr lang="en-US"/>
          </a:p>
        </p:txBody>
      </p:sp>
      <p:sp>
        <p:nvSpPr>
          <p:cNvPr id="175109" name="Oval 1029"/>
          <p:cNvSpPr>
            <a:spLocks noChangeArrowheads="1"/>
          </p:cNvSpPr>
          <p:nvPr/>
        </p:nvSpPr>
        <p:spPr bwMode="auto">
          <a:xfrm>
            <a:off x="8415338" y="2312988"/>
            <a:ext cx="217487" cy="217487"/>
          </a:xfrm>
          <a:prstGeom prst="ellipse">
            <a:avLst/>
          </a:prstGeom>
          <a:solidFill>
            <a:srgbClr val="000000"/>
          </a:solidFill>
          <a:ln w="9525">
            <a:solidFill>
              <a:schemeClr val="tx1"/>
            </a:solidFill>
            <a:round/>
            <a:headEnd/>
            <a:tailEnd/>
          </a:ln>
          <a:effectLst/>
        </p:spPr>
        <p:txBody>
          <a:bodyPr wrap="none" anchor="ctr"/>
          <a:lstStyle/>
          <a:p>
            <a:endParaRPr lang="en-US"/>
          </a:p>
        </p:txBody>
      </p:sp>
      <p:sp>
        <p:nvSpPr>
          <p:cNvPr id="175110" name="Rectangle 1030" descr="Light upward diagonal"/>
          <p:cNvSpPr>
            <a:spLocks noChangeArrowheads="1"/>
          </p:cNvSpPr>
          <p:nvPr/>
        </p:nvSpPr>
        <p:spPr bwMode="auto">
          <a:xfrm>
            <a:off x="4949825" y="2554288"/>
            <a:ext cx="609600" cy="304800"/>
          </a:xfrm>
          <a:prstGeom prst="rect">
            <a:avLst/>
          </a:prstGeom>
          <a:pattFill prst="ltUpDiag">
            <a:fgClr>
              <a:schemeClr val="tx1"/>
            </a:fgClr>
            <a:bgClr>
              <a:schemeClr val="bg1"/>
            </a:bgClr>
          </a:pattFill>
          <a:ln w="9525">
            <a:noFill/>
            <a:miter lim="800000"/>
            <a:headEnd/>
            <a:tailEnd/>
          </a:ln>
          <a:effectLst/>
        </p:spPr>
        <p:txBody>
          <a:bodyPr wrap="none" anchor="ctr"/>
          <a:lstStyle/>
          <a:p>
            <a:endParaRPr lang="en-US"/>
          </a:p>
        </p:txBody>
      </p:sp>
      <p:sp>
        <p:nvSpPr>
          <p:cNvPr id="175111" name="Rectangle 1031" descr="Light upward diagonal"/>
          <p:cNvSpPr>
            <a:spLocks noChangeArrowheads="1"/>
          </p:cNvSpPr>
          <p:nvPr/>
        </p:nvSpPr>
        <p:spPr bwMode="auto">
          <a:xfrm>
            <a:off x="8259763" y="2549525"/>
            <a:ext cx="609600" cy="304800"/>
          </a:xfrm>
          <a:prstGeom prst="rect">
            <a:avLst/>
          </a:prstGeom>
          <a:pattFill prst="ltUpDiag">
            <a:fgClr>
              <a:schemeClr val="tx1"/>
            </a:fgClr>
            <a:bgClr>
              <a:schemeClr val="bg1"/>
            </a:bgClr>
          </a:pattFill>
          <a:ln w="9525">
            <a:noFill/>
            <a:miter lim="800000"/>
            <a:headEnd/>
            <a:tailEnd/>
          </a:ln>
          <a:effectLst/>
        </p:spPr>
        <p:txBody>
          <a:bodyPr wrap="none" anchor="ctr"/>
          <a:lstStyle/>
          <a:p>
            <a:endParaRPr lang="en-US"/>
          </a:p>
        </p:txBody>
      </p:sp>
      <p:sp>
        <p:nvSpPr>
          <p:cNvPr id="175112" name="Line 1032"/>
          <p:cNvSpPr>
            <a:spLocks noChangeShapeType="1"/>
          </p:cNvSpPr>
          <p:nvPr/>
        </p:nvSpPr>
        <p:spPr bwMode="auto">
          <a:xfrm>
            <a:off x="6835775" y="1320800"/>
            <a:ext cx="0" cy="798513"/>
          </a:xfrm>
          <a:prstGeom prst="line">
            <a:avLst/>
          </a:prstGeom>
          <a:noFill/>
          <a:ln w="9525">
            <a:solidFill>
              <a:schemeClr val="tx1"/>
            </a:solidFill>
            <a:round/>
            <a:headEnd/>
            <a:tailEnd type="triangle" w="med" len="med"/>
          </a:ln>
          <a:effectLst/>
        </p:spPr>
        <p:txBody>
          <a:bodyPr/>
          <a:lstStyle/>
          <a:p>
            <a:endParaRPr lang="en-US"/>
          </a:p>
        </p:txBody>
      </p:sp>
      <p:pic>
        <p:nvPicPr>
          <p:cNvPr id="175115" name="Picture 1035" descr="C:\Documents and Settings\Dr. Sumeet Basu\My Documents\me623_2009\TP_tmp.png"/>
          <p:cNvPicPr>
            <a:picLocks noChangeAspect="1" noChangeArrowheads="1"/>
          </p:cNvPicPr>
          <p:nvPr>
            <p:custDataLst>
              <p:tags r:id="rId1"/>
            </p:custDataLst>
          </p:nvPr>
        </p:nvPicPr>
        <p:blipFill>
          <a:blip r:embed="rId8"/>
          <a:srcRect/>
          <a:stretch>
            <a:fillRect/>
          </a:stretch>
        </p:blipFill>
        <p:spPr bwMode="auto">
          <a:xfrm>
            <a:off x="6869113" y="1260475"/>
            <a:ext cx="209550" cy="184150"/>
          </a:xfrm>
          <a:prstGeom prst="rect">
            <a:avLst/>
          </a:prstGeom>
          <a:noFill/>
          <a:ln w="9525">
            <a:noFill/>
            <a:miter lim="800000"/>
            <a:headEnd/>
            <a:tailEnd/>
          </a:ln>
          <a:effectLst/>
        </p:spPr>
      </p:pic>
      <p:sp>
        <p:nvSpPr>
          <p:cNvPr id="175116" name="Line 1036"/>
          <p:cNvSpPr>
            <a:spLocks noChangeShapeType="1"/>
          </p:cNvSpPr>
          <p:nvPr/>
        </p:nvSpPr>
        <p:spPr bwMode="auto">
          <a:xfrm>
            <a:off x="5224463" y="2568575"/>
            <a:ext cx="0" cy="944563"/>
          </a:xfrm>
          <a:prstGeom prst="line">
            <a:avLst/>
          </a:prstGeom>
          <a:noFill/>
          <a:ln w="9525">
            <a:solidFill>
              <a:schemeClr val="tx1"/>
            </a:solidFill>
            <a:round/>
            <a:headEnd/>
            <a:tailEnd/>
          </a:ln>
          <a:effectLst/>
        </p:spPr>
        <p:txBody>
          <a:bodyPr/>
          <a:lstStyle/>
          <a:p>
            <a:endParaRPr lang="en-US"/>
          </a:p>
        </p:txBody>
      </p:sp>
      <p:sp>
        <p:nvSpPr>
          <p:cNvPr id="175117" name="Line 1037"/>
          <p:cNvSpPr>
            <a:spLocks noChangeShapeType="1"/>
          </p:cNvSpPr>
          <p:nvPr/>
        </p:nvSpPr>
        <p:spPr bwMode="auto">
          <a:xfrm>
            <a:off x="6842125" y="2300288"/>
            <a:ext cx="0" cy="944562"/>
          </a:xfrm>
          <a:prstGeom prst="line">
            <a:avLst/>
          </a:prstGeom>
          <a:noFill/>
          <a:ln w="9525">
            <a:solidFill>
              <a:schemeClr val="tx1"/>
            </a:solidFill>
            <a:round/>
            <a:headEnd/>
            <a:tailEnd/>
          </a:ln>
          <a:effectLst/>
        </p:spPr>
        <p:txBody>
          <a:bodyPr/>
          <a:lstStyle/>
          <a:p>
            <a:endParaRPr lang="en-US"/>
          </a:p>
        </p:txBody>
      </p:sp>
      <p:sp>
        <p:nvSpPr>
          <p:cNvPr id="175118" name="Line 1038"/>
          <p:cNvSpPr>
            <a:spLocks noChangeShapeType="1"/>
          </p:cNvSpPr>
          <p:nvPr/>
        </p:nvSpPr>
        <p:spPr bwMode="auto">
          <a:xfrm>
            <a:off x="8547100" y="2335213"/>
            <a:ext cx="0" cy="944562"/>
          </a:xfrm>
          <a:prstGeom prst="line">
            <a:avLst/>
          </a:prstGeom>
          <a:noFill/>
          <a:ln w="9525">
            <a:solidFill>
              <a:schemeClr val="tx1"/>
            </a:solidFill>
            <a:round/>
            <a:headEnd/>
            <a:tailEnd/>
          </a:ln>
          <a:effectLst/>
        </p:spPr>
        <p:txBody>
          <a:bodyPr/>
          <a:lstStyle/>
          <a:p>
            <a:endParaRPr lang="en-US"/>
          </a:p>
        </p:txBody>
      </p:sp>
      <p:sp>
        <p:nvSpPr>
          <p:cNvPr id="175119" name="Line 1039"/>
          <p:cNvSpPr>
            <a:spLocks noChangeShapeType="1"/>
          </p:cNvSpPr>
          <p:nvPr/>
        </p:nvSpPr>
        <p:spPr bwMode="auto">
          <a:xfrm>
            <a:off x="5224463" y="2989263"/>
            <a:ext cx="1625600" cy="0"/>
          </a:xfrm>
          <a:prstGeom prst="line">
            <a:avLst/>
          </a:prstGeom>
          <a:noFill/>
          <a:ln w="9525">
            <a:solidFill>
              <a:schemeClr val="tx1"/>
            </a:solidFill>
            <a:round/>
            <a:headEnd type="arrow" w="med" len="med"/>
            <a:tailEnd type="arrow" w="med" len="med"/>
          </a:ln>
          <a:effectLst/>
        </p:spPr>
        <p:txBody>
          <a:bodyPr/>
          <a:lstStyle/>
          <a:p>
            <a:endParaRPr lang="en-US"/>
          </a:p>
        </p:txBody>
      </p:sp>
      <p:pic>
        <p:nvPicPr>
          <p:cNvPr id="175121" name="Picture 1041" descr="C:\Documents and Settings\Dr. Sumeet Basu\My Documents\me623_2009\TP_tmp.png"/>
          <p:cNvPicPr>
            <a:picLocks noChangeAspect="1" noChangeArrowheads="1"/>
          </p:cNvPicPr>
          <p:nvPr>
            <p:custDataLst>
              <p:tags r:id="rId2"/>
            </p:custDataLst>
          </p:nvPr>
        </p:nvPicPr>
        <p:blipFill>
          <a:blip r:embed="rId9"/>
          <a:srcRect/>
          <a:stretch>
            <a:fillRect/>
          </a:stretch>
        </p:blipFill>
        <p:spPr bwMode="auto">
          <a:xfrm>
            <a:off x="5740400" y="2609850"/>
            <a:ext cx="457200" cy="266700"/>
          </a:xfrm>
          <a:prstGeom prst="rect">
            <a:avLst/>
          </a:prstGeom>
          <a:noFill/>
          <a:ln w="9525">
            <a:noFill/>
            <a:miter lim="800000"/>
            <a:headEnd/>
            <a:tailEnd/>
          </a:ln>
          <a:effectLst/>
        </p:spPr>
      </p:pic>
      <p:grpSp>
        <p:nvGrpSpPr>
          <p:cNvPr id="2" name="Group 1053"/>
          <p:cNvGrpSpPr>
            <a:grpSpLocks/>
          </p:cNvGrpSpPr>
          <p:nvPr/>
        </p:nvGrpSpPr>
        <p:grpSpPr bwMode="auto">
          <a:xfrm>
            <a:off x="4972050" y="1866900"/>
            <a:ext cx="3638550" cy="404813"/>
            <a:chOff x="3132" y="1176"/>
            <a:chExt cx="2292" cy="255"/>
          </a:xfrm>
        </p:grpSpPr>
        <p:sp>
          <p:nvSpPr>
            <p:cNvPr id="175122" name="Oval 1042"/>
            <p:cNvSpPr>
              <a:spLocks noChangeArrowheads="1"/>
            </p:cNvSpPr>
            <p:nvPr/>
          </p:nvSpPr>
          <p:spPr bwMode="auto">
            <a:xfrm>
              <a:off x="3253" y="1370"/>
              <a:ext cx="56" cy="5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75123" name="Oval 1043"/>
            <p:cNvSpPr>
              <a:spLocks noChangeArrowheads="1"/>
            </p:cNvSpPr>
            <p:nvPr/>
          </p:nvSpPr>
          <p:spPr bwMode="auto">
            <a:xfrm>
              <a:off x="4300" y="1375"/>
              <a:ext cx="56" cy="5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75124" name="Oval 1044"/>
            <p:cNvSpPr>
              <a:spLocks noChangeArrowheads="1"/>
            </p:cNvSpPr>
            <p:nvPr/>
          </p:nvSpPr>
          <p:spPr bwMode="auto">
            <a:xfrm>
              <a:off x="5365" y="1371"/>
              <a:ext cx="56" cy="56"/>
            </a:xfrm>
            <a:prstGeom prst="ellipse">
              <a:avLst/>
            </a:prstGeom>
            <a:solidFill>
              <a:schemeClr val="tx1"/>
            </a:solidFill>
            <a:ln w="9525">
              <a:solidFill>
                <a:schemeClr val="tx1"/>
              </a:solidFill>
              <a:round/>
              <a:headEnd/>
              <a:tailEnd/>
            </a:ln>
            <a:effectLst/>
          </p:spPr>
          <p:txBody>
            <a:bodyPr wrap="none" anchor="ctr"/>
            <a:lstStyle/>
            <a:p>
              <a:endParaRPr lang="en-US"/>
            </a:p>
          </p:txBody>
        </p:sp>
        <p:pic>
          <p:nvPicPr>
            <p:cNvPr id="175126" name="Picture 1046" descr="C:\Documents and Settings\Dr. Sumeet Basu\My Documents\me623_2009\TP_tmp.png"/>
            <p:cNvPicPr>
              <a:picLocks noChangeAspect="1" noChangeArrowheads="1"/>
            </p:cNvPicPr>
            <p:nvPr>
              <p:custDataLst>
                <p:tags r:id="rId4"/>
              </p:custDataLst>
            </p:nvPr>
          </p:nvPicPr>
          <p:blipFill>
            <a:blip r:embed="rId10"/>
            <a:srcRect/>
            <a:stretch>
              <a:fillRect/>
            </a:stretch>
          </p:blipFill>
          <p:spPr bwMode="auto">
            <a:xfrm>
              <a:off x="3132" y="1217"/>
              <a:ext cx="75" cy="117"/>
            </a:xfrm>
            <a:prstGeom prst="rect">
              <a:avLst/>
            </a:prstGeom>
            <a:noFill/>
            <a:ln w="9525">
              <a:noFill/>
              <a:miter lim="800000"/>
              <a:headEnd/>
              <a:tailEnd/>
            </a:ln>
            <a:effectLst/>
          </p:spPr>
        </p:pic>
        <p:pic>
          <p:nvPicPr>
            <p:cNvPr id="175130" name="Picture 1050" descr="C:\Documents and Settings\Dr. Sumeet Basu\My Documents\me623_2009\TP_tmp.png"/>
            <p:cNvPicPr>
              <a:picLocks noChangeAspect="1" noChangeArrowheads="1"/>
            </p:cNvPicPr>
            <p:nvPr>
              <p:custDataLst>
                <p:tags r:id="rId5"/>
              </p:custDataLst>
            </p:nvPr>
          </p:nvPicPr>
          <p:blipFill>
            <a:blip r:embed="rId11"/>
            <a:srcRect/>
            <a:stretch>
              <a:fillRect/>
            </a:stretch>
          </p:blipFill>
          <p:spPr bwMode="auto">
            <a:xfrm>
              <a:off x="4183" y="1187"/>
              <a:ext cx="92" cy="117"/>
            </a:xfrm>
            <a:prstGeom prst="rect">
              <a:avLst/>
            </a:prstGeom>
            <a:noFill/>
            <a:ln w="9525">
              <a:noFill/>
              <a:miter lim="800000"/>
              <a:headEnd/>
              <a:tailEnd/>
            </a:ln>
            <a:effectLst/>
          </p:spPr>
        </p:pic>
        <p:pic>
          <p:nvPicPr>
            <p:cNvPr id="175129" name="Picture 1049" descr="C:\Documents and Settings\Dr. Sumeet Basu\My Documents\me623_2009\TP_tmp.png"/>
            <p:cNvPicPr>
              <a:picLocks noChangeAspect="1" noChangeArrowheads="1"/>
            </p:cNvPicPr>
            <p:nvPr>
              <p:custDataLst>
                <p:tags r:id="rId6"/>
              </p:custDataLst>
            </p:nvPr>
          </p:nvPicPr>
          <p:blipFill>
            <a:blip r:embed="rId12"/>
            <a:srcRect/>
            <a:stretch>
              <a:fillRect/>
            </a:stretch>
          </p:blipFill>
          <p:spPr bwMode="auto">
            <a:xfrm>
              <a:off x="5332" y="1176"/>
              <a:ext cx="92" cy="125"/>
            </a:xfrm>
            <a:prstGeom prst="rect">
              <a:avLst/>
            </a:prstGeom>
            <a:noFill/>
            <a:ln w="9525">
              <a:noFill/>
              <a:miter lim="800000"/>
              <a:headEnd/>
              <a:tailEnd/>
            </a:ln>
            <a:effectLst/>
          </p:spPr>
        </p:pic>
      </p:grpSp>
      <p:grpSp>
        <p:nvGrpSpPr>
          <p:cNvPr id="3" name="Group 1054"/>
          <p:cNvGrpSpPr>
            <a:grpSpLocks/>
          </p:cNvGrpSpPr>
          <p:nvPr/>
        </p:nvGrpSpPr>
        <p:grpSpPr bwMode="auto">
          <a:xfrm>
            <a:off x="5616575" y="1970088"/>
            <a:ext cx="2374900" cy="346075"/>
            <a:chOff x="3538" y="1241"/>
            <a:chExt cx="1496" cy="218"/>
          </a:xfrm>
        </p:grpSpPr>
        <p:sp>
          <p:nvSpPr>
            <p:cNvPr id="175131" name="Text Box 1051"/>
            <p:cNvSpPr txBox="1">
              <a:spLocks noChangeArrowheads="1"/>
            </p:cNvSpPr>
            <p:nvPr/>
          </p:nvSpPr>
          <p:spPr bwMode="auto">
            <a:xfrm>
              <a:off x="3538" y="1241"/>
              <a:ext cx="302" cy="212"/>
            </a:xfrm>
            <a:prstGeom prst="rect">
              <a:avLst/>
            </a:prstGeom>
            <a:solidFill>
              <a:srgbClr val="FF6600"/>
            </a:solidFill>
            <a:ln w="9525">
              <a:noFill/>
              <a:miter lim="800000"/>
              <a:headEnd/>
              <a:tailEnd/>
            </a:ln>
            <a:effectLst/>
          </p:spPr>
          <p:txBody>
            <a:bodyPr>
              <a:spAutoFit/>
            </a:bodyPr>
            <a:lstStyle/>
            <a:p>
              <a:pPr>
                <a:spcBef>
                  <a:spcPct val="50000"/>
                </a:spcBef>
              </a:pPr>
              <a:r>
                <a:rPr lang="en-US" b="0"/>
                <a:t>1</a:t>
              </a:r>
            </a:p>
          </p:txBody>
        </p:sp>
        <p:sp>
          <p:nvSpPr>
            <p:cNvPr id="175132" name="Text Box 1052"/>
            <p:cNvSpPr txBox="1">
              <a:spLocks noChangeArrowheads="1"/>
            </p:cNvSpPr>
            <p:nvPr/>
          </p:nvSpPr>
          <p:spPr bwMode="auto">
            <a:xfrm>
              <a:off x="4732" y="1247"/>
              <a:ext cx="302" cy="212"/>
            </a:xfrm>
            <a:prstGeom prst="rect">
              <a:avLst/>
            </a:prstGeom>
            <a:solidFill>
              <a:srgbClr val="FF6600"/>
            </a:solidFill>
            <a:ln w="9525">
              <a:noFill/>
              <a:miter lim="800000"/>
              <a:headEnd/>
              <a:tailEnd/>
            </a:ln>
            <a:effectLst/>
          </p:spPr>
          <p:txBody>
            <a:bodyPr>
              <a:spAutoFit/>
            </a:bodyPr>
            <a:lstStyle/>
            <a:p>
              <a:pPr>
                <a:spcBef>
                  <a:spcPct val="50000"/>
                </a:spcBef>
              </a:pPr>
              <a:r>
                <a:rPr lang="en-US" b="0"/>
                <a:t>2</a:t>
              </a:r>
            </a:p>
          </p:txBody>
        </p:sp>
      </p:grpSp>
      <p:pic>
        <p:nvPicPr>
          <p:cNvPr id="175137" name="Picture 1057" descr="C:\Documents and Settings\Dr. Sumeet Basu\My Documents\me623_2009\TP_tmp.png"/>
          <p:cNvPicPr>
            <a:picLocks noChangeAspect="1" noChangeArrowheads="1"/>
          </p:cNvPicPr>
          <p:nvPr>
            <p:custDataLst>
              <p:tags r:id="rId3"/>
            </p:custDataLst>
          </p:nvPr>
        </p:nvPicPr>
        <p:blipFill>
          <a:blip r:embed="rId13"/>
          <a:srcRect/>
          <a:stretch>
            <a:fillRect/>
          </a:stretch>
        </p:blipFill>
        <p:spPr bwMode="auto">
          <a:xfrm>
            <a:off x="982663" y="4002088"/>
            <a:ext cx="6900862" cy="161766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175137"/>
                                        </p:tgtEl>
                                        <p:attrNameLst>
                                          <p:attrName>style.visibility</p:attrName>
                                        </p:attrNameLst>
                                      </p:cBhvr>
                                      <p:to>
                                        <p:strVal val="visible"/>
                                      </p:to>
                                    </p:set>
                                    <p:anim calcmode="lin" valueType="num">
                                      <p:cBhvr additive="base">
                                        <p:cTn id="15" dur="500" fill="hold"/>
                                        <p:tgtEl>
                                          <p:spTgt spid="175137"/>
                                        </p:tgtEl>
                                        <p:attrNameLst>
                                          <p:attrName>ppt_x</p:attrName>
                                        </p:attrNameLst>
                                      </p:cBhvr>
                                      <p:tavLst>
                                        <p:tav tm="0">
                                          <p:val>
                                            <p:strVal val="0-#ppt_w/2"/>
                                          </p:val>
                                        </p:tav>
                                        <p:tav tm="100000">
                                          <p:val>
                                            <p:strVal val="#ppt_x"/>
                                          </p:val>
                                        </p:tav>
                                      </p:tavLst>
                                    </p:anim>
                                    <p:anim calcmode="lin" valueType="num">
                                      <p:cBhvr additive="base">
                                        <p:cTn id="16" dur="500" fill="hold"/>
                                        <p:tgtEl>
                                          <p:spTgt spid="1751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4" name="Picture 6" descr="C:\Documents and Settings\Dr. Sumeet Basu\My Documents\me623_2009\TP_tmp.png"/>
          <p:cNvPicPr>
            <a:picLocks noChangeAspect="1" noChangeArrowheads="1"/>
          </p:cNvPicPr>
          <p:nvPr>
            <p:custDataLst>
              <p:tags r:id="rId1"/>
            </p:custDataLst>
          </p:nvPr>
        </p:nvPicPr>
        <p:blipFill>
          <a:blip r:embed="rId5" cstate="print"/>
          <a:srcRect/>
          <a:stretch>
            <a:fillRect/>
          </a:stretch>
        </p:blipFill>
        <p:spPr bwMode="auto">
          <a:xfrm>
            <a:off x="214313" y="1274763"/>
            <a:ext cx="8858250" cy="1716087"/>
          </a:xfrm>
          <a:prstGeom prst="rect">
            <a:avLst/>
          </a:prstGeom>
          <a:noFill/>
          <a:ln w="9525">
            <a:noFill/>
            <a:miter lim="800000"/>
            <a:headEnd/>
            <a:tailEnd/>
          </a:ln>
          <a:effectLst/>
        </p:spPr>
      </p:pic>
      <p:pic>
        <p:nvPicPr>
          <p:cNvPr id="176136" name="Picture 8" descr="C:\Documents and Settings\Dr. Sumeet Basu\My Documents\me623_2009\TP_tmp.png"/>
          <p:cNvPicPr>
            <a:picLocks noChangeAspect="1" noChangeArrowheads="1"/>
          </p:cNvPicPr>
          <p:nvPr>
            <p:custDataLst>
              <p:tags r:id="rId2"/>
            </p:custDataLst>
          </p:nvPr>
        </p:nvPicPr>
        <p:blipFill>
          <a:blip r:embed="rId6" cstate="print"/>
          <a:srcRect/>
          <a:stretch>
            <a:fillRect/>
          </a:stretch>
        </p:blipFill>
        <p:spPr bwMode="auto">
          <a:xfrm>
            <a:off x="1085850" y="3654425"/>
            <a:ext cx="2797175" cy="1703388"/>
          </a:xfrm>
          <a:prstGeom prst="rect">
            <a:avLst/>
          </a:prstGeom>
          <a:noFill/>
          <a:ln w="9525">
            <a:noFill/>
            <a:miter lim="800000"/>
            <a:headEnd/>
            <a:tailEnd/>
          </a:ln>
          <a:effectLst/>
        </p:spPr>
      </p:pic>
      <p:pic>
        <p:nvPicPr>
          <p:cNvPr id="176138" name="Picture 10" descr="C:\Documents and Settings\Dr. Sumeet Basu\My Documents\me623_2009\TP_tmp.png"/>
          <p:cNvPicPr>
            <a:picLocks noChangeAspect="1" noChangeArrowheads="1"/>
          </p:cNvPicPr>
          <p:nvPr>
            <p:custDataLst>
              <p:tags r:id="rId3"/>
            </p:custDataLst>
          </p:nvPr>
        </p:nvPicPr>
        <p:blipFill>
          <a:blip r:embed="rId7" cstate="print"/>
          <a:srcRect/>
          <a:stretch>
            <a:fillRect/>
          </a:stretch>
        </p:blipFill>
        <p:spPr bwMode="auto">
          <a:xfrm>
            <a:off x="5189538" y="3762375"/>
            <a:ext cx="3025775" cy="170338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6136"/>
                                        </p:tgtEl>
                                        <p:attrNameLst>
                                          <p:attrName>style.visibility</p:attrName>
                                        </p:attrNameLst>
                                      </p:cBhvr>
                                      <p:to>
                                        <p:strVal val="visible"/>
                                      </p:to>
                                    </p:set>
                                    <p:anim calcmode="lin" valueType="num">
                                      <p:cBhvr additive="base">
                                        <p:cTn id="7" dur="500" fill="hold"/>
                                        <p:tgtEl>
                                          <p:spTgt spid="176136"/>
                                        </p:tgtEl>
                                        <p:attrNameLst>
                                          <p:attrName>ppt_x</p:attrName>
                                        </p:attrNameLst>
                                      </p:cBhvr>
                                      <p:tavLst>
                                        <p:tav tm="0">
                                          <p:val>
                                            <p:strVal val="0-#ppt_w/2"/>
                                          </p:val>
                                        </p:tav>
                                        <p:tav tm="100000">
                                          <p:val>
                                            <p:strVal val="#ppt_x"/>
                                          </p:val>
                                        </p:tav>
                                      </p:tavLst>
                                    </p:anim>
                                    <p:anim calcmode="lin" valueType="num">
                                      <p:cBhvr additive="base">
                                        <p:cTn id="8" dur="500" fill="hold"/>
                                        <p:tgtEl>
                                          <p:spTgt spid="17613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6138"/>
                                        </p:tgtEl>
                                        <p:attrNameLst>
                                          <p:attrName>style.visibility</p:attrName>
                                        </p:attrNameLst>
                                      </p:cBhvr>
                                      <p:to>
                                        <p:strVal val="visible"/>
                                      </p:to>
                                    </p:set>
                                    <p:anim calcmode="lin" valueType="num">
                                      <p:cBhvr additive="base">
                                        <p:cTn id="13" dur="500" fill="hold"/>
                                        <p:tgtEl>
                                          <p:spTgt spid="176138"/>
                                        </p:tgtEl>
                                        <p:attrNameLst>
                                          <p:attrName>ppt_x</p:attrName>
                                        </p:attrNameLst>
                                      </p:cBhvr>
                                      <p:tavLst>
                                        <p:tav tm="0">
                                          <p:val>
                                            <p:strVal val="0-#ppt_w/2"/>
                                          </p:val>
                                        </p:tav>
                                        <p:tav tm="100000">
                                          <p:val>
                                            <p:strVal val="#ppt_x"/>
                                          </p:val>
                                        </p:tav>
                                      </p:tavLst>
                                    </p:anim>
                                    <p:anim calcmode="lin" valueType="num">
                                      <p:cBhvr additive="base">
                                        <p:cTn id="14" dur="500" fill="hold"/>
                                        <p:tgtEl>
                                          <p:spTgt spid="1761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6" name="Picture 4" descr="C:\Documents and Settings\Dr. Sumeet Basu\My Documents\me623_2009\TP_tmp.png"/>
          <p:cNvPicPr>
            <a:picLocks noChangeAspect="1" noChangeArrowheads="1"/>
          </p:cNvPicPr>
          <p:nvPr>
            <p:custDataLst>
              <p:tags r:id="rId1"/>
            </p:custDataLst>
          </p:nvPr>
        </p:nvPicPr>
        <p:blipFill>
          <a:blip r:embed="rId3" cstate="print"/>
          <a:srcRect/>
          <a:stretch>
            <a:fillRect/>
          </a:stretch>
        </p:blipFill>
        <p:spPr bwMode="auto">
          <a:xfrm>
            <a:off x="223838" y="2524125"/>
            <a:ext cx="8724900" cy="1716088"/>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Line 2"/>
          <p:cNvSpPr>
            <a:spLocks noChangeShapeType="1"/>
          </p:cNvSpPr>
          <p:nvPr/>
        </p:nvSpPr>
        <p:spPr bwMode="auto">
          <a:xfrm flipV="1">
            <a:off x="4702175" y="609600"/>
            <a:ext cx="0" cy="1741488"/>
          </a:xfrm>
          <a:prstGeom prst="line">
            <a:avLst/>
          </a:prstGeom>
          <a:noFill/>
          <a:ln w="57150">
            <a:solidFill>
              <a:schemeClr val="tx1"/>
            </a:solidFill>
            <a:round/>
            <a:headEnd/>
            <a:tailEnd/>
          </a:ln>
          <a:effectLst/>
        </p:spPr>
        <p:txBody>
          <a:bodyPr/>
          <a:lstStyle/>
          <a:p>
            <a:endParaRPr lang="en-US"/>
          </a:p>
        </p:txBody>
      </p:sp>
      <p:sp>
        <p:nvSpPr>
          <p:cNvPr id="178179" name="Line 3"/>
          <p:cNvSpPr>
            <a:spLocks noChangeShapeType="1"/>
          </p:cNvSpPr>
          <p:nvPr/>
        </p:nvSpPr>
        <p:spPr bwMode="auto">
          <a:xfrm flipV="1">
            <a:off x="6983413" y="609600"/>
            <a:ext cx="0" cy="1741488"/>
          </a:xfrm>
          <a:prstGeom prst="line">
            <a:avLst/>
          </a:prstGeom>
          <a:noFill/>
          <a:ln w="57150">
            <a:solidFill>
              <a:schemeClr val="tx1"/>
            </a:solidFill>
            <a:round/>
            <a:headEnd/>
            <a:tailEnd/>
          </a:ln>
          <a:effectLst/>
        </p:spPr>
        <p:txBody>
          <a:bodyPr/>
          <a:lstStyle/>
          <a:p>
            <a:endParaRPr lang="en-US"/>
          </a:p>
        </p:txBody>
      </p:sp>
      <p:sp>
        <p:nvSpPr>
          <p:cNvPr id="178182" name="Line 6"/>
          <p:cNvSpPr>
            <a:spLocks noChangeShapeType="1"/>
          </p:cNvSpPr>
          <p:nvPr/>
        </p:nvSpPr>
        <p:spPr bwMode="auto">
          <a:xfrm>
            <a:off x="4702175" y="636588"/>
            <a:ext cx="2279650" cy="0"/>
          </a:xfrm>
          <a:prstGeom prst="line">
            <a:avLst/>
          </a:prstGeom>
          <a:noFill/>
          <a:ln w="57150">
            <a:solidFill>
              <a:schemeClr val="tx1"/>
            </a:solidFill>
            <a:round/>
            <a:headEnd/>
            <a:tailEnd/>
          </a:ln>
          <a:effectLst/>
        </p:spPr>
        <p:txBody>
          <a:bodyPr/>
          <a:lstStyle/>
          <a:p>
            <a:endParaRPr lang="en-US"/>
          </a:p>
        </p:txBody>
      </p:sp>
      <p:sp>
        <p:nvSpPr>
          <p:cNvPr id="178183" name="Rectangle 7" descr="Light downward diagonal"/>
          <p:cNvSpPr>
            <a:spLocks noChangeArrowheads="1"/>
          </p:cNvSpPr>
          <p:nvPr/>
        </p:nvSpPr>
        <p:spPr bwMode="auto">
          <a:xfrm>
            <a:off x="4411663" y="2351088"/>
            <a:ext cx="755650" cy="304800"/>
          </a:xfrm>
          <a:prstGeom prst="rect">
            <a:avLst/>
          </a:prstGeom>
          <a:pattFill prst="ltDnDiag">
            <a:fgClr>
              <a:schemeClr val="tx1"/>
            </a:fgClr>
            <a:bgClr>
              <a:schemeClr val="bg1"/>
            </a:bgClr>
          </a:pattFill>
          <a:ln w="9525">
            <a:noFill/>
            <a:miter lim="800000"/>
            <a:headEnd/>
            <a:tailEnd/>
          </a:ln>
          <a:effectLst/>
        </p:spPr>
        <p:txBody>
          <a:bodyPr wrap="none" anchor="ctr"/>
          <a:lstStyle/>
          <a:p>
            <a:endParaRPr lang="en-US"/>
          </a:p>
        </p:txBody>
      </p:sp>
      <p:sp>
        <p:nvSpPr>
          <p:cNvPr id="178184" name="Rectangle 8" descr="Light downward diagonal"/>
          <p:cNvSpPr>
            <a:spLocks noChangeArrowheads="1"/>
          </p:cNvSpPr>
          <p:nvPr/>
        </p:nvSpPr>
        <p:spPr bwMode="auto">
          <a:xfrm>
            <a:off x="6592888" y="2360613"/>
            <a:ext cx="755650" cy="304800"/>
          </a:xfrm>
          <a:prstGeom prst="rect">
            <a:avLst/>
          </a:prstGeom>
          <a:pattFill prst="ltDnDiag">
            <a:fgClr>
              <a:schemeClr val="tx1"/>
            </a:fgClr>
            <a:bgClr>
              <a:schemeClr val="bg1"/>
            </a:bgClr>
          </a:pattFill>
          <a:ln w="9525">
            <a:noFill/>
            <a:miter lim="800000"/>
            <a:headEnd/>
            <a:tailEnd/>
          </a:ln>
          <a:effectLst/>
        </p:spPr>
        <p:txBody>
          <a:bodyPr wrap="none" anchor="ctr"/>
          <a:lstStyle/>
          <a:p>
            <a:endParaRPr lang="en-US"/>
          </a:p>
        </p:txBody>
      </p:sp>
      <p:sp>
        <p:nvSpPr>
          <p:cNvPr id="178185" name="Line 9"/>
          <p:cNvSpPr>
            <a:spLocks noChangeShapeType="1"/>
          </p:cNvSpPr>
          <p:nvPr/>
        </p:nvSpPr>
        <p:spPr bwMode="auto">
          <a:xfrm>
            <a:off x="3949700" y="652463"/>
            <a:ext cx="754063" cy="0"/>
          </a:xfrm>
          <a:prstGeom prst="line">
            <a:avLst/>
          </a:prstGeom>
          <a:noFill/>
          <a:ln w="9525">
            <a:solidFill>
              <a:schemeClr val="tx1"/>
            </a:solidFill>
            <a:round/>
            <a:headEnd/>
            <a:tailEnd type="triangle" w="med" len="med"/>
          </a:ln>
          <a:effectLst/>
        </p:spPr>
        <p:txBody>
          <a:bodyPr/>
          <a:lstStyle/>
          <a:p>
            <a:endParaRPr lang="en-US"/>
          </a:p>
        </p:txBody>
      </p:sp>
      <p:sp>
        <p:nvSpPr>
          <p:cNvPr id="178186" name="Freeform 10"/>
          <p:cNvSpPr>
            <a:spLocks/>
          </p:cNvSpPr>
          <p:nvPr/>
        </p:nvSpPr>
        <p:spPr bwMode="auto">
          <a:xfrm>
            <a:off x="6719888" y="312738"/>
            <a:ext cx="625475" cy="857250"/>
          </a:xfrm>
          <a:custGeom>
            <a:avLst/>
            <a:gdLst/>
            <a:ahLst/>
            <a:cxnLst>
              <a:cxn ang="0">
                <a:pos x="9" y="388"/>
              </a:cxn>
              <a:cxn ang="0">
                <a:pos x="183" y="525"/>
              </a:cxn>
              <a:cxn ang="0">
                <a:pos x="393" y="297"/>
              </a:cxn>
              <a:cxn ang="0">
                <a:pos x="192" y="32"/>
              </a:cxn>
              <a:cxn ang="0">
                <a:pos x="0" y="105"/>
              </a:cxn>
            </a:cxnLst>
            <a:rect l="0" t="0" r="r" b="b"/>
            <a:pathLst>
              <a:path w="394" h="540">
                <a:moveTo>
                  <a:pt x="9" y="388"/>
                </a:moveTo>
                <a:cubicBezTo>
                  <a:pt x="64" y="464"/>
                  <a:pt x="119" y="540"/>
                  <a:pt x="183" y="525"/>
                </a:cubicBezTo>
                <a:cubicBezTo>
                  <a:pt x="247" y="510"/>
                  <a:pt x="392" y="379"/>
                  <a:pt x="393" y="297"/>
                </a:cubicBezTo>
                <a:cubicBezTo>
                  <a:pt x="394" y="215"/>
                  <a:pt x="257" y="64"/>
                  <a:pt x="192" y="32"/>
                </a:cubicBezTo>
                <a:cubicBezTo>
                  <a:pt x="127" y="0"/>
                  <a:pt x="63" y="52"/>
                  <a:pt x="0" y="105"/>
                </a:cubicBezTo>
              </a:path>
            </a:pathLst>
          </a:custGeom>
          <a:noFill/>
          <a:ln w="9525" cap="flat" cmpd="sng">
            <a:solidFill>
              <a:schemeClr val="tx1"/>
            </a:solidFill>
            <a:prstDash val="solid"/>
            <a:round/>
            <a:headEnd type="none" w="med" len="med"/>
            <a:tailEnd type="triangle" w="med" len="med"/>
          </a:ln>
          <a:effectLst/>
        </p:spPr>
        <p:txBody>
          <a:bodyPr/>
          <a:lstStyle/>
          <a:p>
            <a:endParaRPr lang="en-US"/>
          </a:p>
        </p:txBody>
      </p:sp>
      <p:sp>
        <p:nvSpPr>
          <p:cNvPr id="178187" name="Line 11"/>
          <p:cNvSpPr>
            <a:spLocks noChangeShapeType="1"/>
          </p:cNvSpPr>
          <p:nvPr/>
        </p:nvSpPr>
        <p:spPr bwMode="auto">
          <a:xfrm>
            <a:off x="5805488" y="2365375"/>
            <a:ext cx="1698625" cy="14288"/>
          </a:xfrm>
          <a:prstGeom prst="line">
            <a:avLst/>
          </a:prstGeom>
          <a:noFill/>
          <a:ln w="9525">
            <a:solidFill>
              <a:schemeClr val="tx1"/>
            </a:solidFill>
            <a:round/>
            <a:headEnd/>
            <a:tailEnd type="triangle" w="med" len="med"/>
          </a:ln>
          <a:effectLst/>
        </p:spPr>
        <p:txBody>
          <a:bodyPr/>
          <a:lstStyle/>
          <a:p>
            <a:endParaRPr lang="en-US"/>
          </a:p>
        </p:txBody>
      </p:sp>
      <p:sp>
        <p:nvSpPr>
          <p:cNvPr id="178188" name="Line 12"/>
          <p:cNvSpPr>
            <a:spLocks noChangeShapeType="1"/>
          </p:cNvSpPr>
          <p:nvPr/>
        </p:nvSpPr>
        <p:spPr bwMode="auto">
          <a:xfrm flipV="1">
            <a:off x="5819775" y="1089025"/>
            <a:ext cx="0" cy="1290638"/>
          </a:xfrm>
          <a:prstGeom prst="line">
            <a:avLst/>
          </a:prstGeom>
          <a:noFill/>
          <a:ln w="9525">
            <a:solidFill>
              <a:schemeClr val="tx1"/>
            </a:solidFill>
            <a:round/>
            <a:headEnd/>
            <a:tailEnd type="triangle" w="med" len="med"/>
          </a:ln>
          <a:effectLst/>
        </p:spPr>
        <p:txBody>
          <a:bodyPr/>
          <a:lstStyle/>
          <a:p>
            <a:endParaRPr lang="en-US"/>
          </a:p>
        </p:txBody>
      </p:sp>
      <p:pic>
        <p:nvPicPr>
          <p:cNvPr id="178190" name="Picture 14" descr="C:\Documents and Settings\Dr. Sumeet Basu\My Documents\me623_2009\TP_tmp.png"/>
          <p:cNvPicPr>
            <a:picLocks noChangeAspect="1" noChangeArrowheads="1"/>
          </p:cNvPicPr>
          <p:nvPr>
            <p:custDataLst>
              <p:tags r:id="rId1"/>
            </p:custDataLst>
          </p:nvPr>
        </p:nvPicPr>
        <p:blipFill>
          <a:blip r:embed="rId13"/>
          <a:srcRect/>
          <a:stretch>
            <a:fillRect/>
          </a:stretch>
        </p:blipFill>
        <p:spPr bwMode="auto">
          <a:xfrm>
            <a:off x="7453313" y="2130425"/>
            <a:ext cx="155575" cy="128588"/>
          </a:xfrm>
          <a:prstGeom prst="rect">
            <a:avLst/>
          </a:prstGeom>
          <a:noFill/>
          <a:ln w="9525">
            <a:noFill/>
            <a:miter lim="800000"/>
            <a:headEnd/>
            <a:tailEnd/>
          </a:ln>
          <a:effectLst/>
        </p:spPr>
      </p:pic>
      <p:pic>
        <p:nvPicPr>
          <p:cNvPr id="178192" name="Picture 16" descr="C:\Documents and Settings\Dr. Sumeet Basu\My Documents\me623_2009\TP_tmp.png"/>
          <p:cNvPicPr>
            <a:picLocks noChangeAspect="1" noChangeArrowheads="1"/>
          </p:cNvPicPr>
          <p:nvPr>
            <p:custDataLst>
              <p:tags r:id="rId2"/>
            </p:custDataLst>
          </p:nvPr>
        </p:nvPicPr>
        <p:blipFill>
          <a:blip r:embed="rId14"/>
          <a:srcRect/>
          <a:stretch>
            <a:fillRect/>
          </a:stretch>
        </p:blipFill>
        <p:spPr bwMode="auto">
          <a:xfrm>
            <a:off x="5913438" y="1079500"/>
            <a:ext cx="142875" cy="182563"/>
          </a:xfrm>
          <a:prstGeom prst="rect">
            <a:avLst/>
          </a:prstGeom>
          <a:noFill/>
          <a:ln w="9525">
            <a:noFill/>
            <a:miter lim="800000"/>
            <a:headEnd/>
            <a:tailEnd/>
          </a:ln>
          <a:effectLst/>
        </p:spPr>
      </p:pic>
      <p:sp>
        <p:nvSpPr>
          <p:cNvPr id="178193" name="Line 17"/>
          <p:cNvSpPr>
            <a:spLocks noChangeShapeType="1"/>
          </p:cNvSpPr>
          <p:nvPr/>
        </p:nvSpPr>
        <p:spPr bwMode="auto">
          <a:xfrm>
            <a:off x="4732338" y="1871663"/>
            <a:ext cx="2205037"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78195" name="Line 19"/>
          <p:cNvSpPr>
            <a:spLocks noChangeShapeType="1"/>
          </p:cNvSpPr>
          <p:nvPr/>
        </p:nvSpPr>
        <p:spPr bwMode="auto">
          <a:xfrm>
            <a:off x="4411663" y="652463"/>
            <a:ext cx="0" cy="1698625"/>
          </a:xfrm>
          <a:prstGeom prst="line">
            <a:avLst/>
          </a:prstGeom>
          <a:noFill/>
          <a:ln w="9525">
            <a:solidFill>
              <a:schemeClr val="tx1"/>
            </a:solidFill>
            <a:round/>
            <a:headEnd type="triangle" w="med" len="med"/>
            <a:tailEnd type="triangle" w="med" len="med"/>
          </a:ln>
          <a:effectLst/>
        </p:spPr>
        <p:txBody>
          <a:bodyPr/>
          <a:lstStyle/>
          <a:p>
            <a:endParaRPr lang="en-US"/>
          </a:p>
        </p:txBody>
      </p:sp>
      <p:pic>
        <p:nvPicPr>
          <p:cNvPr id="178222" name="Picture 46" descr="C:\Documents and Settings\Dr. Sumeet Basu\My Documents\me623_2009\TP_tmp.png"/>
          <p:cNvPicPr>
            <a:picLocks noChangeAspect="1" noChangeArrowheads="1"/>
          </p:cNvPicPr>
          <p:nvPr>
            <p:custDataLst>
              <p:tags r:id="rId3"/>
            </p:custDataLst>
          </p:nvPr>
        </p:nvPicPr>
        <p:blipFill>
          <a:blip r:embed="rId15"/>
          <a:srcRect/>
          <a:stretch>
            <a:fillRect/>
          </a:stretch>
        </p:blipFill>
        <p:spPr bwMode="auto">
          <a:xfrm>
            <a:off x="5705475" y="1636713"/>
            <a:ext cx="169863" cy="182562"/>
          </a:xfrm>
          <a:prstGeom prst="rect">
            <a:avLst/>
          </a:prstGeom>
          <a:noFill/>
          <a:ln w="9525">
            <a:noFill/>
            <a:miter lim="800000"/>
            <a:headEnd/>
            <a:tailEnd/>
          </a:ln>
          <a:effectLst/>
        </p:spPr>
      </p:pic>
      <p:pic>
        <p:nvPicPr>
          <p:cNvPr id="178199" name="Picture 23" descr="C:\Documents and Settings\Dr. Sumeet Basu\My Documents\me623_2009\TP_tmp.png"/>
          <p:cNvPicPr>
            <a:picLocks noChangeAspect="1" noChangeArrowheads="1"/>
          </p:cNvPicPr>
          <p:nvPr>
            <p:custDataLst>
              <p:tags r:id="rId4"/>
            </p:custDataLst>
          </p:nvPr>
        </p:nvPicPr>
        <p:blipFill>
          <a:blip r:embed="rId16"/>
          <a:srcRect/>
          <a:stretch>
            <a:fillRect/>
          </a:stretch>
        </p:blipFill>
        <p:spPr bwMode="auto">
          <a:xfrm>
            <a:off x="4311650" y="1389063"/>
            <a:ext cx="233363" cy="180975"/>
          </a:xfrm>
          <a:prstGeom prst="rect">
            <a:avLst/>
          </a:prstGeom>
          <a:noFill/>
          <a:ln w="9525">
            <a:noFill/>
            <a:miter lim="800000"/>
            <a:headEnd/>
            <a:tailEnd/>
          </a:ln>
          <a:effectLst/>
        </p:spPr>
      </p:pic>
      <p:grpSp>
        <p:nvGrpSpPr>
          <p:cNvPr id="2" name="Group 37"/>
          <p:cNvGrpSpPr>
            <a:grpSpLocks/>
          </p:cNvGrpSpPr>
          <p:nvPr/>
        </p:nvGrpSpPr>
        <p:grpSpPr bwMode="auto">
          <a:xfrm>
            <a:off x="4437063" y="365125"/>
            <a:ext cx="2809875" cy="2319338"/>
            <a:chOff x="2795" y="230"/>
            <a:chExt cx="1770" cy="1461"/>
          </a:xfrm>
        </p:grpSpPr>
        <p:sp>
          <p:nvSpPr>
            <p:cNvPr id="178200" name="Oval 24"/>
            <p:cNvSpPr>
              <a:spLocks noChangeArrowheads="1"/>
            </p:cNvSpPr>
            <p:nvPr/>
          </p:nvSpPr>
          <p:spPr bwMode="auto">
            <a:xfrm>
              <a:off x="2925" y="347"/>
              <a:ext cx="92" cy="92"/>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78201" name="Oval 25"/>
            <p:cNvSpPr>
              <a:spLocks noChangeArrowheads="1"/>
            </p:cNvSpPr>
            <p:nvPr/>
          </p:nvSpPr>
          <p:spPr bwMode="auto">
            <a:xfrm>
              <a:off x="4338" y="1403"/>
              <a:ext cx="92" cy="92"/>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78202" name="Oval 26"/>
            <p:cNvSpPr>
              <a:spLocks noChangeArrowheads="1"/>
            </p:cNvSpPr>
            <p:nvPr/>
          </p:nvSpPr>
          <p:spPr bwMode="auto">
            <a:xfrm>
              <a:off x="2916" y="1426"/>
              <a:ext cx="92" cy="92"/>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78203" name="Oval 27"/>
            <p:cNvSpPr>
              <a:spLocks noChangeArrowheads="1"/>
            </p:cNvSpPr>
            <p:nvPr/>
          </p:nvSpPr>
          <p:spPr bwMode="auto">
            <a:xfrm>
              <a:off x="4335" y="353"/>
              <a:ext cx="92" cy="92"/>
            </a:xfrm>
            <a:prstGeom prst="ellipse">
              <a:avLst/>
            </a:prstGeom>
            <a:solidFill>
              <a:schemeClr val="tx1"/>
            </a:solidFill>
            <a:ln w="9525">
              <a:solidFill>
                <a:schemeClr val="tx1"/>
              </a:solidFill>
              <a:round/>
              <a:headEnd/>
              <a:tailEnd/>
            </a:ln>
            <a:effectLst/>
          </p:spPr>
          <p:txBody>
            <a:bodyPr wrap="none" anchor="ctr"/>
            <a:lstStyle/>
            <a:p>
              <a:endParaRPr lang="en-US"/>
            </a:p>
          </p:txBody>
        </p:sp>
        <p:pic>
          <p:nvPicPr>
            <p:cNvPr id="178206" name="Picture 30" descr="C:\Documents and Settings\Dr. Sumeet Basu\My Documents\me623_2009\TP_tmp.png"/>
            <p:cNvPicPr>
              <a:picLocks noChangeAspect="1" noChangeArrowheads="1"/>
            </p:cNvPicPr>
            <p:nvPr>
              <p:custDataLst>
                <p:tags r:id="rId8"/>
              </p:custDataLst>
            </p:nvPr>
          </p:nvPicPr>
          <p:blipFill>
            <a:blip r:embed="rId17"/>
            <a:srcRect/>
            <a:stretch>
              <a:fillRect/>
            </a:stretch>
          </p:blipFill>
          <p:spPr bwMode="auto">
            <a:xfrm>
              <a:off x="2922" y="1574"/>
              <a:ext cx="75" cy="117"/>
            </a:xfrm>
            <a:prstGeom prst="rect">
              <a:avLst/>
            </a:prstGeom>
            <a:noFill/>
            <a:ln w="9525">
              <a:noFill/>
              <a:miter lim="800000"/>
              <a:headEnd/>
              <a:tailEnd/>
            </a:ln>
            <a:effectLst/>
          </p:spPr>
        </p:pic>
        <p:pic>
          <p:nvPicPr>
            <p:cNvPr id="178210" name="Picture 34" descr="C:\Documents and Settings\Dr. Sumeet Basu\My Documents\me623_2009\TP_tmp.png"/>
            <p:cNvPicPr>
              <a:picLocks noChangeAspect="1" noChangeArrowheads="1"/>
            </p:cNvPicPr>
            <p:nvPr>
              <p:custDataLst>
                <p:tags r:id="rId9"/>
              </p:custDataLst>
            </p:nvPr>
          </p:nvPicPr>
          <p:blipFill>
            <a:blip r:embed="rId18"/>
            <a:srcRect/>
            <a:stretch>
              <a:fillRect/>
            </a:stretch>
          </p:blipFill>
          <p:spPr bwMode="auto">
            <a:xfrm>
              <a:off x="4427" y="399"/>
              <a:ext cx="92" cy="125"/>
            </a:xfrm>
            <a:prstGeom prst="rect">
              <a:avLst/>
            </a:prstGeom>
            <a:noFill/>
            <a:ln w="9525">
              <a:noFill/>
              <a:miter lim="800000"/>
              <a:headEnd/>
              <a:tailEnd/>
            </a:ln>
            <a:effectLst/>
          </p:spPr>
        </p:pic>
        <p:pic>
          <p:nvPicPr>
            <p:cNvPr id="178209" name="Picture 33" descr="C:\Documents and Settings\Dr. Sumeet Basu\My Documents\me623_2009\TP_tmp.png"/>
            <p:cNvPicPr>
              <a:picLocks noChangeAspect="1" noChangeArrowheads="1"/>
            </p:cNvPicPr>
            <p:nvPr>
              <p:custDataLst>
                <p:tags r:id="rId10"/>
              </p:custDataLst>
            </p:nvPr>
          </p:nvPicPr>
          <p:blipFill>
            <a:blip r:embed="rId19"/>
            <a:srcRect/>
            <a:stretch>
              <a:fillRect/>
            </a:stretch>
          </p:blipFill>
          <p:spPr bwMode="auto">
            <a:xfrm>
              <a:off x="2795" y="230"/>
              <a:ext cx="92" cy="117"/>
            </a:xfrm>
            <a:prstGeom prst="rect">
              <a:avLst/>
            </a:prstGeom>
            <a:noFill/>
            <a:ln w="9525">
              <a:noFill/>
              <a:miter lim="800000"/>
              <a:headEnd/>
              <a:tailEnd/>
            </a:ln>
            <a:effectLst/>
          </p:spPr>
        </p:pic>
        <p:pic>
          <p:nvPicPr>
            <p:cNvPr id="178212" name="Picture 36" descr="C:\Documents and Settings\Dr. Sumeet Basu\My Documents\me623_2009\TP_tmp.png"/>
            <p:cNvPicPr>
              <a:picLocks noChangeAspect="1" noChangeArrowheads="1"/>
            </p:cNvPicPr>
            <p:nvPr>
              <p:custDataLst>
                <p:tags r:id="rId11"/>
              </p:custDataLst>
            </p:nvPr>
          </p:nvPicPr>
          <p:blipFill>
            <a:blip r:embed="rId20"/>
            <a:srcRect/>
            <a:stretch>
              <a:fillRect/>
            </a:stretch>
          </p:blipFill>
          <p:spPr bwMode="auto">
            <a:xfrm>
              <a:off x="4465" y="1323"/>
              <a:ext cx="100" cy="117"/>
            </a:xfrm>
            <a:prstGeom prst="rect">
              <a:avLst/>
            </a:prstGeom>
            <a:noFill/>
            <a:ln w="9525">
              <a:noFill/>
              <a:miter lim="800000"/>
              <a:headEnd/>
              <a:tailEnd/>
            </a:ln>
            <a:effectLst/>
          </p:spPr>
        </p:pic>
      </p:grpSp>
      <p:grpSp>
        <p:nvGrpSpPr>
          <p:cNvPr id="3" name="Group 42"/>
          <p:cNvGrpSpPr>
            <a:grpSpLocks/>
          </p:cNvGrpSpPr>
          <p:nvPr/>
        </p:nvGrpSpPr>
        <p:grpSpPr bwMode="auto">
          <a:xfrm>
            <a:off x="4513263" y="485775"/>
            <a:ext cx="2771775" cy="1228725"/>
            <a:chOff x="2843" y="306"/>
            <a:chExt cx="1746" cy="774"/>
          </a:xfrm>
        </p:grpSpPr>
        <p:sp>
          <p:nvSpPr>
            <p:cNvPr id="178215" name="Text Box 39"/>
            <p:cNvSpPr txBox="1">
              <a:spLocks noChangeArrowheads="1"/>
            </p:cNvSpPr>
            <p:nvPr/>
          </p:nvSpPr>
          <p:spPr bwMode="auto">
            <a:xfrm>
              <a:off x="2843" y="759"/>
              <a:ext cx="320" cy="212"/>
            </a:xfrm>
            <a:prstGeom prst="rect">
              <a:avLst/>
            </a:prstGeom>
            <a:solidFill>
              <a:srgbClr val="FF6600"/>
            </a:solidFill>
            <a:ln w="9525">
              <a:noFill/>
              <a:miter lim="800000"/>
              <a:headEnd/>
              <a:tailEnd/>
            </a:ln>
            <a:effectLst/>
          </p:spPr>
          <p:txBody>
            <a:bodyPr>
              <a:spAutoFit/>
            </a:bodyPr>
            <a:lstStyle/>
            <a:p>
              <a:pPr>
                <a:spcBef>
                  <a:spcPct val="50000"/>
                </a:spcBef>
              </a:pPr>
              <a:r>
                <a:rPr lang="en-US" b="0"/>
                <a:t>1</a:t>
              </a:r>
            </a:p>
          </p:txBody>
        </p:sp>
        <p:sp>
          <p:nvSpPr>
            <p:cNvPr id="178216" name="Text Box 40"/>
            <p:cNvSpPr txBox="1">
              <a:spLocks noChangeArrowheads="1"/>
            </p:cNvSpPr>
            <p:nvPr/>
          </p:nvSpPr>
          <p:spPr bwMode="auto">
            <a:xfrm>
              <a:off x="3515" y="306"/>
              <a:ext cx="320" cy="212"/>
            </a:xfrm>
            <a:prstGeom prst="rect">
              <a:avLst/>
            </a:prstGeom>
            <a:solidFill>
              <a:srgbClr val="FF6600"/>
            </a:solidFill>
            <a:ln w="9525">
              <a:noFill/>
              <a:miter lim="800000"/>
              <a:headEnd/>
              <a:tailEnd/>
            </a:ln>
            <a:effectLst/>
          </p:spPr>
          <p:txBody>
            <a:bodyPr>
              <a:spAutoFit/>
            </a:bodyPr>
            <a:lstStyle/>
            <a:p>
              <a:pPr>
                <a:spcBef>
                  <a:spcPct val="50000"/>
                </a:spcBef>
              </a:pPr>
              <a:r>
                <a:rPr lang="en-US" b="0"/>
                <a:t>2</a:t>
              </a:r>
            </a:p>
          </p:txBody>
        </p:sp>
        <p:sp>
          <p:nvSpPr>
            <p:cNvPr id="178217" name="Text Box 41"/>
            <p:cNvSpPr txBox="1">
              <a:spLocks noChangeArrowheads="1"/>
            </p:cNvSpPr>
            <p:nvPr/>
          </p:nvSpPr>
          <p:spPr bwMode="auto">
            <a:xfrm>
              <a:off x="4269" y="868"/>
              <a:ext cx="320" cy="212"/>
            </a:xfrm>
            <a:prstGeom prst="rect">
              <a:avLst/>
            </a:prstGeom>
            <a:solidFill>
              <a:srgbClr val="FF6600"/>
            </a:solidFill>
            <a:ln w="9525">
              <a:noFill/>
              <a:miter lim="800000"/>
              <a:headEnd/>
              <a:tailEnd/>
            </a:ln>
            <a:effectLst/>
          </p:spPr>
          <p:txBody>
            <a:bodyPr>
              <a:spAutoFit/>
            </a:bodyPr>
            <a:lstStyle/>
            <a:p>
              <a:pPr>
                <a:spcBef>
                  <a:spcPct val="50000"/>
                </a:spcBef>
              </a:pPr>
              <a:r>
                <a:rPr lang="en-US" b="0"/>
                <a:t>3</a:t>
              </a:r>
            </a:p>
          </p:txBody>
        </p:sp>
      </p:grpSp>
      <p:pic>
        <p:nvPicPr>
          <p:cNvPr id="178230" name="Picture 54" descr="C:\Documents and Settings\Dr. Sumeet Basu\My Documents\me623_2009\TP_tmp.png"/>
          <p:cNvPicPr>
            <a:picLocks noChangeAspect="1" noChangeArrowheads="1"/>
          </p:cNvPicPr>
          <p:nvPr>
            <p:custDataLst>
              <p:tags r:id="rId5"/>
            </p:custDataLst>
          </p:nvPr>
        </p:nvPicPr>
        <p:blipFill>
          <a:blip r:embed="rId21" cstate="print"/>
          <a:srcRect/>
          <a:stretch>
            <a:fillRect/>
          </a:stretch>
        </p:blipFill>
        <p:spPr bwMode="auto">
          <a:xfrm>
            <a:off x="855663" y="3101975"/>
            <a:ext cx="6918325" cy="1749425"/>
          </a:xfrm>
          <a:prstGeom prst="rect">
            <a:avLst/>
          </a:prstGeom>
          <a:noFill/>
          <a:ln w="9525">
            <a:noFill/>
            <a:miter lim="800000"/>
            <a:headEnd/>
            <a:tailEnd/>
          </a:ln>
          <a:effectLst/>
        </p:spPr>
      </p:pic>
      <p:pic>
        <p:nvPicPr>
          <p:cNvPr id="178224" name="Picture 48" descr="C:\Documents and Settings\Dr. Sumeet Basu\My Documents\me623_2009\TP_tmp.png"/>
          <p:cNvPicPr>
            <a:picLocks noChangeAspect="1" noChangeArrowheads="1"/>
          </p:cNvPicPr>
          <p:nvPr>
            <p:custDataLst>
              <p:tags r:id="rId6"/>
            </p:custDataLst>
          </p:nvPr>
        </p:nvPicPr>
        <p:blipFill>
          <a:blip r:embed="rId22"/>
          <a:srcRect/>
          <a:stretch>
            <a:fillRect/>
          </a:stretch>
        </p:blipFill>
        <p:spPr bwMode="auto">
          <a:xfrm>
            <a:off x="6477000" y="260350"/>
            <a:ext cx="274638" cy="182563"/>
          </a:xfrm>
          <a:prstGeom prst="rect">
            <a:avLst/>
          </a:prstGeom>
          <a:noFill/>
          <a:ln w="9525">
            <a:noFill/>
            <a:miter lim="800000"/>
            <a:headEnd/>
            <a:tailEnd/>
          </a:ln>
          <a:effectLst/>
        </p:spPr>
      </p:pic>
      <p:pic>
        <p:nvPicPr>
          <p:cNvPr id="178226" name="Picture 50" descr="C:\Documents and Settings\Dr. Sumeet Basu\My Documents\me623_2009\TP_tmp.png"/>
          <p:cNvPicPr>
            <a:picLocks noChangeAspect="1" noChangeArrowheads="1"/>
          </p:cNvPicPr>
          <p:nvPr>
            <p:custDataLst>
              <p:tags r:id="rId7"/>
            </p:custDataLst>
          </p:nvPr>
        </p:nvPicPr>
        <p:blipFill>
          <a:blip r:embed="rId23"/>
          <a:srcRect/>
          <a:stretch>
            <a:fillRect/>
          </a:stretch>
        </p:blipFill>
        <p:spPr bwMode="auto">
          <a:xfrm>
            <a:off x="3876675" y="412750"/>
            <a:ext cx="209550" cy="184150"/>
          </a:xfrm>
          <a:prstGeom prst="rect">
            <a:avLst/>
          </a:prstGeom>
          <a:noFill/>
          <a:ln w="9525">
            <a:noFill/>
            <a:miter lim="800000"/>
            <a:headEnd/>
            <a:tailEnd/>
          </a:ln>
          <a:effectLst/>
        </p:spPr>
      </p:pic>
      <p:sp>
        <p:nvSpPr>
          <p:cNvPr id="178227" name="Text Box 51"/>
          <p:cNvSpPr txBox="1">
            <a:spLocks noChangeArrowheads="1"/>
          </p:cNvSpPr>
          <p:nvPr/>
        </p:nvSpPr>
        <p:spPr bwMode="auto">
          <a:xfrm>
            <a:off x="392113" y="581025"/>
            <a:ext cx="3367087" cy="336550"/>
          </a:xfrm>
          <a:prstGeom prst="rect">
            <a:avLst/>
          </a:prstGeom>
          <a:noFill/>
          <a:ln w="9525">
            <a:noFill/>
            <a:miter lim="800000"/>
            <a:headEnd/>
            <a:tailEnd/>
          </a:ln>
          <a:effectLst/>
        </p:spPr>
        <p:txBody>
          <a:bodyPr>
            <a:spAutoFit/>
          </a:bodyPr>
          <a:lstStyle/>
          <a:p>
            <a:pPr>
              <a:spcBef>
                <a:spcPct val="50000"/>
              </a:spcBef>
            </a:pPr>
            <a:r>
              <a:rPr lang="en-US" b="0"/>
              <a:t>Beams in 2-d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ext Box 2"/>
          <p:cNvSpPr txBox="1">
            <a:spLocks noChangeArrowheads="1"/>
          </p:cNvSpPr>
          <p:nvPr/>
        </p:nvSpPr>
        <p:spPr bwMode="auto">
          <a:xfrm>
            <a:off x="420688" y="508000"/>
            <a:ext cx="4659312" cy="336550"/>
          </a:xfrm>
          <a:prstGeom prst="rect">
            <a:avLst/>
          </a:prstGeom>
          <a:noFill/>
          <a:ln w="9525">
            <a:noFill/>
            <a:miter lim="800000"/>
            <a:headEnd/>
            <a:tailEnd/>
          </a:ln>
          <a:effectLst/>
        </p:spPr>
        <p:txBody>
          <a:bodyPr>
            <a:spAutoFit/>
          </a:bodyPr>
          <a:lstStyle/>
          <a:p>
            <a:pPr>
              <a:spcBef>
                <a:spcPct val="50000"/>
              </a:spcBef>
            </a:pPr>
            <a:r>
              <a:rPr lang="en-US" b="0"/>
              <a:t>Transformation Matrix for a 2-d beam element</a:t>
            </a:r>
          </a:p>
        </p:txBody>
      </p:sp>
      <p:sp>
        <p:nvSpPr>
          <p:cNvPr id="179203" name="Line 3"/>
          <p:cNvSpPr>
            <a:spLocks noChangeShapeType="1"/>
          </p:cNvSpPr>
          <p:nvPr/>
        </p:nvSpPr>
        <p:spPr bwMode="auto">
          <a:xfrm>
            <a:off x="5951538" y="2757488"/>
            <a:ext cx="2176462" cy="0"/>
          </a:xfrm>
          <a:prstGeom prst="line">
            <a:avLst/>
          </a:prstGeom>
          <a:noFill/>
          <a:ln w="9525">
            <a:solidFill>
              <a:schemeClr val="tx1"/>
            </a:solidFill>
            <a:round/>
            <a:headEnd/>
            <a:tailEnd type="triangle" w="med" len="med"/>
          </a:ln>
          <a:effectLst/>
        </p:spPr>
        <p:txBody>
          <a:bodyPr/>
          <a:lstStyle/>
          <a:p>
            <a:endParaRPr lang="en-US"/>
          </a:p>
        </p:txBody>
      </p:sp>
      <p:sp>
        <p:nvSpPr>
          <p:cNvPr id="179204" name="Line 4"/>
          <p:cNvSpPr>
            <a:spLocks noChangeShapeType="1"/>
          </p:cNvSpPr>
          <p:nvPr/>
        </p:nvSpPr>
        <p:spPr bwMode="auto">
          <a:xfrm flipV="1">
            <a:off x="5965825" y="973138"/>
            <a:ext cx="0" cy="1784350"/>
          </a:xfrm>
          <a:prstGeom prst="line">
            <a:avLst/>
          </a:prstGeom>
          <a:noFill/>
          <a:ln w="9525">
            <a:solidFill>
              <a:schemeClr val="tx1"/>
            </a:solidFill>
            <a:round/>
            <a:headEnd/>
            <a:tailEnd type="triangle" w="med" len="med"/>
          </a:ln>
          <a:effectLst/>
        </p:spPr>
        <p:txBody>
          <a:bodyPr/>
          <a:lstStyle/>
          <a:p>
            <a:endParaRPr lang="en-US"/>
          </a:p>
        </p:txBody>
      </p:sp>
      <p:pic>
        <p:nvPicPr>
          <p:cNvPr id="179206" name="Picture 6" descr="C:\Documents and Settings\Dr. Sumeet Basu\My Documents\me623_2009\TP_tmp.png"/>
          <p:cNvPicPr>
            <a:picLocks noChangeAspect="1" noChangeArrowheads="1"/>
          </p:cNvPicPr>
          <p:nvPr>
            <p:custDataLst>
              <p:tags r:id="rId1"/>
            </p:custDataLst>
          </p:nvPr>
        </p:nvPicPr>
        <p:blipFill>
          <a:blip r:embed="rId10"/>
          <a:srcRect/>
          <a:stretch>
            <a:fillRect/>
          </a:stretch>
        </p:blipFill>
        <p:spPr bwMode="auto">
          <a:xfrm>
            <a:off x="8175625" y="2681288"/>
            <a:ext cx="238125" cy="185737"/>
          </a:xfrm>
          <a:prstGeom prst="rect">
            <a:avLst/>
          </a:prstGeom>
          <a:noFill/>
          <a:ln w="9525">
            <a:noFill/>
            <a:miter lim="800000"/>
            <a:headEnd/>
            <a:tailEnd/>
          </a:ln>
          <a:effectLst/>
        </p:spPr>
      </p:pic>
      <p:pic>
        <p:nvPicPr>
          <p:cNvPr id="179208" name="Picture 8" descr="C:\Documents and Settings\Dr. Sumeet Basu\My Documents\me623_2009\TP_tmp.png"/>
          <p:cNvPicPr>
            <a:picLocks noChangeAspect="1" noChangeArrowheads="1"/>
          </p:cNvPicPr>
          <p:nvPr>
            <p:custDataLst>
              <p:tags r:id="rId2"/>
            </p:custDataLst>
          </p:nvPr>
        </p:nvPicPr>
        <p:blipFill>
          <a:blip r:embed="rId11"/>
          <a:srcRect/>
          <a:stretch>
            <a:fillRect/>
          </a:stretch>
        </p:blipFill>
        <p:spPr bwMode="auto">
          <a:xfrm>
            <a:off x="6019800" y="836613"/>
            <a:ext cx="211138" cy="184150"/>
          </a:xfrm>
          <a:prstGeom prst="rect">
            <a:avLst/>
          </a:prstGeom>
          <a:noFill/>
          <a:ln w="9525">
            <a:noFill/>
            <a:miter lim="800000"/>
            <a:headEnd/>
            <a:tailEnd/>
          </a:ln>
          <a:effectLst/>
        </p:spPr>
      </p:pic>
      <p:sp>
        <p:nvSpPr>
          <p:cNvPr id="179209" name="Line 9"/>
          <p:cNvSpPr>
            <a:spLocks noChangeShapeType="1"/>
          </p:cNvSpPr>
          <p:nvPr/>
        </p:nvSpPr>
        <p:spPr bwMode="auto">
          <a:xfrm flipV="1">
            <a:off x="5965825" y="942975"/>
            <a:ext cx="1916113" cy="1800225"/>
          </a:xfrm>
          <a:prstGeom prst="line">
            <a:avLst/>
          </a:prstGeom>
          <a:noFill/>
          <a:ln w="76200">
            <a:solidFill>
              <a:schemeClr val="tx1"/>
            </a:solidFill>
            <a:round/>
            <a:headEnd/>
            <a:tailEnd/>
          </a:ln>
          <a:effectLst/>
        </p:spPr>
        <p:txBody>
          <a:bodyPr/>
          <a:lstStyle/>
          <a:p>
            <a:endParaRPr lang="en-US"/>
          </a:p>
        </p:txBody>
      </p:sp>
      <p:sp>
        <p:nvSpPr>
          <p:cNvPr id="179210" name="Line 10"/>
          <p:cNvSpPr>
            <a:spLocks noChangeShapeType="1"/>
          </p:cNvSpPr>
          <p:nvPr/>
        </p:nvSpPr>
        <p:spPr bwMode="auto">
          <a:xfrm flipV="1">
            <a:off x="5805488" y="2365375"/>
            <a:ext cx="377825" cy="377825"/>
          </a:xfrm>
          <a:prstGeom prst="line">
            <a:avLst/>
          </a:prstGeom>
          <a:noFill/>
          <a:ln w="9525">
            <a:solidFill>
              <a:schemeClr val="tx1"/>
            </a:solidFill>
            <a:round/>
            <a:headEnd/>
            <a:tailEnd type="triangle" w="med" len="med"/>
          </a:ln>
          <a:effectLst/>
        </p:spPr>
        <p:txBody>
          <a:bodyPr/>
          <a:lstStyle/>
          <a:p>
            <a:endParaRPr lang="en-US"/>
          </a:p>
        </p:txBody>
      </p:sp>
      <p:sp>
        <p:nvSpPr>
          <p:cNvPr id="179211" name="Line 11"/>
          <p:cNvSpPr>
            <a:spLocks noChangeShapeType="1"/>
          </p:cNvSpPr>
          <p:nvPr/>
        </p:nvSpPr>
        <p:spPr bwMode="auto">
          <a:xfrm flipH="1" flipV="1">
            <a:off x="5500688" y="2409825"/>
            <a:ext cx="276225" cy="333375"/>
          </a:xfrm>
          <a:prstGeom prst="line">
            <a:avLst/>
          </a:prstGeom>
          <a:noFill/>
          <a:ln w="9525">
            <a:solidFill>
              <a:schemeClr val="tx1"/>
            </a:solidFill>
            <a:round/>
            <a:headEnd/>
            <a:tailEnd type="triangle" w="med" len="med"/>
          </a:ln>
          <a:effectLst/>
        </p:spPr>
        <p:txBody>
          <a:bodyPr/>
          <a:lstStyle/>
          <a:p>
            <a:endParaRPr lang="en-US"/>
          </a:p>
        </p:txBody>
      </p:sp>
      <p:sp>
        <p:nvSpPr>
          <p:cNvPr id="179213" name="Freeform 13"/>
          <p:cNvSpPr>
            <a:spLocks/>
          </p:cNvSpPr>
          <p:nvPr/>
        </p:nvSpPr>
        <p:spPr bwMode="auto">
          <a:xfrm>
            <a:off x="5559425" y="2525713"/>
            <a:ext cx="490538" cy="501650"/>
          </a:xfrm>
          <a:custGeom>
            <a:avLst/>
            <a:gdLst/>
            <a:ahLst/>
            <a:cxnLst>
              <a:cxn ang="0">
                <a:pos x="237" y="0"/>
              </a:cxn>
              <a:cxn ang="0">
                <a:pos x="292" y="210"/>
              </a:cxn>
              <a:cxn ang="0">
                <a:pos x="137" y="311"/>
              </a:cxn>
              <a:cxn ang="0">
                <a:pos x="18" y="238"/>
              </a:cxn>
              <a:cxn ang="0">
                <a:pos x="27" y="73"/>
              </a:cxn>
              <a:cxn ang="0">
                <a:pos x="82" y="27"/>
              </a:cxn>
            </a:cxnLst>
            <a:rect l="0" t="0" r="r" b="b"/>
            <a:pathLst>
              <a:path w="309" h="316">
                <a:moveTo>
                  <a:pt x="237" y="0"/>
                </a:moveTo>
                <a:cubicBezTo>
                  <a:pt x="273" y="79"/>
                  <a:pt x="309" y="158"/>
                  <a:pt x="292" y="210"/>
                </a:cubicBezTo>
                <a:cubicBezTo>
                  <a:pt x="275" y="262"/>
                  <a:pt x="183" y="306"/>
                  <a:pt x="137" y="311"/>
                </a:cubicBezTo>
                <a:cubicBezTo>
                  <a:pt x="91" y="316"/>
                  <a:pt x="36" y="278"/>
                  <a:pt x="18" y="238"/>
                </a:cubicBezTo>
                <a:cubicBezTo>
                  <a:pt x="0" y="198"/>
                  <a:pt x="16" y="108"/>
                  <a:pt x="27" y="73"/>
                </a:cubicBezTo>
                <a:cubicBezTo>
                  <a:pt x="38" y="38"/>
                  <a:pt x="60" y="32"/>
                  <a:pt x="82" y="27"/>
                </a:cubicBezTo>
              </a:path>
            </a:pathLst>
          </a:custGeom>
          <a:noFill/>
          <a:ln w="9525" cap="flat" cmpd="sng">
            <a:solidFill>
              <a:schemeClr val="tx1"/>
            </a:solidFill>
            <a:prstDash val="solid"/>
            <a:round/>
            <a:headEnd type="none" w="med" len="med"/>
            <a:tailEnd type="arrow" w="med" len="med"/>
          </a:ln>
          <a:effectLst/>
        </p:spPr>
        <p:txBody>
          <a:bodyPr/>
          <a:lstStyle/>
          <a:p>
            <a:endParaRPr lang="en-US"/>
          </a:p>
        </p:txBody>
      </p:sp>
      <p:pic>
        <p:nvPicPr>
          <p:cNvPr id="179215" name="Picture 15" descr="C:\Documents and Settings\Dr. Sumeet Basu\My Documents\me623_2009\TP_tmp.png"/>
          <p:cNvPicPr>
            <a:picLocks noChangeAspect="1" noChangeArrowheads="1"/>
          </p:cNvPicPr>
          <p:nvPr>
            <p:custDataLst>
              <p:tags r:id="rId3"/>
            </p:custDataLst>
          </p:nvPr>
        </p:nvPicPr>
        <p:blipFill>
          <a:blip r:embed="rId12"/>
          <a:srcRect/>
          <a:stretch>
            <a:fillRect/>
          </a:stretch>
        </p:blipFill>
        <p:spPr bwMode="auto">
          <a:xfrm>
            <a:off x="6092825" y="2144713"/>
            <a:ext cx="284163" cy="180975"/>
          </a:xfrm>
          <a:prstGeom prst="rect">
            <a:avLst/>
          </a:prstGeom>
          <a:noFill/>
          <a:ln w="9525">
            <a:noFill/>
            <a:miter lim="800000"/>
            <a:headEnd/>
            <a:tailEnd/>
          </a:ln>
          <a:effectLst/>
        </p:spPr>
      </p:pic>
      <p:pic>
        <p:nvPicPr>
          <p:cNvPr id="179217" name="Picture 17" descr="C:\Documents and Settings\Dr. Sumeet Basu\My Documents\me623_2009\TP_tmp.png"/>
          <p:cNvPicPr>
            <a:picLocks noChangeAspect="1" noChangeArrowheads="1"/>
          </p:cNvPicPr>
          <p:nvPr>
            <p:custDataLst>
              <p:tags r:id="rId4"/>
            </p:custDataLst>
          </p:nvPr>
        </p:nvPicPr>
        <p:blipFill>
          <a:blip r:embed="rId13"/>
          <a:srcRect/>
          <a:stretch>
            <a:fillRect/>
          </a:stretch>
        </p:blipFill>
        <p:spPr bwMode="auto">
          <a:xfrm>
            <a:off x="5386388" y="2211388"/>
            <a:ext cx="258762" cy="180975"/>
          </a:xfrm>
          <a:prstGeom prst="rect">
            <a:avLst/>
          </a:prstGeom>
          <a:noFill/>
          <a:ln w="9525">
            <a:noFill/>
            <a:miter lim="800000"/>
            <a:headEnd/>
            <a:tailEnd/>
          </a:ln>
          <a:effectLst/>
        </p:spPr>
      </p:pic>
      <p:pic>
        <p:nvPicPr>
          <p:cNvPr id="179219" name="Picture 19" descr="C:\Documents and Settings\Dr. Sumeet Basu\My Documents\me623_2009\TP_tmp.png"/>
          <p:cNvPicPr>
            <a:picLocks noChangeAspect="1" noChangeArrowheads="1"/>
          </p:cNvPicPr>
          <p:nvPr>
            <p:custDataLst>
              <p:tags r:id="rId5"/>
            </p:custDataLst>
          </p:nvPr>
        </p:nvPicPr>
        <p:blipFill>
          <a:blip r:embed="rId14"/>
          <a:srcRect/>
          <a:stretch>
            <a:fillRect/>
          </a:stretch>
        </p:blipFill>
        <p:spPr bwMode="auto">
          <a:xfrm>
            <a:off x="5651500" y="2863850"/>
            <a:ext cx="233363" cy="246063"/>
          </a:xfrm>
          <a:prstGeom prst="rect">
            <a:avLst/>
          </a:prstGeom>
          <a:noFill/>
          <a:ln w="9525">
            <a:noFill/>
            <a:miter lim="800000"/>
            <a:headEnd/>
            <a:tailEnd/>
          </a:ln>
          <a:effectLst/>
        </p:spPr>
      </p:pic>
      <p:sp>
        <p:nvSpPr>
          <p:cNvPr id="179220" name="Line 20"/>
          <p:cNvSpPr>
            <a:spLocks noChangeShapeType="1"/>
          </p:cNvSpPr>
          <p:nvPr/>
        </p:nvSpPr>
        <p:spPr bwMode="auto">
          <a:xfrm flipV="1">
            <a:off x="7953375" y="522288"/>
            <a:ext cx="406400" cy="363537"/>
          </a:xfrm>
          <a:prstGeom prst="line">
            <a:avLst/>
          </a:prstGeom>
          <a:noFill/>
          <a:ln w="9525">
            <a:solidFill>
              <a:schemeClr val="tx1"/>
            </a:solidFill>
            <a:round/>
            <a:headEnd/>
            <a:tailEnd type="triangle" w="med" len="med"/>
          </a:ln>
          <a:effectLst/>
        </p:spPr>
        <p:txBody>
          <a:bodyPr/>
          <a:lstStyle/>
          <a:p>
            <a:endParaRPr lang="en-US"/>
          </a:p>
        </p:txBody>
      </p:sp>
      <p:sp>
        <p:nvSpPr>
          <p:cNvPr id="179221" name="Line 21"/>
          <p:cNvSpPr>
            <a:spLocks noChangeShapeType="1"/>
          </p:cNvSpPr>
          <p:nvPr/>
        </p:nvSpPr>
        <p:spPr bwMode="auto">
          <a:xfrm flipH="1" flipV="1">
            <a:off x="5094288" y="1785938"/>
            <a:ext cx="319087" cy="449262"/>
          </a:xfrm>
          <a:prstGeom prst="line">
            <a:avLst/>
          </a:prstGeom>
          <a:noFill/>
          <a:ln w="9525">
            <a:solidFill>
              <a:schemeClr val="tx1"/>
            </a:solidFill>
            <a:round/>
            <a:headEnd/>
            <a:tailEnd type="triangle" w="med" len="med"/>
          </a:ln>
          <a:effectLst/>
        </p:spPr>
        <p:txBody>
          <a:bodyPr/>
          <a:lstStyle/>
          <a:p>
            <a:endParaRPr lang="en-US"/>
          </a:p>
        </p:txBody>
      </p:sp>
      <p:pic>
        <p:nvPicPr>
          <p:cNvPr id="179223" name="Picture 23" descr="C:\Documents and Settings\Dr. Sumeet Basu\My Documents\me623_2009\TP_tmp.png"/>
          <p:cNvPicPr>
            <a:picLocks noChangeAspect="1" noChangeArrowheads="1"/>
          </p:cNvPicPr>
          <p:nvPr>
            <p:custDataLst>
              <p:tags r:id="rId6"/>
            </p:custDataLst>
          </p:nvPr>
        </p:nvPicPr>
        <p:blipFill>
          <a:blip r:embed="rId15"/>
          <a:srcRect/>
          <a:stretch>
            <a:fillRect/>
          </a:stretch>
        </p:blipFill>
        <p:spPr bwMode="auto">
          <a:xfrm>
            <a:off x="8412163" y="482600"/>
            <a:ext cx="158750" cy="131763"/>
          </a:xfrm>
          <a:prstGeom prst="rect">
            <a:avLst/>
          </a:prstGeom>
          <a:noFill/>
          <a:ln w="9525">
            <a:noFill/>
            <a:miter lim="800000"/>
            <a:headEnd/>
            <a:tailEnd/>
          </a:ln>
          <a:effectLst/>
        </p:spPr>
      </p:pic>
      <p:pic>
        <p:nvPicPr>
          <p:cNvPr id="179225" name="Picture 25" descr="C:\Documents and Settings\Dr. Sumeet Basu\My Documents\me623_2009\TP_tmp.png"/>
          <p:cNvPicPr>
            <a:picLocks noChangeAspect="1" noChangeArrowheads="1"/>
          </p:cNvPicPr>
          <p:nvPr>
            <p:custDataLst>
              <p:tags r:id="rId7"/>
            </p:custDataLst>
          </p:nvPr>
        </p:nvPicPr>
        <p:blipFill>
          <a:blip r:embed="rId16"/>
          <a:srcRect/>
          <a:stretch>
            <a:fillRect/>
          </a:stretch>
        </p:blipFill>
        <p:spPr bwMode="auto">
          <a:xfrm>
            <a:off x="5130800" y="1539875"/>
            <a:ext cx="144463" cy="184150"/>
          </a:xfrm>
          <a:prstGeom prst="rect">
            <a:avLst/>
          </a:prstGeom>
          <a:noFill/>
          <a:ln w="9525">
            <a:noFill/>
            <a:miter lim="800000"/>
            <a:headEnd/>
            <a:tailEnd/>
          </a:ln>
          <a:effectLst/>
        </p:spPr>
      </p:pic>
      <p:pic>
        <p:nvPicPr>
          <p:cNvPr id="179232" name="Picture 32" descr="C:\Documents and Settings\Dr. Sumeet Basu\My Documents\me623_2009\TP_tmp.png"/>
          <p:cNvPicPr>
            <a:picLocks noChangeAspect="1" noChangeArrowheads="1"/>
          </p:cNvPicPr>
          <p:nvPr>
            <p:custDataLst>
              <p:tags r:id="rId8"/>
            </p:custDataLst>
          </p:nvPr>
        </p:nvPicPr>
        <p:blipFill>
          <a:blip r:embed="rId17"/>
          <a:srcRect/>
          <a:stretch>
            <a:fillRect/>
          </a:stretch>
        </p:blipFill>
        <p:spPr bwMode="auto">
          <a:xfrm>
            <a:off x="292100" y="3683000"/>
            <a:ext cx="6345238" cy="24638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ext Box 2050"/>
          <p:cNvSpPr txBox="1">
            <a:spLocks noChangeArrowheads="1"/>
          </p:cNvSpPr>
          <p:nvPr/>
        </p:nvSpPr>
        <p:spPr bwMode="auto">
          <a:xfrm>
            <a:off x="304800" y="392112"/>
            <a:ext cx="6083300" cy="369332"/>
          </a:xfrm>
          <a:prstGeom prst="rect">
            <a:avLst/>
          </a:prstGeom>
          <a:noFill/>
          <a:ln w="9525">
            <a:noFill/>
            <a:miter lim="800000"/>
            <a:headEnd/>
            <a:tailEnd/>
          </a:ln>
          <a:effectLst/>
        </p:spPr>
        <p:txBody>
          <a:bodyPr wrap="square">
            <a:spAutoFit/>
          </a:bodyPr>
          <a:lstStyle/>
          <a:p>
            <a:pPr algn="l">
              <a:spcBef>
                <a:spcPct val="50000"/>
              </a:spcBef>
            </a:pPr>
            <a:r>
              <a:rPr lang="en-US" sz="1800" dirty="0"/>
              <a:t>Why do we need to simulate things?</a:t>
            </a:r>
          </a:p>
        </p:txBody>
      </p:sp>
      <p:sp>
        <p:nvSpPr>
          <p:cNvPr id="166915" name="Text Box 2051"/>
          <p:cNvSpPr txBox="1">
            <a:spLocks noChangeArrowheads="1"/>
          </p:cNvSpPr>
          <p:nvPr/>
        </p:nvSpPr>
        <p:spPr bwMode="auto">
          <a:xfrm>
            <a:off x="347663" y="2646363"/>
            <a:ext cx="6967537" cy="1492716"/>
          </a:xfrm>
          <a:prstGeom prst="rect">
            <a:avLst/>
          </a:prstGeom>
          <a:noFill/>
          <a:ln w="9525">
            <a:noFill/>
            <a:miter lim="800000"/>
            <a:headEnd/>
            <a:tailEnd/>
          </a:ln>
          <a:effectLst/>
        </p:spPr>
        <p:txBody>
          <a:bodyPr>
            <a:spAutoFit/>
          </a:bodyPr>
          <a:lstStyle/>
          <a:p>
            <a:pPr algn="l">
              <a:spcBef>
                <a:spcPct val="50000"/>
              </a:spcBef>
              <a:buFont typeface="Wingdings" pitchFamily="2" charset="2"/>
              <a:buChar char="q"/>
            </a:pPr>
            <a:r>
              <a:rPr lang="en-US" sz="1400" b="0" dirty="0"/>
              <a:t>Experimental results are subject to interpretation. Interpretations are as good as the competence of the experimenter.</a:t>
            </a:r>
          </a:p>
          <a:p>
            <a:pPr algn="l">
              <a:spcBef>
                <a:spcPct val="50000"/>
              </a:spcBef>
              <a:buFont typeface="Wingdings" pitchFamily="2" charset="2"/>
              <a:buChar char="q"/>
            </a:pPr>
            <a:r>
              <a:rPr lang="en-US" sz="1400" b="0" dirty="0"/>
              <a:t>Experiments, especially sophisticated ones, can be expensive</a:t>
            </a:r>
          </a:p>
          <a:p>
            <a:pPr algn="l">
              <a:spcBef>
                <a:spcPct val="50000"/>
              </a:spcBef>
              <a:buFont typeface="Wingdings" pitchFamily="2" charset="2"/>
              <a:buChar char="q"/>
            </a:pPr>
            <a:r>
              <a:rPr lang="en-US" sz="1400" b="0" dirty="0"/>
              <a:t>There are regimes of mechanical material </a:t>
            </a:r>
            <a:r>
              <a:rPr lang="en-US" sz="1400" b="0" dirty="0" err="1"/>
              <a:t>behaviour</a:t>
            </a:r>
            <a:r>
              <a:rPr lang="en-US" sz="1400" b="0" dirty="0"/>
              <a:t> that experiments cannot probe.</a:t>
            </a:r>
          </a:p>
          <a:p>
            <a:pPr algn="l">
              <a:spcBef>
                <a:spcPct val="50000"/>
              </a:spcBef>
              <a:buFont typeface="Wingdings" pitchFamily="2" charset="2"/>
              <a:buChar char="q"/>
            </a:pPr>
            <a:r>
              <a:rPr lang="en-US" sz="1400" b="0" dirty="0"/>
              <a:t>Generality of </a:t>
            </a:r>
            <a:r>
              <a:rPr lang="en-US" sz="1400" b="0" dirty="0" err="1"/>
              <a:t>behaviour</a:t>
            </a:r>
            <a:r>
              <a:rPr lang="en-US" sz="1400" b="0" dirty="0"/>
              <a:t> is often not apparent from experiments.</a:t>
            </a:r>
          </a:p>
        </p:txBody>
      </p:sp>
      <p:sp>
        <p:nvSpPr>
          <p:cNvPr id="166916" name="Text Box 2052"/>
          <p:cNvSpPr txBox="1">
            <a:spLocks noChangeArrowheads="1"/>
          </p:cNvSpPr>
          <p:nvPr/>
        </p:nvSpPr>
        <p:spPr bwMode="auto">
          <a:xfrm>
            <a:off x="225425" y="4716463"/>
            <a:ext cx="8478838" cy="527050"/>
          </a:xfrm>
          <a:prstGeom prst="rect">
            <a:avLst/>
          </a:prstGeom>
          <a:solidFill>
            <a:srgbClr val="FFFF00"/>
          </a:solidFill>
          <a:ln w="9525">
            <a:solidFill>
              <a:schemeClr val="tx1"/>
            </a:solidFill>
            <a:miter lim="800000"/>
            <a:headEnd/>
            <a:tailEnd/>
          </a:ln>
          <a:effectLst/>
        </p:spPr>
        <p:txBody>
          <a:bodyPr>
            <a:spAutoFit/>
          </a:bodyPr>
          <a:lstStyle/>
          <a:p>
            <a:pPr algn="l">
              <a:spcBef>
                <a:spcPct val="50000"/>
              </a:spcBef>
            </a:pPr>
            <a:r>
              <a:rPr lang="en-US" sz="1400" b="0"/>
              <a:t>Experiments and simulations are like two legs of a human being. You need both to walk and it does not matter which you use first!</a:t>
            </a:r>
          </a:p>
        </p:txBody>
      </p:sp>
      <p:sp>
        <p:nvSpPr>
          <p:cNvPr id="5" name="TextBox 4"/>
          <p:cNvSpPr txBox="1"/>
          <p:nvPr/>
        </p:nvSpPr>
        <p:spPr>
          <a:xfrm>
            <a:off x="279400" y="838201"/>
            <a:ext cx="3327400" cy="584775"/>
          </a:xfrm>
          <a:prstGeom prst="rect">
            <a:avLst/>
          </a:prstGeom>
          <a:solidFill>
            <a:srgbClr val="FFFF00"/>
          </a:solidFill>
          <a:ln>
            <a:solidFill>
              <a:schemeClr val="tx1"/>
            </a:solidFill>
          </a:ln>
        </p:spPr>
        <p:txBody>
          <a:bodyPr wrap="square" rtlCol="0">
            <a:spAutoFit/>
          </a:bodyPr>
          <a:lstStyle/>
          <a:p>
            <a:pPr algn="l"/>
            <a:r>
              <a:rPr lang="en-US" b="0" dirty="0"/>
              <a:t>Seeing is believing.</a:t>
            </a:r>
          </a:p>
          <a:p>
            <a:pPr algn="l"/>
            <a:endParaRPr lang="en-US" dirty="0"/>
          </a:p>
        </p:txBody>
      </p:sp>
      <p:sp>
        <p:nvSpPr>
          <p:cNvPr id="6" name="TextBox 5"/>
          <p:cNvSpPr txBox="1"/>
          <p:nvPr/>
        </p:nvSpPr>
        <p:spPr>
          <a:xfrm>
            <a:off x="292100" y="1676400"/>
            <a:ext cx="7594600" cy="338554"/>
          </a:xfrm>
          <a:prstGeom prst="rect">
            <a:avLst/>
          </a:prstGeom>
          <a:solidFill>
            <a:srgbClr val="FFFF00"/>
          </a:solidFill>
          <a:ln>
            <a:solidFill>
              <a:schemeClr val="tx1"/>
            </a:solidFill>
          </a:ln>
        </p:spPr>
        <p:txBody>
          <a:bodyPr wrap="square" rtlCol="0">
            <a:spAutoFit/>
          </a:bodyPr>
          <a:lstStyle/>
          <a:p>
            <a:pPr algn="l"/>
            <a:r>
              <a:rPr lang="en-US" b="0" dirty="0"/>
              <a:t>Sophisticated experiments can tell everything. Why do we need the FE method?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69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691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691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691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6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uiExpand="1" build="p" advAuto="1500"/>
      <p:bldP spid="166916" grpId="0" animBg="1"/>
      <p:bldP spid="5" grpId="0" animBg="1"/>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5280" y="259080"/>
            <a:ext cx="3185160" cy="461665"/>
          </a:xfrm>
          <a:prstGeom prst="rect">
            <a:avLst/>
          </a:prstGeom>
          <a:noFill/>
          <a:ln>
            <a:solidFill>
              <a:schemeClr val="tx1"/>
            </a:solidFill>
          </a:ln>
        </p:spPr>
        <p:txBody>
          <a:bodyPr wrap="square" rtlCol="0">
            <a:spAutoFit/>
          </a:bodyPr>
          <a:lstStyle/>
          <a:p>
            <a:pPr algn="l"/>
            <a:r>
              <a:rPr lang="en-US" sz="2400" b="0" dirty="0"/>
              <a:t>Solving the equations</a:t>
            </a:r>
          </a:p>
        </p:txBody>
      </p:sp>
      <p:pic>
        <p:nvPicPr>
          <p:cNvPr id="7" name="Picture 6" descr="TP_tmp.bmp"/>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bwMode="auto">
          <a:xfrm>
            <a:off x="175468" y="1163319"/>
            <a:ext cx="8762579" cy="4012499"/>
          </a:xfrm>
          <a:prstGeom prst="rect">
            <a:avLst/>
          </a:prstGeom>
          <a:noFill/>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2" name="Text Box 10"/>
          <p:cNvSpPr txBox="1">
            <a:spLocks noChangeArrowheads="1"/>
          </p:cNvSpPr>
          <p:nvPr/>
        </p:nvSpPr>
        <p:spPr bwMode="auto">
          <a:xfrm>
            <a:off x="5537835" y="2353310"/>
            <a:ext cx="3240088" cy="1079500"/>
          </a:xfrm>
          <a:prstGeom prst="rect">
            <a:avLst/>
          </a:prstGeom>
          <a:solidFill>
            <a:srgbClr val="339966"/>
          </a:solidFill>
          <a:ln w="9525">
            <a:solidFill>
              <a:schemeClr val="tx1"/>
            </a:solidFill>
            <a:miter lim="800000"/>
            <a:headEnd/>
            <a:tailEnd/>
          </a:ln>
          <a:effectLst/>
        </p:spPr>
        <p:txBody>
          <a:bodyPr>
            <a:spAutoFit/>
          </a:bodyPr>
          <a:lstStyle/>
          <a:p>
            <a:pPr algn="l">
              <a:spcBef>
                <a:spcPct val="50000"/>
              </a:spcBef>
            </a:pPr>
            <a:r>
              <a:rPr lang="en-US" b="0" dirty="0"/>
              <a:t>1</a:t>
            </a:r>
            <a:r>
              <a:rPr lang="en-US" b="0" baseline="30000" dirty="0"/>
              <a:t>st</a:t>
            </a:r>
            <a:r>
              <a:rPr lang="en-US" b="0" dirty="0"/>
              <a:t> elimination:</a:t>
            </a:r>
          </a:p>
          <a:p>
            <a:pPr algn="l">
              <a:spcBef>
                <a:spcPct val="50000"/>
              </a:spcBef>
            </a:pPr>
            <a:r>
              <a:rPr lang="en-US" b="0" dirty="0"/>
              <a:t>Row2- Row 1*(-6/18)</a:t>
            </a:r>
          </a:p>
          <a:p>
            <a:pPr algn="l">
              <a:spcBef>
                <a:spcPct val="50000"/>
              </a:spcBef>
            </a:pPr>
            <a:r>
              <a:rPr lang="en-US" b="0" dirty="0"/>
              <a:t>Row3-Row1*(-6/18)</a:t>
            </a:r>
          </a:p>
        </p:txBody>
      </p:sp>
      <p:sp>
        <p:nvSpPr>
          <p:cNvPr id="38923" name="Text Box 11"/>
          <p:cNvSpPr txBox="1">
            <a:spLocks noChangeArrowheads="1"/>
          </p:cNvSpPr>
          <p:nvPr/>
        </p:nvSpPr>
        <p:spPr bwMode="auto">
          <a:xfrm>
            <a:off x="5691505" y="3872865"/>
            <a:ext cx="2990850" cy="1079500"/>
          </a:xfrm>
          <a:prstGeom prst="rect">
            <a:avLst/>
          </a:prstGeom>
          <a:solidFill>
            <a:srgbClr val="008000"/>
          </a:solidFill>
          <a:ln w="9525">
            <a:solidFill>
              <a:schemeClr val="tx1"/>
            </a:solidFill>
            <a:miter lim="800000"/>
            <a:headEnd/>
            <a:tailEnd/>
          </a:ln>
          <a:effectLst/>
        </p:spPr>
        <p:txBody>
          <a:bodyPr>
            <a:spAutoFit/>
          </a:bodyPr>
          <a:lstStyle/>
          <a:p>
            <a:pPr algn="l">
              <a:spcBef>
                <a:spcPct val="50000"/>
              </a:spcBef>
            </a:pPr>
            <a:r>
              <a:rPr lang="en-US" b="0" dirty="0"/>
              <a:t>2</a:t>
            </a:r>
            <a:r>
              <a:rPr lang="en-US" b="0" baseline="30000" dirty="0"/>
              <a:t>nd</a:t>
            </a:r>
            <a:r>
              <a:rPr lang="en-US" b="0" dirty="0"/>
              <a:t> elimination</a:t>
            </a:r>
          </a:p>
          <a:p>
            <a:pPr algn="l">
              <a:spcBef>
                <a:spcPct val="50000"/>
              </a:spcBef>
            </a:pPr>
            <a:r>
              <a:rPr lang="en-US" b="0" dirty="0"/>
              <a:t>Row3-Row2*(-2/10)</a:t>
            </a:r>
          </a:p>
          <a:p>
            <a:pPr algn="l">
              <a:spcBef>
                <a:spcPct val="50000"/>
              </a:spcBef>
            </a:pPr>
            <a:r>
              <a:rPr lang="en-US" b="0" dirty="0"/>
              <a:t>Row4-Row2*(-6/10)</a:t>
            </a:r>
          </a:p>
        </p:txBody>
      </p:sp>
      <p:sp>
        <p:nvSpPr>
          <p:cNvPr id="38924" name="Text Box 12"/>
          <p:cNvSpPr txBox="1">
            <a:spLocks noChangeArrowheads="1"/>
          </p:cNvSpPr>
          <p:nvPr/>
        </p:nvSpPr>
        <p:spPr bwMode="auto">
          <a:xfrm>
            <a:off x="5668645" y="5606415"/>
            <a:ext cx="2900363" cy="712788"/>
          </a:xfrm>
          <a:prstGeom prst="rect">
            <a:avLst/>
          </a:prstGeom>
          <a:solidFill>
            <a:srgbClr val="008000"/>
          </a:solidFill>
          <a:ln w="9525">
            <a:solidFill>
              <a:schemeClr val="tx1"/>
            </a:solidFill>
            <a:miter lim="800000"/>
            <a:headEnd/>
            <a:tailEnd/>
          </a:ln>
          <a:effectLst/>
        </p:spPr>
        <p:txBody>
          <a:bodyPr>
            <a:spAutoFit/>
          </a:bodyPr>
          <a:lstStyle/>
          <a:p>
            <a:pPr algn="l">
              <a:spcBef>
                <a:spcPct val="50000"/>
              </a:spcBef>
            </a:pPr>
            <a:r>
              <a:rPr lang="en-US" b="0" dirty="0"/>
              <a:t>3</a:t>
            </a:r>
            <a:r>
              <a:rPr lang="en-US" b="0" baseline="30000" dirty="0"/>
              <a:t>rd</a:t>
            </a:r>
            <a:r>
              <a:rPr lang="en-US" b="0" dirty="0"/>
              <a:t> elimination:</a:t>
            </a:r>
          </a:p>
          <a:p>
            <a:pPr algn="l">
              <a:spcBef>
                <a:spcPct val="50000"/>
              </a:spcBef>
            </a:pPr>
            <a:r>
              <a:rPr lang="en-US" b="0" dirty="0"/>
              <a:t>Row4-Row3*(-7.2/9.6)</a:t>
            </a:r>
          </a:p>
        </p:txBody>
      </p:sp>
      <p:sp>
        <p:nvSpPr>
          <p:cNvPr id="38925" name="Text Box 13"/>
          <p:cNvSpPr txBox="1">
            <a:spLocks noChangeArrowheads="1"/>
          </p:cNvSpPr>
          <p:nvPr/>
        </p:nvSpPr>
        <p:spPr bwMode="auto">
          <a:xfrm>
            <a:off x="5512435" y="1120775"/>
            <a:ext cx="2978150" cy="346075"/>
          </a:xfrm>
          <a:prstGeom prst="rect">
            <a:avLst/>
          </a:prstGeom>
          <a:solidFill>
            <a:srgbClr val="FFFF00"/>
          </a:solidFill>
          <a:ln w="9525">
            <a:solidFill>
              <a:schemeClr val="tx1"/>
            </a:solidFill>
            <a:miter lim="800000"/>
            <a:headEnd/>
            <a:tailEnd/>
          </a:ln>
          <a:effectLst/>
        </p:spPr>
        <p:txBody>
          <a:bodyPr>
            <a:spAutoFit/>
          </a:bodyPr>
          <a:lstStyle/>
          <a:p>
            <a:pPr algn="l">
              <a:spcBef>
                <a:spcPct val="50000"/>
              </a:spcBef>
            </a:pPr>
            <a:r>
              <a:rPr lang="en-US" b="0"/>
              <a:t>Original problem</a:t>
            </a:r>
          </a:p>
        </p:txBody>
      </p:sp>
      <p:sp>
        <p:nvSpPr>
          <p:cNvPr id="8" name="TextBox 7"/>
          <p:cNvSpPr txBox="1"/>
          <p:nvPr/>
        </p:nvSpPr>
        <p:spPr>
          <a:xfrm>
            <a:off x="189186" y="213360"/>
            <a:ext cx="7047186" cy="464557"/>
          </a:xfrm>
          <a:prstGeom prst="rect">
            <a:avLst/>
          </a:prstGeom>
          <a:noFill/>
          <a:ln>
            <a:solidFill>
              <a:schemeClr val="tx1"/>
            </a:solidFill>
          </a:ln>
        </p:spPr>
        <p:txBody>
          <a:bodyPr wrap="square" rtlCol="0">
            <a:spAutoFit/>
          </a:bodyPr>
          <a:lstStyle/>
          <a:p>
            <a:pPr algn="l"/>
            <a:r>
              <a:rPr lang="en-US" sz="2400" b="0" dirty="0"/>
              <a:t>Basic Gauss </a:t>
            </a:r>
            <a:r>
              <a:rPr lang="en-US" sz="2400" b="0" dirty="0" err="1"/>
              <a:t>elimination:an</a:t>
            </a:r>
            <a:r>
              <a:rPr lang="en-US" sz="2400" b="0" dirty="0"/>
              <a:t> example</a:t>
            </a:r>
          </a:p>
        </p:txBody>
      </p:sp>
      <p:pic>
        <p:nvPicPr>
          <p:cNvPr id="11" name="Picture 10" descr="TP_tmp.bmp"/>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a:xfrm>
            <a:off x="272029" y="1026160"/>
            <a:ext cx="5308101" cy="5410211"/>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P_tmp.bmp"/>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bwMode="auto">
          <a:xfrm>
            <a:off x="191809" y="858519"/>
            <a:ext cx="8760378" cy="2818557"/>
          </a:xfrm>
          <a:prstGeom prst="rect">
            <a:avLst/>
          </a:prstGeom>
          <a:noFill/>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 y="320041"/>
            <a:ext cx="8229600" cy="461665"/>
          </a:xfrm>
          <a:prstGeom prst="rect">
            <a:avLst/>
          </a:prstGeom>
          <a:noFill/>
          <a:ln>
            <a:solidFill>
              <a:schemeClr val="tx1"/>
            </a:solidFill>
          </a:ln>
        </p:spPr>
        <p:txBody>
          <a:bodyPr wrap="square" rtlCol="0">
            <a:spAutoFit/>
          </a:bodyPr>
          <a:lstStyle/>
          <a:p>
            <a:pPr algn="l"/>
            <a:r>
              <a:rPr lang="en-US" sz="2400" b="0" dirty="0"/>
              <a:t>A physical picture of the Gauss elimination procedure</a:t>
            </a:r>
          </a:p>
        </p:txBody>
      </p:sp>
      <p:cxnSp>
        <p:nvCxnSpPr>
          <p:cNvPr id="4" name="Straight Connector 3"/>
          <p:cNvCxnSpPr/>
          <p:nvPr/>
        </p:nvCxnSpPr>
        <p:spPr bwMode="auto">
          <a:xfrm flipV="1">
            <a:off x="5105400" y="1722120"/>
            <a:ext cx="3444240" cy="30480"/>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5" name="Oval 4"/>
          <p:cNvSpPr/>
          <p:nvPr/>
        </p:nvSpPr>
        <p:spPr bwMode="auto">
          <a:xfrm>
            <a:off x="5044440" y="1798320"/>
            <a:ext cx="167640" cy="16764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6" name="Isosceles Triangle 5"/>
          <p:cNvSpPr/>
          <p:nvPr/>
        </p:nvSpPr>
        <p:spPr bwMode="auto">
          <a:xfrm>
            <a:off x="8442960" y="1767840"/>
            <a:ext cx="213360" cy="19812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7" name="Rectangle 6"/>
          <p:cNvSpPr/>
          <p:nvPr/>
        </p:nvSpPr>
        <p:spPr bwMode="auto">
          <a:xfrm>
            <a:off x="4907280" y="1996440"/>
            <a:ext cx="518160" cy="16764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8" name="Rectangle 7"/>
          <p:cNvSpPr/>
          <p:nvPr/>
        </p:nvSpPr>
        <p:spPr bwMode="auto">
          <a:xfrm>
            <a:off x="8321040" y="1981200"/>
            <a:ext cx="518160" cy="16764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10" name="Straight Arrow Connector 9"/>
          <p:cNvCxnSpPr/>
          <p:nvPr/>
        </p:nvCxnSpPr>
        <p:spPr bwMode="auto">
          <a:xfrm rot="5400000">
            <a:off x="5539740" y="1988820"/>
            <a:ext cx="3810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p:nvPr/>
        </p:nvCxnSpPr>
        <p:spPr bwMode="auto">
          <a:xfrm rot="5400000">
            <a:off x="6240780" y="1988820"/>
            <a:ext cx="3810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 name="Straight Arrow Connector 11"/>
          <p:cNvCxnSpPr/>
          <p:nvPr/>
        </p:nvCxnSpPr>
        <p:spPr bwMode="auto">
          <a:xfrm rot="5400000">
            <a:off x="6972300" y="1988820"/>
            <a:ext cx="3810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rot="5400000">
            <a:off x="7658100" y="1988820"/>
            <a:ext cx="3810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rot="5400000">
            <a:off x="6156960" y="1463040"/>
            <a:ext cx="51816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17" name="Picture 16" descr="TP_tmp.bmp"/>
          <p:cNvPicPr>
            <a:picLocks noChangeAspect="1"/>
          </p:cNvPicPr>
          <p:nvPr>
            <p:custDataLst>
              <p:tags r:id="rId1"/>
            </p:custDataLst>
          </p:nvPr>
        </p:nvPicPr>
        <p:blipFill>
          <a:blip r:embed="rId8">
            <a:clrChange>
              <a:clrFrom>
                <a:srgbClr val="FFFFFF"/>
              </a:clrFrom>
              <a:clrTo>
                <a:srgbClr val="FFFFFF">
                  <a:alpha val="0"/>
                </a:srgbClr>
              </a:clrTo>
            </a:clrChange>
          </a:blip>
          <a:stretch>
            <a:fillRect/>
          </a:stretch>
        </p:blipFill>
        <p:spPr>
          <a:xfrm>
            <a:off x="5618226" y="2230120"/>
            <a:ext cx="254508" cy="254508"/>
          </a:xfrm>
          <a:prstGeom prst="rect">
            <a:avLst/>
          </a:prstGeom>
          <a:noFill/>
        </p:spPr>
      </p:pic>
      <p:pic>
        <p:nvPicPr>
          <p:cNvPr id="23" name="Picture 22" descr="TP_tmp.bmp"/>
          <p:cNvPicPr>
            <a:picLocks noChangeAspect="1"/>
          </p:cNvPicPr>
          <p:nvPr>
            <p:custDataLst>
              <p:tags r:id="rId2"/>
            </p:custDataLst>
          </p:nvPr>
        </p:nvPicPr>
        <p:blipFill>
          <a:blip r:embed="rId9">
            <a:clrChange>
              <a:clrFrom>
                <a:srgbClr val="FFFFFF"/>
              </a:clrFrom>
              <a:clrTo>
                <a:srgbClr val="FFFFFF">
                  <a:alpha val="0"/>
                </a:srgbClr>
              </a:clrTo>
            </a:clrChange>
          </a:blip>
          <a:stretch>
            <a:fillRect/>
          </a:stretch>
        </p:blipFill>
        <p:spPr bwMode="auto">
          <a:xfrm>
            <a:off x="6337275" y="2214879"/>
            <a:ext cx="279449" cy="255016"/>
          </a:xfrm>
          <a:prstGeom prst="rect">
            <a:avLst/>
          </a:prstGeom>
          <a:noFill/>
          <a:ln/>
          <a:effectLst/>
        </p:spPr>
      </p:pic>
      <p:pic>
        <p:nvPicPr>
          <p:cNvPr id="22" name="Picture 21" descr="TP_tmp.bmp"/>
          <p:cNvPicPr>
            <a:picLocks noChangeAspect="1"/>
          </p:cNvPicPr>
          <p:nvPr>
            <p:custDataLst>
              <p:tags r:id="rId3"/>
            </p:custDataLst>
          </p:nvPr>
        </p:nvPicPr>
        <p:blipFill>
          <a:blip r:embed="rId10">
            <a:clrChange>
              <a:clrFrom>
                <a:srgbClr val="FFFFFF"/>
              </a:clrFrom>
              <a:clrTo>
                <a:srgbClr val="FFFFFF">
                  <a:alpha val="0"/>
                </a:srgbClr>
              </a:clrTo>
            </a:clrChange>
          </a:blip>
          <a:stretch>
            <a:fillRect/>
          </a:stretch>
        </p:blipFill>
        <p:spPr bwMode="auto">
          <a:xfrm>
            <a:off x="7053555" y="2214880"/>
            <a:ext cx="279449" cy="255016"/>
          </a:xfrm>
          <a:prstGeom prst="rect">
            <a:avLst/>
          </a:prstGeom>
          <a:noFill/>
          <a:ln/>
          <a:effectLst/>
        </p:spPr>
      </p:pic>
      <p:pic>
        <p:nvPicPr>
          <p:cNvPr id="21" name="Picture 20" descr="TP_tmp.bmp"/>
          <p:cNvPicPr>
            <a:picLocks noChangeAspect="1"/>
          </p:cNvPicPr>
          <p:nvPr>
            <p:custDataLst>
              <p:tags r:id="rId4"/>
            </p:custDataLst>
          </p:nvPr>
        </p:nvPicPr>
        <p:blipFill>
          <a:blip r:embed="rId11">
            <a:clrChange>
              <a:clrFrom>
                <a:srgbClr val="FFFFFF"/>
              </a:clrFrom>
              <a:clrTo>
                <a:srgbClr val="FFFFFF">
                  <a:alpha val="0"/>
                </a:srgbClr>
              </a:clrTo>
            </a:clrChange>
          </a:blip>
          <a:stretch>
            <a:fillRect/>
          </a:stretch>
        </p:blipFill>
        <p:spPr bwMode="auto">
          <a:xfrm>
            <a:off x="7769835" y="2199640"/>
            <a:ext cx="279449" cy="255016"/>
          </a:xfrm>
          <a:prstGeom prst="rect">
            <a:avLst/>
          </a:prstGeom>
          <a:noFill/>
          <a:ln/>
          <a:effectLst/>
        </p:spPr>
      </p:pic>
      <p:pic>
        <p:nvPicPr>
          <p:cNvPr id="25" name="Picture 24" descr="TP_tmp.bmp"/>
          <p:cNvPicPr>
            <a:picLocks noChangeAspect="1"/>
          </p:cNvPicPr>
          <p:nvPr>
            <p:custDataLst>
              <p:tags r:id="rId5"/>
            </p:custDataLst>
          </p:nvPr>
        </p:nvPicPr>
        <p:blipFill>
          <a:blip r:embed="rId12">
            <a:clrChange>
              <a:clrFrom>
                <a:srgbClr val="FFFFFF"/>
              </a:clrFrom>
              <a:clrTo>
                <a:srgbClr val="FFFFFF">
                  <a:alpha val="0"/>
                </a:srgbClr>
              </a:clrTo>
            </a:clrChange>
          </a:blip>
          <a:stretch>
            <a:fillRect/>
          </a:stretch>
        </p:blipFill>
        <p:spPr>
          <a:xfrm>
            <a:off x="6080759" y="919480"/>
            <a:ext cx="762001" cy="254508"/>
          </a:xfrm>
          <a:prstGeom prst="rect">
            <a:avLst/>
          </a:prstGeom>
          <a:noFill/>
        </p:spPr>
      </p:pic>
      <p:pic>
        <p:nvPicPr>
          <p:cNvPr id="31" name="Picture 30" descr="TP_tmp.bmp"/>
          <p:cNvPicPr>
            <a:picLocks noChangeAspect="1"/>
          </p:cNvPicPr>
          <p:nvPr>
            <p:custDataLst>
              <p:tags r:id="rId6"/>
            </p:custDataLst>
          </p:nvPr>
        </p:nvPicPr>
        <p:blipFill>
          <a:blip r:embed="rId13">
            <a:clrChange>
              <a:clrFrom>
                <a:srgbClr val="FFFFFF"/>
              </a:clrFrom>
              <a:clrTo>
                <a:srgbClr val="FFFFFF">
                  <a:alpha val="0"/>
                </a:srgbClr>
              </a:clrTo>
            </a:clrChange>
          </a:blip>
          <a:stretch>
            <a:fillRect/>
          </a:stretch>
        </p:blipFill>
        <p:spPr bwMode="auto">
          <a:xfrm>
            <a:off x="520536" y="1452877"/>
            <a:ext cx="4928446" cy="4980276"/>
          </a:xfrm>
          <a:prstGeom prst="rect">
            <a:avLst/>
          </a:prstGeom>
          <a:noFill/>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bwMode="auto">
          <a:xfrm flipV="1">
            <a:off x="5105400" y="1722120"/>
            <a:ext cx="3444240" cy="30480"/>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3" name="Oval 2"/>
          <p:cNvSpPr/>
          <p:nvPr/>
        </p:nvSpPr>
        <p:spPr bwMode="auto">
          <a:xfrm>
            <a:off x="5044440" y="1798320"/>
            <a:ext cx="167640" cy="16764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 name="Isosceles Triangle 3"/>
          <p:cNvSpPr/>
          <p:nvPr/>
        </p:nvSpPr>
        <p:spPr bwMode="auto">
          <a:xfrm>
            <a:off x="8442960" y="1767840"/>
            <a:ext cx="213360" cy="19812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 name="Rectangle 4"/>
          <p:cNvSpPr/>
          <p:nvPr/>
        </p:nvSpPr>
        <p:spPr bwMode="auto">
          <a:xfrm>
            <a:off x="4907280" y="1996440"/>
            <a:ext cx="518160" cy="16764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6" name="Rectangle 5"/>
          <p:cNvSpPr/>
          <p:nvPr/>
        </p:nvSpPr>
        <p:spPr bwMode="auto">
          <a:xfrm>
            <a:off x="8321040" y="1981200"/>
            <a:ext cx="518160" cy="16764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8" name="Straight Arrow Connector 7"/>
          <p:cNvCxnSpPr/>
          <p:nvPr/>
        </p:nvCxnSpPr>
        <p:spPr bwMode="auto">
          <a:xfrm rot="5400000">
            <a:off x="6240780" y="1988820"/>
            <a:ext cx="3810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 name="Straight Arrow Connector 8"/>
          <p:cNvCxnSpPr/>
          <p:nvPr/>
        </p:nvCxnSpPr>
        <p:spPr bwMode="auto">
          <a:xfrm rot="5400000">
            <a:off x="6972300" y="1988820"/>
            <a:ext cx="3810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5400000">
            <a:off x="7658100" y="1988820"/>
            <a:ext cx="3810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p:nvPr/>
        </p:nvCxnSpPr>
        <p:spPr bwMode="auto">
          <a:xfrm rot="5400000">
            <a:off x="6156960" y="1463040"/>
            <a:ext cx="51816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13" name="Picture 12" descr="TP_tmp.bmp"/>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bwMode="auto">
          <a:xfrm>
            <a:off x="6337275" y="2214879"/>
            <a:ext cx="279449" cy="255016"/>
          </a:xfrm>
          <a:prstGeom prst="rect">
            <a:avLst/>
          </a:prstGeom>
          <a:noFill/>
          <a:ln/>
          <a:effectLst/>
        </p:spPr>
      </p:pic>
      <p:pic>
        <p:nvPicPr>
          <p:cNvPr id="14" name="Picture 13" descr="TP_tmp.bmp"/>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bwMode="auto">
          <a:xfrm>
            <a:off x="7053555" y="2214880"/>
            <a:ext cx="279449" cy="255016"/>
          </a:xfrm>
          <a:prstGeom prst="rect">
            <a:avLst/>
          </a:prstGeom>
          <a:noFill/>
          <a:ln/>
          <a:effectLst/>
        </p:spPr>
      </p:pic>
      <p:pic>
        <p:nvPicPr>
          <p:cNvPr id="15" name="Picture 14" descr="TP_tmp.bmp"/>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bwMode="auto">
          <a:xfrm>
            <a:off x="7769835" y="2199640"/>
            <a:ext cx="279449" cy="255016"/>
          </a:xfrm>
          <a:prstGeom prst="rect">
            <a:avLst/>
          </a:prstGeom>
          <a:noFill/>
          <a:ln/>
          <a:effectLst/>
        </p:spPr>
      </p:pic>
      <p:pic>
        <p:nvPicPr>
          <p:cNvPr id="16" name="Picture 15" descr="TP_tmp.bmp"/>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a:xfrm>
            <a:off x="6080759" y="919480"/>
            <a:ext cx="762001" cy="254508"/>
          </a:xfrm>
          <a:prstGeom prst="rect">
            <a:avLst/>
          </a:prstGeom>
          <a:noFill/>
        </p:spPr>
      </p:pic>
      <p:pic>
        <p:nvPicPr>
          <p:cNvPr id="18" name="Picture 17" descr="TP_tmp.bmp"/>
          <p:cNvPicPr>
            <a:picLocks noChangeAspect="1"/>
          </p:cNvPicPr>
          <p:nvPr>
            <p:custDataLst>
              <p:tags r:id="rId5"/>
            </p:custDataLst>
          </p:nvPr>
        </p:nvPicPr>
        <p:blipFill>
          <a:blip r:embed="rId11">
            <a:clrChange>
              <a:clrFrom>
                <a:srgbClr val="FFFFFF"/>
              </a:clrFrom>
              <a:clrTo>
                <a:srgbClr val="FFFFFF">
                  <a:alpha val="0"/>
                </a:srgbClr>
              </a:clrTo>
            </a:clrChange>
          </a:blip>
          <a:stretch>
            <a:fillRect/>
          </a:stretch>
        </p:blipFill>
        <p:spPr>
          <a:xfrm>
            <a:off x="813046" y="3175000"/>
            <a:ext cx="7517907" cy="1955296"/>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bwMode="auto">
          <a:xfrm flipV="1">
            <a:off x="5105400" y="1722120"/>
            <a:ext cx="3444240" cy="30480"/>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3" name="Oval 2"/>
          <p:cNvSpPr/>
          <p:nvPr/>
        </p:nvSpPr>
        <p:spPr bwMode="auto">
          <a:xfrm>
            <a:off x="5044440" y="1798320"/>
            <a:ext cx="167640" cy="16764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 name="Isosceles Triangle 3"/>
          <p:cNvSpPr/>
          <p:nvPr/>
        </p:nvSpPr>
        <p:spPr bwMode="auto">
          <a:xfrm>
            <a:off x="8442960" y="1767840"/>
            <a:ext cx="213360" cy="19812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 name="Rectangle 4"/>
          <p:cNvSpPr/>
          <p:nvPr/>
        </p:nvSpPr>
        <p:spPr bwMode="auto">
          <a:xfrm>
            <a:off x="4907280" y="1996440"/>
            <a:ext cx="518160" cy="16764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6" name="Rectangle 5"/>
          <p:cNvSpPr/>
          <p:nvPr/>
        </p:nvSpPr>
        <p:spPr bwMode="auto">
          <a:xfrm>
            <a:off x="8321040" y="1981200"/>
            <a:ext cx="518160" cy="16764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8" name="Straight Arrow Connector 7"/>
          <p:cNvCxnSpPr/>
          <p:nvPr/>
        </p:nvCxnSpPr>
        <p:spPr bwMode="auto">
          <a:xfrm rot="5400000">
            <a:off x="6972300" y="1988820"/>
            <a:ext cx="3810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 name="Straight Arrow Connector 8"/>
          <p:cNvCxnSpPr/>
          <p:nvPr/>
        </p:nvCxnSpPr>
        <p:spPr bwMode="auto">
          <a:xfrm rot="5400000">
            <a:off x="7658100" y="1988820"/>
            <a:ext cx="3810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5400000">
            <a:off x="6903720" y="1463040"/>
            <a:ext cx="51816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12" name="Picture 11" descr="TP_tmp.bmp"/>
          <p:cNvPicPr>
            <a:picLocks noChangeAspect="1"/>
          </p:cNvPicPr>
          <p:nvPr>
            <p:custDataLst>
              <p:tags r:id="rId1"/>
            </p:custDataLst>
          </p:nvPr>
        </p:nvPicPr>
        <p:blipFill>
          <a:blip r:embed="rId7">
            <a:clrChange>
              <a:clrFrom>
                <a:srgbClr val="FFFFFF"/>
              </a:clrFrom>
              <a:clrTo>
                <a:srgbClr val="FFFFFF">
                  <a:alpha val="0"/>
                </a:srgbClr>
              </a:clrTo>
            </a:clrChange>
          </a:blip>
          <a:stretch>
            <a:fillRect/>
          </a:stretch>
        </p:blipFill>
        <p:spPr bwMode="auto">
          <a:xfrm>
            <a:off x="7053555" y="2214880"/>
            <a:ext cx="279449" cy="255016"/>
          </a:xfrm>
          <a:prstGeom prst="rect">
            <a:avLst/>
          </a:prstGeom>
          <a:noFill/>
          <a:ln/>
          <a:effectLst/>
        </p:spPr>
      </p:pic>
      <p:pic>
        <p:nvPicPr>
          <p:cNvPr id="13" name="Picture 12" descr="TP_tmp.bmp"/>
          <p:cNvPicPr>
            <a:picLocks noChangeAspect="1"/>
          </p:cNvPicPr>
          <p:nvPr>
            <p:custDataLst>
              <p:tags r:id="rId2"/>
            </p:custDataLst>
          </p:nvPr>
        </p:nvPicPr>
        <p:blipFill>
          <a:blip r:embed="rId8">
            <a:clrChange>
              <a:clrFrom>
                <a:srgbClr val="FFFFFF"/>
              </a:clrFrom>
              <a:clrTo>
                <a:srgbClr val="FFFFFF">
                  <a:alpha val="0"/>
                </a:srgbClr>
              </a:clrTo>
            </a:clrChange>
          </a:blip>
          <a:stretch>
            <a:fillRect/>
          </a:stretch>
        </p:blipFill>
        <p:spPr bwMode="auto">
          <a:xfrm>
            <a:off x="7769835" y="2199640"/>
            <a:ext cx="279449" cy="255016"/>
          </a:xfrm>
          <a:prstGeom prst="rect">
            <a:avLst/>
          </a:prstGeom>
          <a:noFill/>
          <a:ln/>
          <a:effectLst/>
        </p:spPr>
      </p:pic>
      <p:pic>
        <p:nvPicPr>
          <p:cNvPr id="19" name="Picture 18" descr="TP_tmp.bmp"/>
          <p:cNvPicPr>
            <a:picLocks noChangeAspect="1"/>
          </p:cNvPicPr>
          <p:nvPr>
            <p:custDataLst>
              <p:tags r:id="rId3"/>
            </p:custDataLst>
          </p:nvPr>
        </p:nvPicPr>
        <p:blipFill>
          <a:blip r:embed="rId9">
            <a:clrChange>
              <a:clrFrom>
                <a:srgbClr val="FFFFFF"/>
              </a:clrFrom>
              <a:clrTo>
                <a:srgbClr val="FFFFFF">
                  <a:alpha val="0"/>
                </a:srgbClr>
              </a:clrTo>
            </a:clrChange>
          </a:blip>
          <a:stretch>
            <a:fillRect/>
          </a:stretch>
        </p:blipFill>
        <p:spPr bwMode="auto">
          <a:xfrm>
            <a:off x="6425944" y="919480"/>
            <a:ext cx="1016511" cy="278892"/>
          </a:xfrm>
          <a:prstGeom prst="rect">
            <a:avLst/>
          </a:prstGeom>
          <a:noFill/>
          <a:ln/>
          <a:effectLst/>
        </p:spPr>
      </p:pic>
      <p:pic>
        <p:nvPicPr>
          <p:cNvPr id="16" name="Picture 15" descr="TP_tmp.bmp"/>
          <p:cNvPicPr>
            <a:picLocks noChangeAspect="1"/>
          </p:cNvPicPr>
          <p:nvPr>
            <p:custDataLst>
              <p:tags r:id="rId4"/>
            </p:custDataLst>
          </p:nvPr>
        </p:nvPicPr>
        <p:blipFill>
          <a:blip r:embed="rId10">
            <a:clrChange>
              <a:clrFrom>
                <a:srgbClr val="FFFFFF"/>
              </a:clrFrom>
              <a:clrTo>
                <a:srgbClr val="FFFFFF">
                  <a:alpha val="0"/>
                </a:srgbClr>
              </a:clrTo>
            </a:clrChange>
          </a:blip>
          <a:stretch>
            <a:fillRect/>
          </a:stretch>
        </p:blipFill>
        <p:spPr bwMode="auto">
          <a:xfrm>
            <a:off x="190412" y="2946400"/>
            <a:ext cx="8763172" cy="1905037"/>
          </a:xfrm>
          <a:prstGeom prst="rect">
            <a:avLst/>
          </a:prstGeom>
          <a:noFill/>
          <a:ln/>
          <a:effectLst/>
        </p:spPr>
      </p:pic>
      <p:cxnSp>
        <p:nvCxnSpPr>
          <p:cNvPr id="18" name="Straight Arrow Connector 17"/>
          <p:cNvCxnSpPr/>
          <p:nvPr/>
        </p:nvCxnSpPr>
        <p:spPr bwMode="auto">
          <a:xfrm rot="5400000">
            <a:off x="7574280" y="1447800"/>
            <a:ext cx="51816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21" name="Picture 20" descr="TP_tmp.bmp"/>
          <p:cNvPicPr>
            <a:picLocks noChangeAspect="1"/>
          </p:cNvPicPr>
          <p:nvPr>
            <p:custDataLst>
              <p:tags r:id="rId5"/>
            </p:custDataLst>
          </p:nvPr>
        </p:nvPicPr>
        <p:blipFill>
          <a:blip r:embed="rId11">
            <a:clrChange>
              <a:clrFrom>
                <a:srgbClr val="FFFFFF"/>
              </a:clrFrom>
              <a:clrTo>
                <a:srgbClr val="FFFFFF">
                  <a:alpha val="0"/>
                </a:srgbClr>
              </a:clrTo>
            </a:clrChange>
          </a:blip>
          <a:stretch>
            <a:fillRect/>
          </a:stretch>
        </p:blipFill>
        <p:spPr bwMode="auto">
          <a:xfrm>
            <a:off x="7617374" y="904239"/>
            <a:ext cx="1346370" cy="279032"/>
          </a:xfrm>
          <a:prstGeom prst="rect">
            <a:avLst/>
          </a:prstGeom>
          <a:noFill/>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bwMode="auto">
          <a:xfrm flipV="1">
            <a:off x="5105400" y="1722120"/>
            <a:ext cx="3444240" cy="30480"/>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3" name="Oval 2"/>
          <p:cNvSpPr/>
          <p:nvPr/>
        </p:nvSpPr>
        <p:spPr bwMode="auto">
          <a:xfrm>
            <a:off x="5044440" y="1798320"/>
            <a:ext cx="167640" cy="16764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 name="Isosceles Triangle 3"/>
          <p:cNvSpPr/>
          <p:nvPr/>
        </p:nvSpPr>
        <p:spPr bwMode="auto">
          <a:xfrm>
            <a:off x="8442960" y="1767840"/>
            <a:ext cx="213360" cy="19812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 name="Rectangle 4"/>
          <p:cNvSpPr/>
          <p:nvPr/>
        </p:nvSpPr>
        <p:spPr bwMode="auto">
          <a:xfrm>
            <a:off x="4907280" y="1996440"/>
            <a:ext cx="518160" cy="16764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6" name="Rectangle 5"/>
          <p:cNvSpPr/>
          <p:nvPr/>
        </p:nvSpPr>
        <p:spPr bwMode="auto">
          <a:xfrm>
            <a:off x="8321040" y="1981200"/>
            <a:ext cx="518160" cy="16764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8" name="Straight Arrow Connector 7"/>
          <p:cNvCxnSpPr/>
          <p:nvPr/>
        </p:nvCxnSpPr>
        <p:spPr bwMode="auto">
          <a:xfrm rot="5400000">
            <a:off x="7658100" y="1988820"/>
            <a:ext cx="3810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11" name="Picture 10" descr="TP_tmp.bmp"/>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bwMode="auto">
          <a:xfrm>
            <a:off x="7769835" y="2199640"/>
            <a:ext cx="279449" cy="255016"/>
          </a:xfrm>
          <a:prstGeom prst="rect">
            <a:avLst/>
          </a:prstGeom>
          <a:noFill/>
          <a:ln/>
          <a:effectLst/>
        </p:spPr>
      </p:pic>
      <p:cxnSp>
        <p:nvCxnSpPr>
          <p:cNvPr id="13" name="Straight Arrow Connector 12"/>
          <p:cNvCxnSpPr/>
          <p:nvPr/>
        </p:nvCxnSpPr>
        <p:spPr bwMode="auto">
          <a:xfrm rot="5400000">
            <a:off x="7574280" y="1447800"/>
            <a:ext cx="51816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15" name="Picture 14" descr="TP_tmp.bmp"/>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bwMode="auto">
          <a:xfrm>
            <a:off x="7782239" y="904238"/>
            <a:ext cx="1016638" cy="278927"/>
          </a:xfrm>
          <a:prstGeom prst="rect">
            <a:avLst/>
          </a:prstGeom>
          <a:noFill/>
          <a:ln/>
          <a:effectLst/>
        </p:spPr>
      </p:pic>
      <p:pic>
        <p:nvPicPr>
          <p:cNvPr id="17" name="Picture 16" descr="TP_tmp.bmp"/>
          <p:cNvPicPr>
            <a:picLocks noChangeAspect="1"/>
          </p:cNvPicPr>
          <p:nvPr>
            <p:custDataLst>
              <p:tags r:id="rId3"/>
            </p:custDataLst>
          </p:nvPr>
        </p:nvPicPr>
        <p:blipFill>
          <a:blip r:embed="rId7">
            <a:clrChange>
              <a:clrFrom>
                <a:srgbClr val="FFFFFF"/>
              </a:clrFrom>
              <a:clrTo>
                <a:srgbClr val="FFFFFF">
                  <a:alpha val="0"/>
                </a:srgbClr>
              </a:clrTo>
            </a:clrChange>
          </a:blip>
          <a:stretch>
            <a:fillRect/>
          </a:stretch>
        </p:blipFill>
        <p:spPr>
          <a:xfrm>
            <a:off x="190491" y="3175000"/>
            <a:ext cx="8763017" cy="2412496"/>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a:t>
            </a:r>
            <a:r>
              <a:rPr lang="en-US" dirty="0" err="1"/>
              <a:t>numerics</a:t>
            </a:r>
            <a:r>
              <a:rPr lang="en-US" dirty="0"/>
              <a:t> of Gauss elimination</a:t>
            </a:r>
          </a:p>
        </p:txBody>
      </p:sp>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57</a:t>
            </a:fld>
            <a:endParaRPr lang="en-US" dirty="0"/>
          </a:p>
        </p:txBody>
      </p:sp>
      <p:pic>
        <p:nvPicPr>
          <p:cNvPr id="14" name="Picture 13"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228537" y="1295400"/>
            <a:ext cx="8763137" cy="4977462"/>
          </a:xfrm>
          <a:prstGeom prst="rect">
            <a:avLst/>
          </a:prstGeom>
          <a:noFill/>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58</a:t>
            </a:fld>
            <a:endParaRPr lang="en-US" dirty="0"/>
          </a:p>
        </p:txBody>
      </p:sp>
      <p:pic>
        <p:nvPicPr>
          <p:cNvPr id="12" name="Picture 11"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304662" y="0"/>
            <a:ext cx="8763155" cy="6553316"/>
          </a:xfrm>
          <a:prstGeom prst="rect">
            <a:avLst/>
          </a:prstGeom>
          <a:noFill/>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59</a:t>
            </a:fld>
            <a:endParaRPr lang="en-US" dirty="0"/>
          </a:p>
        </p:txBody>
      </p:sp>
      <p:pic>
        <p:nvPicPr>
          <p:cNvPr id="16" name="Picture 15"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228519" y="228600"/>
            <a:ext cx="8763172" cy="6452743"/>
          </a:xfrm>
          <a:prstGeom prst="rect">
            <a:avLst/>
          </a:prstGeom>
          <a:noFill/>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2440" y="563881"/>
            <a:ext cx="7665720" cy="830997"/>
          </a:xfrm>
          <a:prstGeom prst="rect">
            <a:avLst/>
          </a:prstGeom>
          <a:noFill/>
          <a:ln>
            <a:solidFill>
              <a:schemeClr val="tx1"/>
            </a:solidFill>
          </a:ln>
        </p:spPr>
        <p:txBody>
          <a:bodyPr wrap="square" rtlCol="0">
            <a:spAutoFit/>
          </a:bodyPr>
          <a:lstStyle/>
          <a:p>
            <a:pPr algn="l"/>
            <a:r>
              <a:rPr lang="en-US" sz="2400" b="0" dirty="0"/>
              <a:t>FEA has become extremely important in engineering design</a:t>
            </a:r>
          </a:p>
        </p:txBody>
      </p:sp>
      <p:sp>
        <p:nvSpPr>
          <p:cNvPr id="3" name="TextBox 2"/>
          <p:cNvSpPr txBox="1"/>
          <p:nvPr/>
        </p:nvSpPr>
        <p:spPr>
          <a:xfrm>
            <a:off x="487680" y="1859280"/>
            <a:ext cx="8290560" cy="4031873"/>
          </a:xfrm>
          <a:prstGeom prst="rect">
            <a:avLst/>
          </a:prstGeom>
          <a:solidFill>
            <a:srgbClr val="FFFF00"/>
          </a:solidFill>
          <a:ln>
            <a:solidFill>
              <a:schemeClr val="tx1"/>
            </a:solidFill>
          </a:ln>
        </p:spPr>
        <p:txBody>
          <a:bodyPr wrap="square" rtlCol="0">
            <a:spAutoFit/>
          </a:bodyPr>
          <a:lstStyle/>
          <a:p>
            <a:pPr algn="l">
              <a:buFont typeface="Arial" pitchFamily="34" charset="0"/>
              <a:buChar char="•"/>
            </a:pPr>
            <a:r>
              <a:rPr lang="en-US" b="0" dirty="0"/>
              <a:t>The FEM has attained a level of generality that makes it suitable for a very wide range of engineering and scientific problems that require solution of governing partial differential equations with well defined boundary conditions. These include, solid and fluid mechanics, structural mechanics, biomechanics, quantum mechanics, </a:t>
            </a:r>
            <a:r>
              <a:rPr lang="en-US" b="0" dirty="0" err="1"/>
              <a:t>electromagnetics</a:t>
            </a:r>
            <a:r>
              <a:rPr lang="en-US" b="0" dirty="0"/>
              <a:t>, </a:t>
            </a:r>
            <a:r>
              <a:rPr lang="en-US" b="0" dirty="0" err="1"/>
              <a:t>geomechanics</a:t>
            </a:r>
            <a:r>
              <a:rPr lang="en-US" b="0" dirty="0"/>
              <a:t> …</a:t>
            </a:r>
          </a:p>
          <a:p>
            <a:pPr algn="l">
              <a:buFont typeface="Arial" pitchFamily="34" charset="0"/>
              <a:buChar char="•"/>
            </a:pPr>
            <a:endParaRPr lang="en-US" b="0" dirty="0"/>
          </a:p>
          <a:p>
            <a:pPr algn="l">
              <a:buFont typeface="Arial" pitchFamily="34" charset="0"/>
              <a:buChar char="•"/>
            </a:pPr>
            <a:r>
              <a:rPr lang="en-US" b="0" dirty="0"/>
              <a:t>The mathematical basis of the FEM is well understood and the </a:t>
            </a:r>
            <a:r>
              <a:rPr lang="en-US" b="0" dirty="0" err="1"/>
              <a:t>discretisation</a:t>
            </a:r>
            <a:r>
              <a:rPr lang="en-US" b="0" dirty="0"/>
              <a:t> equations for FEM arise out of well established principles. </a:t>
            </a:r>
          </a:p>
          <a:p>
            <a:pPr algn="l">
              <a:buFont typeface="Arial" pitchFamily="34" charset="0"/>
              <a:buChar char="•"/>
            </a:pPr>
            <a:endParaRPr lang="en-US" b="0" dirty="0"/>
          </a:p>
          <a:p>
            <a:pPr algn="l">
              <a:buFont typeface="Arial" pitchFamily="34" charset="0"/>
              <a:buChar char="•"/>
            </a:pPr>
            <a:r>
              <a:rPr lang="en-US" b="0" dirty="0"/>
              <a:t>FEM simulations form important part of safety assessment procedures for Reactor Pressure Vessels in nuclear power plants, aircraft industry, crashworthiness of automobiles, earthquake resistance of buildings etc.</a:t>
            </a:r>
          </a:p>
          <a:p>
            <a:pPr algn="l">
              <a:buFont typeface="Arial" pitchFamily="34" charset="0"/>
              <a:buChar char="•"/>
            </a:pPr>
            <a:endParaRPr lang="en-US" b="0" dirty="0"/>
          </a:p>
          <a:p>
            <a:pPr algn="l">
              <a:buFont typeface="Arial" pitchFamily="34" charset="0"/>
              <a:buChar char="•"/>
            </a:pPr>
            <a:r>
              <a:rPr lang="en-US" b="0" dirty="0"/>
              <a:t>Powerful commercial </a:t>
            </a:r>
            <a:r>
              <a:rPr lang="en-US" b="0" dirty="0" err="1"/>
              <a:t>softwares</a:t>
            </a:r>
            <a:r>
              <a:rPr lang="en-US" b="0" dirty="0"/>
              <a:t> that combine </a:t>
            </a:r>
            <a:r>
              <a:rPr lang="en-US" b="0" dirty="0" err="1"/>
              <a:t>modelling</a:t>
            </a:r>
            <a:r>
              <a:rPr lang="en-US" b="0" dirty="0"/>
              <a:t> algorithms with the power of FEM are now easily available. </a:t>
            </a:r>
            <a:r>
              <a:rPr lang="en-US" b="0" dirty="0" err="1"/>
              <a:t>Extermely</a:t>
            </a:r>
            <a:r>
              <a:rPr lang="en-US" b="0" dirty="0"/>
              <a:t> realistic problems may be solved given the enormous increase in computational power.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60</a:t>
            </a:fld>
            <a:endParaRPr lang="en-US" dirty="0"/>
          </a:p>
        </p:txBody>
      </p:sp>
      <p:pic>
        <p:nvPicPr>
          <p:cNvPr id="55" name="Picture 54"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222238" y="0"/>
            <a:ext cx="8769656" cy="6329403"/>
          </a:xfrm>
          <a:prstGeom prst="rect">
            <a:avLst/>
          </a:prstGeom>
          <a:noFill/>
          <a:ln/>
          <a:effectLst/>
        </p:spPr>
      </p:pic>
      <p:sp>
        <p:nvSpPr>
          <p:cNvPr id="50" name="TextBox 49"/>
          <p:cNvSpPr txBox="1"/>
          <p:nvPr/>
        </p:nvSpPr>
        <p:spPr>
          <a:xfrm>
            <a:off x="2590800" y="2983468"/>
            <a:ext cx="304800" cy="369332"/>
          </a:xfrm>
          <a:prstGeom prst="rect">
            <a:avLst/>
          </a:prstGeom>
          <a:solidFill>
            <a:srgbClr val="FFFF00"/>
          </a:solidFill>
          <a:ln>
            <a:solidFill>
              <a:schemeClr val="tx1"/>
            </a:solidFill>
          </a:ln>
        </p:spPr>
        <p:txBody>
          <a:bodyPr wrap="square" rtlCol="0">
            <a:spAutoFit/>
          </a:bodyPr>
          <a:lstStyle/>
          <a:p>
            <a:r>
              <a:rPr lang="en-US" dirty="0"/>
              <a:t>1</a:t>
            </a:r>
          </a:p>
        </p:txBody>
      </p:sp>
      <p:sp>
        <p:nvSpPr>
          <p:cNvPr id="51" name="TextBox 50"/>
          <p:cNvSpPr txBox="1"/>
          <p:nvPr/>
        </p:nvSpPr>
        <p:spPr>
          <a:xfrm>
            <a:off x="5181600" y="2983468"/>
            <a:ext cx="304800" cy="369332"/>
          </a:xfrm>
          <a:prstGeom prst="rect">
            <a:avLst/>
          </a:prstGeom>
          <a:solidFill>
            <a:srgbClr val="FFFF00"/>
          </a:solidFill>
          <a:ln>
            <a:solidFill>
              <a:schemeClr val="tx1"/>
            </a:solidFill>
          </a:ln>
        </p:spPr>
        <p:txBody>
          <a:bodyPr wrap="square" rtlCol="0">
            <a:spAutoFit/>
          </a:bodyPr>
          <a:lstStyle/>
          <a:p>
            <a:r>
              <a:rPr lang="en-US" dirty="0"/>
              <a:t>r</a:t>
            </a:r>
          </a:p>
        </p:txBody>
      </p:sp>
      <p:sp>
        <p:nvSpPr>
          <p:cNvPr id="52" name="TextBox 51"/>
          <p:cNvSpPr txBox="1"/>
          <p:nvPr/>
        </p:nvSpPr>
        <p:spPr>
          <a:xfrm>
            <a:off x="2133600" y="3440668"/>
            <a:ext cx="304800" cy="369332"/>
          </a:xfrm>
          <a:prstGeom prst="rect">
            <a:avLst/>
          </a:prstGeom>
          <a:solidFill>
            <a:srgbClr val="FFFF00"/>
          </a:solidFill>
          <a:ln>
            <a:solidFill>
              <a:schemeClr val="tx1"/>
            </a:solidFill>
          </a:ln>
        </p:spPr>
        <p:txBody>
          <a:bodyPr wrap="square" rtlCol="0">
            <a:spAutoFit/>
          </a:bodyPr>
          <a:lstStyle/>
          <a:p>
            <a:r>
              <a:rPr lang="en-US" dirty="0"/>
              <a:t>1</a:t>
            </a:r>
          </a:p>
        </p:txBody>
      </p:sp>
      <p:sp>
        <p:nvSpPr>
          <p:cNvPr id="53" name="TextBox 52"/>
          <p:cNvSpPr txBox="1"/>
          <p:nvPr/>
        </p:nvSpPr>
        <p:spPr>
          <a:xfrm>
            <a:off x="2133600" y="5181600"/>
            <a:ext cx="304800" cy="369332"/>
          </a:xfrm>
          <a:prstGeom prst="rect">
            <a:avLst/>
          </a:prstGeom>
          <a:solidFill>
            <a:srgbClr val="FFFF00"/>
          </a:solidFill>
          <a:ln>
            <a:solidFill>
              <a:schemeClr val="tx1"/>
            </a:solidFill>
          </a:ln>
        </p:spPr>
        <p:txBody>
          <a:bodyPr wrap="square" rtlCol="0">
            <a:spAutoFit/>
          </a:bodyPr>
          <a:lstStyle/>
          <a:p>
            <a:r>
              <a:rPr lang="en-US" dirty="0"/>
              <a:t>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61</a:t>
            </a:fld>
            <a:endParaRPr lang="en-US" dirty="0"/>
          </a:p>
        </p:txBody>
      </p:sp>
      <p:pic>
        <p:nvPicPr>
          <p:cNvPr id="14" name="Picture 13"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137083" y="304800"/>
            <a:ext cx="8769257" cy="5313406"/>
          </a:xfrm>
          <a:prstGeom prst="rect">
            <a:avLst/>
          </a:prstGeom>
          <a:noFill/>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62</a:t>
            </a:fld>
            <a:endParaRPr lang="en-US" dirty="0"/>
          </a:p>
        </p:txBody>
      </p:sp>
      <p:pic>
        <p:nvPicPr>
          <p:cNvPr id="12" name="Picture 11"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23375" y="228600"/>
            <a:ext cx="9045457" cy="6426635"/>
          </a:xfrm>
          <a:prstGeom prst="rect">
            <a:avLst/>
          </a:prstGeom>
          <a:solidFill>
            <a:schemeClr val="bg1"/>
          </a:solidFill>
          <a:ln/>
          <a:effectLst/>
        </p:spPr>
      </p:pic>
      <p:sp>
        <p:nvSpPr>
          <p:cNvPr id="20" name="TextBox 19"/>
          <p:cNvSpPr txBox="1"/>
          <p:nvPr/>
        </p:nvSpPr>
        <p:spPr>
          <a:xfrm>
            <a:off x="2362200" y="2983468"/>
            <a:ext cx="304800" cy="369332"/>
          </a:xfrm>
          <a:prstGeom prst="rect">
            <a:avLst/>
          </a:prstGeom>
          <a:solidFill>
            <a:srgbClr val="FFFF00"/>
          </a:solidFill>
          <a:ln>
            <a:solidFill>
              <a:schemeClr val="tx1"/>
            </a:solidFill>
          </a:ln>
        </p:spPr>
        <p:txBody>
          <a:bodyPr wrap="square" rtlCol="0">
            <a:spAutoFit/>
          </a:bodyPr>
          <a:lstStyle/>
          <a:p>
            <a:r>
              <a:rPr lang="en-US" dirty="0"/>
              <a:t>i</a:t>
            </a:r>
          </a:p>
        </p:txBody>
      </p:sp>
      <p:sp>
        <p:nvSpPr>
          <p:cNvPr id="21" name="TextBox 20"/>
          <p:cNvSpPr txBox="1"/>
          <p:nvPr/>
        </p:nvSpPr>
        <p:spPr>
          <a:xfrm>
            <a:off x="3276600" y="2983468"/>
            <a:ext cx="304800" cy="369332"/>
          </a:xfrm>
          <a:prstGeom prst="rect">
            <a:avLst/>
          </a:prstGeom>
          <a:solidFill>
            <a:srgbClr val="FFFF00"/>
          </a:solidFill>
          <a:ln>
            <a:solidFill>
              <a:schemeClr val="tx1"/>
            </a:solidFill>
          </a:ln>
        </p:spPr>
        <p:txBody>
          <a:bodyPr wrap="square" rtlCol="0">
            <a:spAutoFit/>
          </a:bodyPr>
          <a:lstStyle/>
          <a:p>
            <a:r>
              <a:rPr lang="en-US" dirty="0"/>
              <a:t>r</a:t>
            </a:r>
          </a:p>
        </p:txBody>
      </p:sp>
      <p:sp>
        <p:nvSpPr>
          <p:cNvPr id="22" name="TextBox 21"/>
          <p:cNvSpPr txBox="1"/>
          <p:nvPr/>
        </p:nvSpPr>
        <p:spPr>
          <a:xfrm>
            <a:off x="1524000" y="3974068"/>
            <a:ext cx="304800" cy="369332"/>
          </a:xfrm>
          <a:prstGeom prst="rect">
            <a:avLst/>
          </a:prstGeom>
          <a:solidFill>
            <a:srgbClr val="FFFF00"/>
          </a:solidFill>
          <a:ln>
            <a:solidFill>
              <a:schemeClr val="tx1"/>
            </a:solidFill>
          </a:ln>
        </p:spPr>
        <p:txBody>
          <a:bodyPr wrap="square" rtlCol="0">
            <a:spAutoFit/>
          </a:bodyPr>
          <a:lstStyle/>
          <a:p>
            <a:r>
              <a:rPr lang="en-US" dirty="0"/>
              <a:t>i</a:t>
            </a:r>
          </a:p>
        </p:txBody>
      </p:sp>
      <p:sp>
        <p:nvSpPr>
          <p:cNvPr id="23" name="TextBox 22"/>
          <p:cNvSpPr txBox="1"/>
          <p:nvPr/>
        </p:nvSpPr>
        <p:spPr>
          <a:xfrm>
            <a:off x="1600200" y="5181600"/>
            <a:ext cx="304800" cy="369332"/>
          </a:xfrm>
          <a:prstGeom prst="rect">
            <a:avLst/>
          </a:prstGeom>
          <a:solidFill>
            <a:srgbClr val="FFFF00"/>
          </a:solidFill>
          <a:ln>
            <a:solidFill>
              <a:schemeClr val="tx1"/>
            </a:solidFill>
          </a:ln>
        </p:spPr>
        <p:txBody>
          <a:bodyPr wrap="square" rtlCol="0">
            <a:spAutoFit/>
          </a:bodyPr>
          <a:lstStyle/>
          <a:p>
            <a:r>
              <a:rPr lang="en-US" dirty="0"/>
              <a:t>r</a:t>
            </a:r>
          </a:p>
        </p:txBody>
      </p:sp>
      <p:sp>
        <p:nvSpPr>
          <p:cNvPr id="28" name="TextBox 27"/>
          <p:cNvSpPr txBox="1"/>
          <p:nvPr/>
        </p:nvSpPr>
        <p:spPr>
          <a:xfrm>
            <a:off x="7010400" y="3288268"/>
            <a:ext cx="304800" cy="369332"/>
          </a:xfrm>
          <a:prstGeom prst="rect">
            <a:avLst/>
          </a:prstGeom>
          <a:solidFill>
            <a:srgbClr val="FFFF00"/>
          </a:solidFill>
          <a:ln>
            <a:solidFill>
              <a:schemeClr val="tx1"/>
            </a:solidFill>
          </a:ln>
        </p:spPr>
        <p:txBody>
          <a:bodyPr wrap="square" rtlCol="0">
            <a:spAutoFit/>
          </a:bodyPr>
          <a:lstStyle/>
          <a:p>
            <a:r>
              <a:rPr lang="en-US" dirty="0"/>
              <a:t>i</a:t>
            </a:r>
          </a:p>
        </p:txBody>
      </p:sp>
      <p:sp>
        <p:nvSpPr>
          <p:cNvPr id="29" name="TextBox 28"/>
          <p:cNvSpPr txBox="1"/>
          <p:nvPr/>
        </p:nvSpPr>
        <p:spPr>
          <a:xfrm>
            <a:off x="5867400" y="4507468"/>
            <a:ext cx="304800" cy="369332"/>
          </a:xfrm>
          <a:prstGeom prst="rect">
            <a:avLst/>
          </a:prstGeom>
          <a:solidFill>
            <a:srgbClr val="FFFF00"/>
          </a:solidFill>
          <a:ln>
            <a:solidFill>
              <a:schemeClr val="tx1"/>
            </a:solidFill>
          </a:ln>
        </p:spPr>
        <p:txBody>
          <a:bodyPr wrap="square" rtlCol="0">
            <a:spAutoFit/>
          </a:bodyPr>
          <a:lstStyle/>
          <a:p>
            <a:r>
              <a:rPr lang="en-US" dirty="0"/>
              <a:t>i</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63</a:t>
            </a:fld>
            <a:endParaRPr lang="en-US" dirty="0"/>
          </a:p>
        </p:txBody>
      </p:sp>
      <p:pic>
        <p:nvPicPr>
          <p:cNvPr id="15" name="Picture 14"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163975" y="13136"/>
            <a:ext cx="8764192" cy="6782723"/>
          </a:xfrm>
          <a:prstGeom prst="rect">
            <a:avLst/>
          </a:prstGeom>
          <a:noFill/>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286000" cy="639762"/>
          </a:xfrm>
        </p:spPr>
        <p:txBody>
          <a:bodyPr/>
          <a:lstStyle/>
          <a:p>
            <a:r>
              <a:rPr lang="en-US" i="1" dirty="0"/>
              <a:t>Example</a:t>
            </a:r>
          </a:p>
        </p:txBody>
      </p:sp>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64</a:t>
            </a:fld>
            <a:endParaRPr lang="en-US" dirty="0"/>
          </a:p>
        </p:txBody>
      </p:sp>
      <p:pic>
        <p:nvPicPr>
          <p:cNvPr id="14" name="Picture 13" descr="TP_tmp.bmp"/>
          <p:cNvPicPr>
            <a:picLocks noChangeAspect="1"/>
          </p:cNvPicPr>
          <p:nvPr>
            <p:custDataLst>
              <p:tags r:id="rId1"/>
            </p:custDataLst>
          </p:nvPr>
        </p:nvPicPr>
        <p:blipFill>
          <a:blip r:embed="rId4" cstate="print">
            <a:clrChange>
              <a:clrFrom>
                <a:srgbClr val="FFFFFF"/>
              </a:clrFrom>
              <a:clrTo>
                <a:srgbClr val="FFFFFF">
                  <a:alpha val="0"/>
                </a:srgbClr>
              </a:clrTo>
            </a:clrChange>
          </a:blip>
          <a:stretch>
            <a:fillRect/>
          </a:stretch>
        </p:blipFill>
        <p:spPr bwMode="auto">
          <a:xfrm>
            <a:off x="-11695" y="1066800"/>
            <a:ext cx="5991347" cy="4416600"/>
          </a:xfrm>
          <a:prstGeom prst="rect">
            <a:avLst/>
          </a:prstGeom>
          <a:noFill/>
          <a:ln/>
          <a:effectLst/>
        </p:spPr>
      </p:pic>
      <p:sp>
        <p:nvSpPr>
          <p:cNvPr id="15" name="TextBox 14"/>
          <p:cNvSpPr txBox="1"/>
          <p:nvPr/>
        </p:nvSpPr>
        <p:spPr>
          <a:xfrm>
            <a:off x="152400" y="4648200"/>
            <a:ext cx="2362200" cy="646331"/>
          </a:xfrm>
          <a:prstGeom prst="rect">
            <a:avLst/>
          </a:prstGeom>
          <a:solidFill>
            <a:srgbClr val="FFFF00"/>
          </a:solidFill>
          <a:ln>
            <a:solidFill>
              <a:schemeClr val="tx1"/>
            </a:solidFill>
          </a:ln>
        </p:spPr>
        <p:txBody>
          <a:bodyPr wrap="square" rtlCol="0">
            <a:spAutoFit/>
          </a:bodyPr>
          <a:lstStyle/>
          <a:p>
            <a:r>
              <a:rPr lang="en-US" dirty="0"/>
              <a:t>Instead of 0,        can be stored.</a:t>
            </a:r>
          </a:p>
        </p:txBody>
      </p:sp>
      <p:pic>
        <p:nvPicPr>
          <p:cNvPr id="17" name="Picture 16" descr="TP_tmp.bmp"/>
          <p:cNvPicPr>
            <a:picLocks noChangeAspect="1"/>
          </p:cNvPicPr>
          <p:nvPr>
            <p:custDataLst>
              <p:tags r:id="rId2"/>
            </p:custDataLst>
          </p:nvPr>
        </p:nvPicPr>
        <p:blipFill>
          <a:blip r:embed="rId5" cstate="print">
            <a:clrChange>
              <a:clrFrom>
                <a:srgbClr val="FFFFFF"/>
              </a:clrFrom>
              <a:clrTo>
                <a:srgbClr val="FFFFFF">
                  <a:alpha val="0"/>
                </a:srgbClr>
              </a:clrTo>
            </a:clrChange>
          </a:blip>
          <a:stretch>
            <a:fillRect/>
          </a:stretch>
        </p:blipFill>
        <p:spPr>
          <a:xfrm>
            <a:off x="1442112" y="4751696"/>
            <a:ext cx="304800" cy="204216"/>
          </a:xfrm>
          <a:prstGeom prst="rect">
            <a:avLst/>
          </a:prstGeom>
          <a:noFill/>
        </p:spPr>
      </p:pic>
      <p:sp>
        <p:nvSpPr>
          <p:cNvPr id="18" name="Rectangle 17"/>
          <p:cNvSpPr/>
          <p:nvPr/>
        </p:nvSpPr>
        <p:spPr>
          <a:xfrm>
            <a:off x="2971800" y="4724400"/>
            <a:ext cx="457200" cy="685800"/>
          </a:xfrm>
          <a:prstGeom prst="rect">
            <a:avLst/>
          </a:prstGeom>
          <a:solidFill>
            <a:srgbClr val="FF0000">
              <a:alpha val="46000"/>
            </a:srgbClr>
          </a:solidFill>
          <a:ln w="254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65</a:t>
            </a:fld>
            <a:endParaRPr lang="en-US" dirty="0"/>
          </a:p>
        </p:txBody>
      </p:sp>
      <p:pic>
        <p:nvPicPr>
          <p:cNvPr id="7" name="Picture 6"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509021" y="381000"/>
            <a:ext cx="6044183" cy="5538216"/>
          </a:xfrm>
          <a:prstGeom prst="rect">
            <a:avLst/>
          </a:prstGeom>
          <a:noFill/>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66</a:t>
            </a:fld>
            <a:endParaRPr lang="en-US" dirty="0"/>
          </a:p>
        </p:txBody>
      </p:sp>
      <p:pic>
        <p:nvPicPr>
          <p:cNvPr id="6" name="Picture 5"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50749" y="76200"/>
            <a:ext cx="8762100" cy="6756722"/>
          </a:xfrm>
          <a:prstGeom prst="rect">
            <a:avLst/>
          </a:prstGeom>
          <a:noFill/>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67</a:t>
            </a:fld>
            <a:endParaRPr lang="en-US" dirty="0"/>
          </a:p>
        </p:txBody>
      </p:sp>
      <p:pic>
        <p:nvPicPr>
          <p:cNvPr id="8" name="Picture 7"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152274" y="304800"/>
            <a:ext cx="8763344" cy="5386026"/>
          </a:xfrm>
          <a:prstGeom prst="rect">
            <a:avLst/>
          </a:prstGeom>
          <a:noFill/>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057400" cy="639762"/>
          </a:xfrm>
        </p:spPr>
        <p:txBody>
          <a:bodyPr/>
          <a:lstStyle/>
          <a:p>
            <a:r>
              <a:rPr lang="en-US" i="1" dirty="0"/>
              <a:t>Exercise</a:t>
            </a:r>
          </a:p>
        </p:txBody>
      </p:sp>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68</a:t>
            </a:fld>
            <a:endParaRPr lang="en-US" dirty="0"/>
          </a:p>
        </p:txBody>
      </p:sp>
      <p:pic>
        <p:nvPicPr>
          <p:cNvPr id="14" name="Picture 13"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152337" y="914400"/>
            <a:ext cx="8763137" cy="4977462"/>
          </a:xfrm>
          <a:prstGeom prst="rect">
            <a:avLst/>
          </a:prstGeom>
          <a:noFill/>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69</a:t>
            </a:fld>
            <a:endParaRPr lang="en-US" dirty="0"/>
          </a:p>
        </p:txBody>
      </p:sp>
      <p:pic>
        <p:nvPicPr>
          <p:cNvPr id="6" name="Picture 5"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139653" y="533400"/>
            <a:ext cx="8764123" cy="5740120"/>
          </a:xfrm>
          <a:prstGeom prst="rect">
            <a:avLst/>
          </a:prstGeom>
          <a:noFill/>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ChangeArrowheads="1"/>
          </p:cNvSpPr>
          <p:nvPr/>
        </p:nvSpPr>
        <p:spPr bwMode="auto">
          <a:xfrm>
            <a:off x="241300" y="895350"/>
            <a:ext cx="6645275" cy="2006600"/>
          </a:xfrm>
          <a:prstGeom prst="rect">
            <a:avLst/>
          </a:prstGeom>
          <a:noFill/>
          <a:ln w="9525">
            <a:noFill/>
            <a:miter lim="800000"/>
            <a:headEnd/>
            <a:tailEnd/>
          </a:ln>
          <a:effectLst/>
        </p:spPr>
        <p:txBody>
          <a:bodyPr wrap="none" anchor="ctr">
            <a:spAutoFit/>
          </a:bodyPr>
          <a:lstStyle/>
          <a:p>
            <a:pPr algn="l"/>
            <a:r>
              <a:rPr lang="en-US" sz="1400"/>
              <a:t>1943</a:t>
            </a:r>
            <a:r>
              <a:rPr lang="en-US" sz="1400" b="0"/>
              <a:t>: Richard Courant, a mathematician described a piecewise polynomial </a:t>
            </a:r>
          </a:p>
          <a:p>
            <a:pPr algn="l"/>
            <a:r>
              <a:rPr lang="en-US" sz="1400" b="0"/>
              <a:t>solution for the torsion problem of a shaft of arbitrary cross section. Even holes. </a:t>
            </a:r>
          </a:p>
          <a:p>
            <a:pPr algn="l"/>
            <a:r>
              <a:rPr lang="en-US" sz="1400" b="0"/>
              <a:t>The early ideas of FEA date back to a 1922 book </a:t>
            </a:r>
          </a:p>
          <a:p>
            <a:pPr algn="l"/>
            <a:r>
              <a:rPr lang="en-US" sz="1400" b="0"/>
              <a:t>by Hurwitz and Courant.</a:t>
            </a:r>
          </a:p>
          <a:p>
            <a:pPr algn="l"/>
            <a:endParaRPr lang="en-US" sz="1400" b="0"/>
          </a:p>
          <a:p>
            <a:pPr algn="l"/>
            <a:r>
              <a:rPr lang="en-US" sz="1400" b="0"/>
              <a:t>His work was not noticed by engineers </a:t>
            </a:r>
          </a:p>
          <a:p>
            <a:pPr algn="l"/>
            <a:r>
              <a:rPr lang="en-US" sz="1400" b="0"/>
              <a:t>and the procedure was impractical at the time due to the lack of digital computers. </a:t>
            </a:r>
          </a:p>
          <a:p>
            <a:pPr algn="l"/>
            <a:endParaRPr lang="en-US" sz="1400" b="0"/>
          </a:p>
          <a:p>
            <a:pPr algn="l"/>
            <a:endParaRPr lang="en-US" sz="1400" b="0"/>
          </a:p>
        </p:txBody>
      </p:sp>
      <p:pic>
        <p:nvPicPr>
          <p:cNvPr id="3078" name="Picture 6" descr="Courant_potrait"/>
          <p:cNvPicPr>
            <a:picLocks noChangeAspect="1" noChangeArrowheads="1"/>
          </p:cNvPicPr>
          <p:nvPr/>
        </p:nvPicPr>
        <p:blipFill>
          <a:blip r:embed="rId2"/>
          <a:srcRect/>
          <a:stretch>
            <a:fillRect/>
          </a:stretch>
        </p:blipFill>
        <p:spPr bwMode="auto">
          <a:xfrm>
            <a:off x="6819900" y="1228725"/>
            <a:ext cx="1490663" cy="1652588"/>
          </a:xfrm>
          <a:prstGeom prst="rect">
            <a:avLst/>
          </a:prstGeom>
          <a:noFill/>
        </p:spPr>
      </p:pic>
      <p:sp>
        <p:nvSpPr>
          <p:cNvPr id="3080" name="Text Box 8"/>
          <p:cNvSpPr txBox="1">
            <a:spLocks noChangeArrowheads="1"/>
          </p:cNvSpPr>
          <p:nvPr/>
        </p:nvSpPr>
        <p:spPr bwMode="auto">
          <a:xfrm>
            <a:off x="404813" y="3225800"/>
            <a:ext cx="8229600" cy="1365250"/>
          </a:xfrm>
          <a:prstGeom prst="rect">
            <a:avLst/>
          </a:prstGeom>
          <a:solidFill>
            <a:srgbClr val="FFFF00"/>
          </a:solidFill>
          <a:ln w="9525">
            <a:solidFill>
              <a:schemeClr val="tx1"/>
            </a:solidFill>
            <a:miter lim="800000"/>
            <a:headEnd/>
            <a:tailEnd/>
          </a:ln>
          <a:effectLst/>
        </p:spPr>
        <p:txBody>
          <a:bodyPr>
            <a:spAutoFit/>
          </a:bodyPr>
          <a:lstStyle/>
          <a:p>
            <a:pPr algn="l">
              <a:spcBef>
                <a:spcPct val="50000"/>
              </a:spcBef>
            </a:pPr>
            <a:r>
              <a:rPr lang="en-US" sz="1400" b="0"/>
              <a:t>1888-1972: b in Lublintz Germany</a:t>
            </a:r>
          </a:p>
          <a:p>
            <a:pPr algn="l">
              <a:spcBef>
                <a:spcPct val="50000"/>
              </a:spcBef>
            </a:pPr>
            <a:r>
              <a:rPr lang="en-US" sz="1400" b="0"/>
              <a:t>Student of Hilbert and Minkowski in Gottingen Germany</a:t>
            </a:r>
          </a:p>
          <a:p>
            <a:pPr algn="l">
              <a:spcBef>
                <a:spcPct val="50000"/>
              </a:spcBef>
            </a:pPr>
            <a:r>
              <a:rPr lang="en-US" sz="1400" b="0"/>
              <a:t>Ph.D in 1910 under Hilbert’s supervision.</a:t>
            </a:r>
          </a:p>
          <a:p>
            <a:pPr algn="l">
              <a:spcBef>
                <a:spcPct val="50000"/>
              </a:spcBef>
            </a:pPr>
            <a:r>
              <a:rPr lang="en-US" sz="1400" b="0"/>
              <a:t>1934: moved to New York University, founded the Courant Institute</a:t>
            </a:r>
            <a:r>
              <a:rPr lang="en-US" sz="1800" b="0"/>
              <a:t> </a:t>
            </a:r>
          </a:p>
        </p:txBody>
      </p:sp>
      <p:sp>
        <p:nvSpPr>
          <p:cNvPr id="8" name="TextBox 7"/>
          <p:cNvSpPr txBox="1"/>
          <p:nvPr/>
        </p:nvSpPr>
        <p:spPr>
          <a:xfrm>
            <a:off x="381000" y="304801"/>
            <a:ext cx="3032760" cy="457200"/>
          </a:xfrm>
          <a:prstGeom prst="rect">
            <a:avLst/>
          </a:prstGeom>
          <a:noFill/>
          <a:ln>
            <a:solidFill>
              <a:schemeClr val="tx1"/>
            </a:solidFill>
          </a:ln>
        </p:spPr>
        <p:txBody>
          <a:bodyPr wrap="square" rtlCol="0">
            <a:spAutoFit/>
          </a:bodyPr>
          <a:lstStyle/>
          <a:p>
            <a:pPr algn="l"/>
            <a:r>
              <a:rPr lang="en-US" sz="2400" b="0" dirty="0"/>
              <a:t>How did it evolve?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7882759" cy="797417"/>
          </a:xfrm>
        </p:spPr>
        <p:txBody>
          <a:bodyPr>
            <a:normAutofit fontScale="90000"/>
          </a:bodyPr>
          <a:lstStyle/>
          <a:p>
            <a:r>
              <a:rPr lang="en-US" dirty="0"/>
              <a:t>Computation of inverse by LU decomposition</a:t>
            </a:r>
          </a:p>
        </p:txBody>
      </p:sp>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70</a:t>
            </a:fld>
            <a:endParaRPr lang="en-US" dirty="0"/>
          </a:p>
        </p:txBody>
      </p:sp>
      <p:pic>
        <p:nvPicPr>
          <p:cNvPr id="8" name="Picture 7"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101089" y="1143000"/>
            <a:ext cx="8966224" cy="1980981"/>
          </a:xfrm>
          <a:prstGeom prst="rect">
            <a:avLst/>
          </a:prstGeom>
          <a:noFill/>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905000" cy="639762"/>
          </a:xfrm>
        </p:spPr>
        <p:txBody>
          <a:bodyPr/>
          <a:lstStyle/>
          <a:p>
            <a:r>
              <a:rPr lang="en-US" i="1" dirty="0"/>
              <a:t>Exercise</a:t>
            </a:r>
          </a:p>
        </p:txBody>
      </p:sp>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71</a:t>
            </a:fld>
            <a:endParaRPr lang="en-US" dirty="0"/>
          </a:p>
        </p:txBody>
      </p:sp>
      <p:pic>
        <p:nvPicPr>
          <p:cNvPr id="13" name="Picture 12"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546515" y="914400"/>
            <a:ext cx="6276074" cy="4675036"/>
          </a:xfrm>
          <a:prstGeom prst="rect">
            <a:avLst/>
          </a:prstGeom>
          <a:noFill/>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72</a:t>
            </a:fld>
            <a:endParaRPr lang="en-US" dirty="0"/>
          </a:p>
        </p:txBody>
      </p:sp>
      <p:pic>
        <p:nvPicPr>
          <p:cNvPr id="14" name="Picture 13"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468350" y="533400"/>
            <a:ext cx="6631492" cy="4826506"/>
          </a:xfrm>
          <a:prstGeom prst="rect">
            <a:avLst/>
          </a:prstGeom>
          <a:noFill/>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73</a:t>
            </a:fld>
            <a:endParaRPr lang="en-US" dirty="0"/>
          </a:p>
        </p:txBody>
      </p:sp>
      <p:pic>
        <p:nvPicPr>
          <p:cNvPr id="7" name="Picture 6"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389560" y="1531881"/>
            <a:ext cx="5661105" cy="1395471"/>
          </a:xfrm>
          <a:prstGeom prst="rect">
            <a:avLst/>
          </a:prstGeom>
          <a:noFill/>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norms and conditioning</a:t>
            </a:r>
          </a:p>
        </p:txBody>
      </p:sp>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74</a:t>
            </a:fld>
            <a:endParaRPr lang="en-US" dirty="0"/>
          </a:p>
        </p:txBody>
      </p:sp>
      <p:pic>
        <p:nvPicPr>
          <p:cNvPr id="13" name="Picture 12"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228546" y="1066800"/>
            <a:ext cx="8763120" cy="5053653"/>
          </a:xfrm>
          <a:prstGeom prst="rect">
            <a:avLst/>
          </a:prstGeom>
          <a:noFill/>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75</a:t>
            </a:fld>
            <a:endParaRPr lang="en-US" dirty="0"/>
          </a:p>
        </p:txBody>
      </p:sp>
      <p:pic>
        <p:nvPicPr>
          <p:cNvPr id="9" name="Picture 8"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304800" y="152400"/>
            <a:ext cx="8001079" cy="4520230"/>
          </a:xfrm>
          <a:prstGeom prst="rect">
            <a:avLst/>
          </a:prstGeom>
          <a:noFill/>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76</a:t>
            </a:fld>
            <a:endParaRPr lang="en-US" dirty="0"/>
          </a:p>
        </p:txBody>
      </p:sp>
      <p:pic>
        <p:nvPicPr>
          <p:cNvPr id="15" name="Picture 14"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156732" y="304800"/>
            <a:ext cx="8758668" cy="5584223"/>
          </a:xfrm>
          <a:prstGeom prst="rect">
            <a:avLst/>
          </a:prstGeom>
          <a:noFill/>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77</a:t>
            </a:fld>
            <a:endParaRPr lang="en-US" dirty="0"/>
          </a:p>
        </p:txBody>
      </p:sp>
      <p:pic>
        <p:nvPicPr>
          <p:cNvPr id="9" name="Picture 8"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305801" y="457200"/>
            <a:ext cx="6499394" cy="4037363"/>
          </a:xfrm>
          <a:prstGeom prst="rect">
            <a:avLst/>
          </a:prstGeom>
          <a:noFill/>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78</a:t>
            </a:fld>
            <a:endParaRPr lang="en-US" dirty="0"/>
          </a:p>
        </p:txBody>
      </p:sp>
      <p:pic>
        <p:nvPicPr>
          <p:cNvPr id="14" name="Picture 13"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152355" y="381000"/>
            <a:ext cx="8764486" cy="5005664"/>
          </a:xfrm>
          <a:prstGeom prst="rect">
            <a:avLst/>
          </a:prstGeom>
          <a:noFill/>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79</a:t>
            </a:fld>
            <a:endParaRPr lang="en-US" dirty="0"/>
          </a:p>
        </p:txBody>
      </p:sp>
      <p:pic>
        <p:nvPicPr>
          <p:cNvPr id="6" name="Picture 5"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139160" y="304800"/>
            <a:ext cx="8765109" cy="5920640"/>
          </a:xfrm>
          <a:prstGeom prst="rect">
            <a:avLst/>
          </a:prstGeom>
          <a:noFill/>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4098"/>
          <p:cNvSpPr>
            <a:spLocks noChangeArrowheads="1"/>
          </p:cNvSpPr>
          <p:nvPr/>
        </p:nvSpPr>
        <p:spPr bwMode="auto">
          <a:xfrm>
            <a:off x="339725" y="427038"/>
            <a:ext cx="7354888" cy="6110287"/>
          </a:xfrm>
          <a:prstGeom prst="rect">
            <a:avLst/>
          </a:prstGeom>
          <a:noFill/>
          <a:ln w="9525">
            <a:noFill/>
            <a:miter lim="800000"/>
            <a:headEnd/>
            <a:tailEnd/>
          </a:ln>
          <a:effectLst/>
        </p:spPr>
        <p:txBody>
          <a:bodyPr>
            <a:spAutoFit/>
          </a:bodyPr>
          <a:lstStyle/>
          <a:p>
            <a:pPr algn="l"/>
            <a:r>
              <a:rPr lang="en-US" sz="1400" b="0"/>
              <a:t>In the </a:t>
            </a:r>
            <a:r>
              <a:rPr lang="en-US" sz="1400"/>
              <a:t>1950</a:t>
            </a:r>
            <a:r>
              <a:rPr lang="en-US" sz="1400" b="0"/>
              <a:t>s: work in the aircraft industry</a:t>
            </a:r>
            <a:r>
              <a:rPr lang="en-US" sz="1800" b="0"/>
              <a:t> </a:t>
            </a:r>
            <a:r>
              <a:rPr lang="en-US" sz="1400" b="0"/>
              <a:t>introduced FE to practicing engineers. </a:t>
            </a:r>
          </a:p>
          <a:p>
            <a:pPr algn="l"/>
            <a:r>
              <a:rPr lang="en-US" sz="1400" b="0"/>
              <a:t>A classic paper described FE work that was prompted by a need to analyze </a:t>
            </a:r>
          </a:p>
          <a:p>
            <a:pPr algn="l"/>
            <a:r>
              <a:rPr lang="en-US" sz="1400" b="0"/>
              <a:t>delta wings, which are too short for beam theory to be reliable.</a:t>
            </a:r>
          </a:p>
          <a:p>
            <a:pPr algn="l"/>
            <a:endParaRPr lang="en-US" sz="1400" b="0"/>
          </a:p>
          <a:p>
            <a:pPr algn="l"/>
            <a:r>
              <a:rPr lang="en-US" sz="1400"/>
              <a:t>1960</a:t>
            </a:r>
            <a:r>
              <a:rPr lang="en-US" sz="1400" b="0"/>
              <a:t>: The name "finite element" was coined by structural engineer Ray Clough </a:t>
            </a:r>
          </a:p>
          <a:p>
            <a:pPr algn="l"/>
            <a:r>
              <a:rPr lang="en-US" sz="1400" b="0"/>
              <a:t>of the University of California </a:t>
            </a:r>
          </a:p>
          <a:p>
            <a:pPr algn="l"/>
            <a:endParaRPr lang="en-US" sz="1400" b="0"/>
          </a:p>
          <a:p>
            <a:pPr algn="l"/>
            <a:endParaRPr lang="en-US" sz="1400" b="0"/>
          </a:p>
          <a:p>
            <a:pPr algn="l"/>
            <a:endParaRPr lang="en-US" sz="1400" b="0"/>
          </a:p>
          <a:p>
            <a:pPr algn="l"/>
            <a:endParaRPr lang="en-US" sz="1400" b="0"/>
          </a:p>
          <a:p>
            <a:pPr algn="l"/>
            <a:endParaRPr lang="en-US" sz="1400" b="0"/>
          </a:p>
          <a:p>
            <a:pPr algn="l"/>
            <a:endParaRPr lang="en-US" sz="1400" b="0"/>
          </a:p>
          <a:p>
            <a:pPr algn="l"/>
            <a:endParaRPr lang="en-US" sz="1400" b="0"/>
          </a:p>
          <a:p>
            <a:pPr algn="l"/>
            <a:endParaRPr lang="en-US" sz="1400" b="0"/>
          </a:p>
          <a:p>
            <a:pPr algn="l"/>
            <a:endParaRPr lang="en-US" sz="1400" b="0"/>
          </a:p>
          <a:p>
            <a:pPr algn="l"/>
            <a:endParaRPr lang="en-US" sz="1400" b="0"/>
          </a:p>
          <a:p>
            <a:pPr algn="l"/>
            <a:endParaRPr lang="en-US" sz="1400" b="0"/>
          </a:p>
          <a:p>
            <a:pPr algn="l"/>
            <a:endParaRPr lang="en-US" sz="1400" b="0"/>
          </a:p>
          <a:p>
            <a:pPr algn="l"/>
            <a:endParaRPr lang="en-US" sz="1400" b="0"/>
          </a:p>
          <a:p>
            <a:pPr algn="l"/>
            <a:r>
              <a:rPr lang="en-US" sz="1400" b="0"/>
              <a:t>By </a:t>
            </a:r>
            <a:r>
              <a:rPr lang="en-US" sz="1400"/>
              <a:t>1963</a:t>
            </a:r>
            <a:r>
              <a:rPr lang="en-US" sz="1400" b="0"/>
              <a:t> the mathematical validity of FE was recognized and the </a:t>
            </a:r>
          </a:p>
          <a:p>
            <a:pPr algn="l"/>
            <a:r>
              <a:rPr lang="en-US" sz="1400" b="0"/>
              <a:t>method was expanded from its structural beginnings to include heat transfer, </a:t>
            </a:r>
          </a:p>
          <a:p>
            <a:pPr algn="l"/>
            <a:r>
              <a:rPr lang="en-US" sz="1400" b="0"/>
              <a:t>groundwater flow, magnetic fields, and other areas. </a:t>
            </a:r>
          </a:p>
          <a:p>
            <a:pPr algn="l"/>
            <a:endParaRPr lang="en-US" sz="1400" b="0"/>
          </a:p>
          <a:p>
            <a:pPr algn="l"/>
            <a:r>
              <a:rPr lang="en-US" sz="1400" b="0"/>
              <a:t>Large general-purpose FE software began to appear in the 1970s. </a:t>
            </a:r>
          </a:p>
          <a:p>
            <a:pPr algn="l"/>
            <a:r>
              <a:rPr lang="en-US" sz="1400" b="0"/>
              <a:t>By the late </a:t>
            </a:r>
            <a:r>
              <a:rPr lang="en-US" sz="1400"/>
              <a:t>1980</a:t>
            </a:r>
            <a:r>
              <a:rPr lang="en-US" sz="1400" b="0"/>
              <a:t>s the software was available on microcomputers, </a:t>
            </a:r>
          </a:p>
          <a:p>
            <a:pPr algn="l"/>
            <a:r>
              <a:rPr lang="en-US" sz="1400" b="0"/>
              <a:t>complete with color graphics and pre- and post-processors. </a:t>
            </a:r>
          </a:p>
          <a:p>
            <a:pPr algn="l"/>
            <a:r>
              <a:rPr lang="en-US" sz="1400" b="0"/>
              <a:t>By the mid </a:t>
            </a:r>
            <a:r>
              <a:rPr lang="en-US" sz="1400"/>
              <a:t>1990</a:t>
            </a:r>
            <a:r>
              <a:rPr lang="en-US" sz="1400" b="0"/>
              <a:t>s roughly 40,000 papers and books about </a:t>
            </a:r>
          </a:p>
          <a:p>
            <a:pPr algn="l"/>
            <a:r>
              <a:rPr lang="en-US" sz="1400" b="0"/>
              <a:t>FE and its applications had been published.</a:t>
            </a:r>
          </a:p>
        </p:txBody>
      </p:sp>
      <p:pic>
        <p:nvPicPr>
          <p:cNvPr id="157699" name="Picture 4099" descr="clough"/>
          <p:cNvPicPr>
            <a:picLocks noChangeAspect="1" noChangeArrowheads="1"/>
          </p:cNvPicPr>
          <p:nvPr/>
        </p:nvPicPr>
        <p:blipFill>
          <a:blip r:embed="rId2"/>
          <a:srcRect/>
          <a:stretch>
            <a:fillRect/>
          </a:stretch>
        </p:blipFill>
        <p:spPr bwMode="auto">
          <a:xfrm>
            <a:off x="508000" y="2035175"/>
            <a:ext cx="1285875" cy="1638300"/>
          </a:xfrm>
          <a:prstGeom prst="rect">
            <a:avLst/>
          </a:prstGeom>
          <a:noFill/>
        </p:spPr>
      </p:pic>
      <p:sp>
        <p:nvSpPr>
          <p:cNvPr id="157700" name="Text Box 4100"/>
          <p:cNvSpPr txBox="1">
            <a:spLocks noChangeArrowheads="1"/>
          </p:cNvSpPr>
          <p:nvPr/>
        </p:nvSpPr>
        <p:spPr bwMode="auto">
          <a:xfrm>
            <a:off x="2051051" y="2208212"/>
            <a:ext cx="5172710" cy="961707"/>
          </a:xfrm>
          <a:prstGeom prst="rect">
            <a:avLst/>
          </a:prstGeom>
          <a:solidFill>
            <a:srgbClr val="FFFF00"/>
          </a:solidFill>
          <a:ln w="9525">
            <a:solidFill>
              <a:schemeClr val="tx1"/>
            </a:solidFill>
            <a:miter lim="800000"/>
            <a:headEnd/>
            <a:tailEnd/>
          </a:ln>
          <a:effectLst/>
        </p:spPr>
        <p:txBody>
          <a:bodyPr wrap="square">
            <a:spAutoFit/>
          </a:bodyPr>
          <a:lstStyle/>
          <a:p>
            <a:pPr algn="l">
              <a:spcBef>
                <a:spcPct val="50000"/>
              </a:spcBef>
            </a:pPr>
            <a:r>
              <a:rPr lang="en-US" sz="1400" b="0"/>
              <a:t>Professor emeritus of Structural Engineering at UC Berkley</a:t>
            </a:r>
          </a:p>
          <a:p>
            <a:pPr algn="l">
              <a:spcBef>
                <a:spcPct val="50000"/>
              </a:spcBef>
            </a:pPr>
            <a:r>
              <a:rPr lang="en-US" sz="1400" b="0"/>
              <a:t>Ph.D from MIT</a:t>
            </a:r>
          </a:p>
          <a:p>
            <a:pPr algn="l">
              <a:spcBef>
                <a:spcPct val="50000"/>
              </a:spcBef>
            </a:pPr>
            <a:r>
              <a:rPr lang="en-US" sz="1400" b="0"/>
              <a:t>Well known earthquake engineer</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4A30F1C-AE4F-4967-B31E-478E3631C8CF}" type="datetime1">
              <a:rPr lang="en-US" smtClean="0"/>
              <a:pPr/>
              <a:t>11/23/2018</a:t>
            </a:fld>
            <a:endParaRPr lang="en-US" dirty="0"/>
          </a:p>
        </p:txBody>
      </p:sp>
      <p:sp>
        <p:nvSpPr>
          <p:cNvPr id="4" name="Footer Placeholder 3"/>
          <p:cNvSpPr>
            <a:spLocks noGrp="1"/>
          </p:cNvSpPr>
          <p:nvPr>
            <p:ph type="ftr" sz="quarter" idx="11"/>
          </p:nvPr>
        </p:nvSpPr>
        <p:spPr/>
        <p:txBody>
          <a:bodyPr/>
          <a:lstStyle/>
          <a:p>
            <a:r>
              <a:rPr lang="en-US"/>
              <a:t>Applied Numerical Methods</a:t>
            </a:r>
            <a:endParaRPr lang="en-US" dirty="0"/>
          </a:p>
        </p:txBody>
      </p:sp>
      <p:sp>
        <p:nvSpPr>
          <p:cNvPr id="5" name="Slide Number Placeholder 4"/>
          <p:cNvSpPr>
            <a:spLocks noGrp="1"/>
          </p:cNvSpPr>
          <p:nvPr>
            <p:ph type="sldNum" sz="quarter" idx="12"/>
          </p:nvPr>
        </p:nvSpPr>
        <p:spPr/>
        <p:txBody>
          <a:bodyPr/>
          <a:lstStyle/>
          <a:p>
            <a:fld id="{1F1935F9-E4E2-4231-A324-8016CDFB9129}" type="slidenum">
              <a:rPr lang="en-US" smtClean="0"/>
              <a:pPr/>
              <a:t>80</a:t>
            </a:fld>
            <a:endParaRPr lang="en-US" dirty="0"/>
          </a:p>
        </p:txBody>
      </p:sp>
      <p:pic>
        <p:nvPicPr>
          <p:cNvPr id="6" name="Picture 5"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228564" y="381000"/>
            <a:ext cx="8763103" cy="4572054"/>
          </a:xfrm>
          <a:prstGeom prst="rect">
            <a:avLst/>
          </a:prstGeom>
          <a:noFill/>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Text Box 4"/>
          <p:cNvSpPr txBox="1">
            <a:spLocks noChangeArrowheads="1"/>
          </p:cNvSpPr>
          <p:nvPr/>
        </p:nvSpPr>
        <p:spPr bwMode="auto">
          <a:xfrm>
            <a:off x="234950" y="312738"/>
            <a:ext cx="5291138" cy="336550"/>
          </a:xfrm>
          <a:prstGeom prst="rect">
            <a:avLst/>
          </a:prstGeom>
          <a:noFill/>
          <a:ln w="9525">
            <a:noFill/>
            <a:miter lim="800000"/>
            <a:headEnd/>
            <a:tailEnd/>
          </a:ln>
          <a:effectLst/>
        </p:spPr>
        <p:txBody>
          <a:bodyPr>
            <a:spAutoFit/>
          </a:bodyPr>
          <a:lstStyle/>
          <a:p>
            <a:pPr algn="l">
              <a:spcBef>
                <a:spcPct val="50000"/>
              </a:spcBef>
            </a:pPr>
            <a:r>
              <a:rPr lang="en-US" b="0"/>
              <a:t>The FEM scheme of things</a:t>
            </a:r>
          </a:p>
        </p:txBody>
      </p:sp>
      <p:sp>
        <p:nvSpPr>
          <p:cNvPr id="40966" name="Text Box 6"/>
          <p:cNvSpPr txBox="1">
            <a:spLocks noChangeArrowheads="1"/>
          </p:cNvSpPr>
          <p:nvPr/>
        </p:nvSpPr>
        <p:spPr bwMode="auto">
          <a:xfrm>
            <a:off x="1136650" y="889000"/>
            <a:ext cx="3748088" cy="1079500"/>
          </a:xfrm>
          <a:prstGeom prst="rect">
            <a:avLst/>
          </a:prstGeom>
          <a:solidFill>
            <a:srgbClr val="FF9900"/>
          </a:solidFill>
          <a:ln w="9525">
            <a:solidFill>
              <a:schemeClr val="tx1"/>
            </a:solidFill>
            <a:miter lim="800000"/>
            <a:headEnd/>
            <a:tailEnd/>
          </a:ln>
          <a:effectLst/>
        </p:spPr>
        <p:txBody>
          <a:bodyPr>
            <a:spAutoFit/>
          </a:bodyPr>
          <a:lstStyle/>
          <a:p>
            <a:pPr algn="l">
              <a:spcBef>
                <a:spcPct val="50000"/>
              </a:spcBef>
            </a:pPr>
            <a:r>
              <a:rPr lang="en-US" b="0"/>
              <a:t>Read in data – mainly nodal coordinates, element connectivity, force and displacement boundary conditions and material properties</a:t>
            </a:r>
          </a:p>
        </p:txBody>
      </p:sp>
      <p:grpSp>
        <p:nvGrpSpPr>
          <p:cNvPr id="2" name="Group 20"/>
          <p:cNvGrpSpPr>
            <a:grpSpLocks/>
          </p:cNvGrpSpPr>
          <p:nvPr/>
        </p:nvGrpSpPr>
        <p:grpSpPr bwMode="auto">
          <a:xfrm>
            <a:off x="1279525" y="2692400"/>
            <a:ext cx="5292725" cy="2449513"/>
            <a:chOff x="823" y="1934"/>
            <a:chExt cx="3334" cy="1543"/>
          </a:xfrm>
        </p:grpSpPr>
        <p:sp>
          <p:nvSpPr>
            <p:cNvPr id="40968" name="Text Box 8"/>
            <p:cNvSpPr txBox="1">
              <a:spLocks noChangeArrowheads="1"/>
            </p:cNvSpPr>
            <p:nvPr/>
          </p:nvSpPr>
          <p:spPr bwMode="auto">
            <a:xfrm>
              <a:off x="1144" y="1934"/>
              <a:ext cx="1202" cy="218"/>
            </a:xfrm>
            <a:prstGeom prst="rect">
              <a:avLst/>
            </a:prstGeom>
            <a:solidFill>
              <a:srgbClr val="FF9900"/>
            </a:solidFill>
            <a:ln w="9525">
              <a:solidFill>
                <a:schemeClr val="tx1"/>
              </a:solidFill>
              <a:miter lim="800000"/>
              <a:headEnd/>
              <a:tailEnd/>
            </a:ln>
            <a:effectLst/>
          </p:spPr>
          <p:txBody>
            <a:bodyPr>
              <a:spAutoFit/>
            </a:bodyPr>
            <a:lstStyle/>
            <a:p>
              <a:pPr algn="l">
                <a:spcBef>
                  <a:spcPct val="50000"/>
                </a:spcBef>
              </a:pPr>
              <a:r>
                <a:rPr lang="en-US" b="0"/>
                <a:t>For each element</a:t>
              </a:r>
            </a:p>
          </p:txBody>
        </p:sp>
        <p:sp>
          <p:nvSpPr>
            <p:cNvPr id="40969" name="Text Box 9"/>
            <p:cNvSpPr txBox="1">
              <a:spLocks noChangeArrowheads="1"/>
            </p:cNvSpPr>
            <p:nvPr/>
          </p:nvSpPr>
          <p:spPr bwMode="auto">
            <a:xfrm>
              <a:off x="1152" y="2213"/>
              <a:ext cx="1827" cy="218"/>
            </a:xfrm>
            <a:prstGeom prst="rect">
              <a:avLst/>
            </a:prstGeom>
            <a:solidFill>
              <a:srgbClr val="FF9900"/>
            </a:solidFill>
            <a:ln w="9525">
              <a:solidFill>
                <a:schemeClr val="tx1"/>
              </a:solidFill>
              <a:miter lim="800000"/>
              <a:headEnd/>
              <a:tailEnd/>
            </a:ln>
            <a:effectLst/>
          </p:spPr>
          <p:txBody>
            <a:bodyPr>
              <a:spAutoFit/>
            </a:bodyPr>
            <a:lstStyle/>
            <a:p>
              <a:pPr algn="l">
                <a:spcBef>
                  <a:spcPct val="50000"/>
                </a:spcBef>
              </a:pPr>
              <a:r>
                <a:rPr lang="en-US" b="0"/>
                <a:t>Form local stiffness matrix</a:t>
              </a:r>
            </a:p>
          </p:txBody>
        </p:sp>
        <p:sp>
          <p:nvSpPr>
            <p:cNvPr id="40970" name="Text Box 10"/>
            <p:cNvSpPr txBox="1">
              <a:spLocks noChangeArrowheads="1"/>
            </p:cNvSpPr>
            <p:nvPr/>
          </p:nvSpPr>
          <p:spPr bwMode="auto">
            <a:xfrm>
              <a:off x="1145" y="2905"/>
              <a:ext cx="3012" cy="218"/>
            </a:xfrm>
            <a:prstGeom prst="rect">
              <a:avLst/>
            </a:prstGeom>
            <a:solidFill>
              <a:srgbClr val="FF9900"/>
            </a:solidFill>
            <a:ln w="9525">
              <a:solidFill>
                <a:schemeClr val="tx1"/>
              </a:solidFill>
              <a:miter lim="800000"/>
              <a:headEnd/>
              <a:tailEnd/>
            </a:ln>
            <a:effectLst/>
          </p:spPr>
          <p:txBody>
            <a:bodyPr>
              <a:spAutoFit/>
            </a:bodyPr>
            <a:lstStyle/>
            <a:p>
              <a:pPr algn="l">
                <a:spcBef>
                  <a:spcPct val="50000"/>
                </a:spcBef>
              </a:pPr>
              <a:r>
                <a:rPr lang="en-US" b="0"/>
                <a:t>Assemble into global stiffness matrix &amp; rhs vector</a:t>
              </a:r>
            </a:p>
          </p:txBody>
        </p:sp>
        <p:sp>
          <p:nvSpPr>
            <p:cNvPr id="40971" name="Text Box 11"/>
            <p:cNvSpPr txBox="1">
              <a:spLocks noChangeArrowheads="1"/>
            </p:cNvSpPr>
            <p:nvPr/>
          </p:nvSpPr>
          <p:spPr bwMode="auto">
            <a:xfrm>
              <a:off x="1128" y="3259"/>
              <a:ext cx="363" cy="218"/>
            </a:xfrm>
            <a:prstGeom prst="rect">
              <a:avLst/>
            </a:prstGeom>
            <a:solidFill>
              <a:srgbClr val="FF9900"/>
            </a:solidFill>
            <a:ln w="9525">
              <a:solidFill>
                <a:schemeClr val="tx1"/>
              </a:solidFill>
              <a:miter lim="800000"/>
              <a:headEnd/>
              <a:tailEnd/>
            </a:ln>
            <a:effectLst/>
          </p:spPr>
          <p:txBody>
            <a:bodyPr>
              <a:spAutoFit/>
            </a:bodyPr>
            <a:lstStyle/>
            <a:p>
              <a:pPr algn="l">
                <a:spcBef>
                  <a:spcPct val="50000"/>
                </a:spcBef>
              </a:pPr>
              <a:r>
                <a:rPr lang="en-US" b="0"/>
                <a:t>End</a:t>
              </a:r>
            </a:p>
          </p:txBody>
        </p:sp>
        <p:sp>
          <p:nvSpPr>
            <p:cNvPr id="40972" name="Line 12"/>
            <p:cNvSpPr>
              <a:spLocks noChangeShapeType="1"/>
            </p:cNvSpPr>
            <p:nvPr/>
          </p:nvSpPr>
          <p:spPr bwMode="auto">
            <a:xfrm flipH="1">
              <a:off x="823" y="3366"/>
              <a:ext cx="296" cy="0"/>
            </a:xfrm>
            <a:prstGeom prst="line">
              <a:avLst/>
            </a:prstGeom>
            <a:noFill/>
            <a:ln w="9525">
              <a:solidFill>
                <a:schemeClr val="tx1"/>
              </a:solidFill>
              <a:round/>
              <a:headEnd/>
              <a:tailEnd/>
            </a:ln>
            <a:effectLst/>
          </p:spPr>
          <p:txBody>
            <a:bodyPr/>
            <a:lstStyle/>
            <a:p>
              <a:endParaRPr lang="en-US"/>
            </a:p>
          </p:txBody>
        </p:sp>
        <p:sp>
          <p:nvSpPr>
            <p:cNvPr id="40974" name="Line 14"/>
            <p:cNvSpPr>
              <a:spLocks noChangeShapeType="1"/>
            </p:cNvSpPr>
            <p:nvPr/>
          </p:nvSpPr>
          <p:spPr bwMode="auto">
            <a:xfrm flipV="1">
              <a:off x="831" y="2049"/>
              <a:ext cx="0" cy="1317"/>
            </a:xfrm>
            <a:prstGeom prst="line">
              <a:avLst/>
            </a:prstGeom>
            <a:noFill/>
            <a:ln w="9525">
              <a:solidFill>
                <a:schemeClr val="tx1"/>
              </a:solidFill>
              <a:round/>
              <a:headEnd/>
              <a:tailEnd/>
            </a:ln>
            <a:effectLst/>
          </p:spPr>
          <p:txBody>
            <a:bodyPr/>
            <a:lstStyle/>
            <a:p>
              <a:endParaRPr lang="en-US"/>
            </a:p>
          </p:txBody>
        </p:sp>
        <p:sp>
          <p:nvSpPr>
            <p:cNvPr id="40975" name="Line 15"/>
            <p:cNvSpPr>
              <a:spLocks noChangeShapeType="1"/>
            </p:cNvSpPr>
            <p:nvPr/>
          </p:nvSpPr>
          <p:spPr bwMode="auto">
            <a:xfrm>
              <a:off x="831" y="2057"/>
              <a:ext cx="305" cy="0"/>
            </a:xfrm>
            <a:prstGeom prst="line">
              <a:avLst/>
            </a:prstGeom>
            <a:noFill/>
            <a:ln w="9525">
              <a:solidFill>
                <a:schemeClr val="tx1"/>
              </a:solidFill>
              <a:round/>
              <a:headEnd/>
              <a:tailEnd type="triangle" w="med" len="med"/>
            </a:ln>
            <a:effectLst/>
          </p:spPr>
          <p:txBody>
            <a:bodyPr/>
            <a:lstStyle/>
            <a:p>
              <a:endParaRPr lang="en-US"/>
            </a:p>
          </p:txBody>
        </p:sp>
        <p:sp>
          <p:nvSpPr>
            <p:cNvPr id="40977" name="Text Box 17"/>
            <p:cNvSpPr txBox="1">
              <a:spLocks noChangeArrowheads="1"/>
            </p:cNvSpPr>
            <p:nvPr/>
          </p:nvSpPr>
          <p:spPr bwMode="auto">
            <a:xfrm>
              <a:off x="1153" y="2534"/>
              <a:ext cx="1827" cy="218"/>
            </a:xfrm>
            <a:prstGeom prst="rect">
              <a:avLst/>
            </a:prstGeom>
            <a:solidFill>
              <a:srgbClr val="FF9900"/>
            </a:solidFill>
            <a:ln w="9525">
              <a:solidFill>
                <a:schemeClr val="tx1"/>
              </a:solidFill>
              <a:miter lim="800000"/>
              <a:headEnd/>
              <a:tailEnd/>
            </a:ln>
            <a:effectLst/>
          </p:spPr>
          <p:txBody>
            <a:bodyPr>
              <a:spAutoFit/>
            </a:bodyPr>
            <a:lstStyle/>
            <a:p>
              <a:pPr algn="l">
                <a:spcBef>
                  <a:spcPct val="50000"/>
                </a:spcBef>
              </a:pPr>
              <a:r>
                <a:rPr lang="en-US" b="0"/>
                <a:t>Form local rhs vector</a:t>
              </a:r>
            </a:p>
          </p:txBody>
        </p:sp>
      </p:grpSp>
      <p:sp>
        <p:nvSpPr>
          <p:cNvPr id="40981" name="Text Box 21"/>
          <p:cNvSpPr txBox="1">
            <a:spLocks noChangeArrowheads="1"/>
          </p:cNvSpPr>
          <p:nvPr/>
        </p:nvSpPr>
        <p:spPr bwMode="auto">
          <a:xfrm>
            <a:off x="1801813" y="2166938"/>
            <a:ext cx="2246312" cy="346075"/>
          </a:xfrm>
          <a:prstGeom prst="rect">
            <a:avLst/>
          </a:prstGeom>
          <a:solidFill>
            <a:srgbClr val="FF9900"/>
          </a:solidFill>
          <a:ln w="9525">
            <a:solidFill>
              <a:schemeClr val="tx1"/>
            </a:solidFill>
            <a:miter lim="800000"/>
            <a:headEnd/>
            <a:tailEnd/>
          </a:ln>
          <a:effectLst/>
        </p:spPr>
        <p:txBody>
          <a:bodyPr>
            <a:spAutoFit/>
          </a:bodyPr>
          <a:lstStyle/>
          <a:p>
            <a:pPr algn="l">
              <a:spcBef>
                <a:spcPct val="50000"/>
              </a:spcBef>
            </a:pPr>
            <a:r>
              <a:rPr lang="en-US" b="0"/>
              <a:t>Form destination array</a:t>
            </a:r>
          </a:p>
        </p:txBody>
      </p:sp>
      <p:sp>
        <p:nvSpPr>
          <p:cNvPr id="40982" name="Text Box 22"/>
          <p:cNvSpPr txBox="1">
            <a:spLocks noChangeArrowheads="1"/>
          </p:cNvSpPr>
          <p:nvPr/>
        </p:nvSpPr>
        <p:spPr bwMode="auto">
          <a:xfrm>
            <a:off x="1776413" y="5380038"/>
            <a:ext cx="5629275" cy="346075"/>
          </a:xfrm>
          <a:prstGeom prst="rect">
            <a:avLst/>
          </a:prstGeom>
          <a:solidFill>
            <a:srgbClr val="FF9900"/>
          </a:solidFill>
          <a:ln w="9525">
            <a:solidFill>
              <a:schemeClr val="tx1"/>
            </a:solidFill>
            <a:miter lim="800000"/>
            <a:headEnd/>
            <a:tailEnd/>
          </a:ln>
          <a:effectLst/>
        </p:spPr>
        <p:txBody>
          <a:bodyPr>
            <a:spAutoFit/>
          </a:bodyPr>
          <a:lstStyle/>
          <a:p>
            <a:pPr algn="l">
              <a:spcBef>
                <a:spcPct val="50000"/>
              </a:spcBef>
            </a:pPr>
            <a:r>
              <a:rPr lang="en-US" b="0"/>
              <a:t>Incorporate boundary conditions into stiffness and rhs</a:t>
            </a:r>
          </a:p>
        </p:txBody>
      </p:sp>
      <p:sp>
        <p:nvSpPr>
          <p:cNvPr id="40983" name="Text Box 23"/>
          <p:cNvSpPr txBox="1">
            <a:spLocks noChangeArrowheads="1"/>
          </p:cNvSpPr>
          <p:nvPr/>
        </p:nvSpPr>
        <p:spPr bwMode="auto">
          <a:xfrm>
            <a:off x="1776413" y="5943600"/>
            <a:ext cx="796925" cy="346075"/>
          </a:xfrm>
          <a:prstGeom prst="rect">
            <a:avLst/>
          </a:prstGeom>
          <a:solidFill>
            <a:srgbClr val="FF9900"/>
          </a:solidFill>
          <a:ln w="9525">
            <a:solidFill>
              <a:schemeClr val="tx1"/>
            </a:solidFill>
            <a:miter lim="800000"/>
            <a:headEnd/>
            <a:tailEnd/>
          </a:ln>
          <a:effectLst/>
        </p:spPr>
        <p:txBody>
          <a:bodyPr>
            <a:spAutoFit/>
          </a:bodyPr>
          <a:lstStyle/>
          <a:p>
            <a:pPr algn="l">
              <a:spcBef>
                <a:spcPct val="50000"/>
              </a:spcBef>
            </a:pPr>
            <a:r>
              <a:rPr lang="en-US" b="0"/>
              <a:t>Solve</a:t>
            </a:r>
          </a:p>
        </p:txBody>
      </p:sp>
      <p:sp>
        <p:nvSpPr>
          <p:cNvPr id="40984" name="Text Box 24"/>
          <p:cNvSpPr txBox="1">
            <a:spLocks noChangeArrowheads="1"/>
          </p:cNvSpPr>
          <p:nvPr/>
        </p:nvSpPr>
        <p:spPr bwMode="auto">
          <a:xfrm>
            <a:off x="1792288" y="6461125"/>
            <a:ext cx="757237" cy="346075"/>
          </a:xfrm>
          <a:prstGeom prst="rect">
            <a:avLst/>
          </a:prstGeom>
          <a:solidFill>
            <a:srgbClr val="FF9900"/>
          </a:solidFill>
          <a:ln w="9525">
            <a:solidFill>
              <a:schemeClr val="tx1"/>
            </a:solidFill>
            <a:miter lim="800000"/>
            <a:headEnd/>
            <a:tailEnd/>
          </a:ln>
          <a:effectLst/>
        </p:spPr>
        <p:txBody>
          <a:bodyPr>
            <a:spAutoFit/>
          </a:bodyPr>
          <a:lstStyle/>
          <a:p>
            <a:pPr algn="l">
              <a:spcBef>
                <a:spcPct val="50000"/>
              </a:spcBef>
            </a:pPr>
            <a:r>
              <a:rPr lang="en-US" b="0"/>
              <a:t>Stop</a:t>
            </a:r>
          </a:p>
        </p:txBody>
      </p:sp>
      <p:sp>
        <p:nvSpPr>
          <p:cNvPr id="40985" name="Line 25"/>
          <p:cNvSpPr>
            <a:spLocks noChangeShapeType="1"/>
          </p:cNvSpPr>
          <p:nvPr/>
        </p:nvSpPr>
        <p:spPr bwMode="auto">
          <a:xfrm flipH="1">
            <a:off x="2625725" y="1973263"/>
            <a:ext cx="12700" cy="168275"/>
          </a:xfrm>
          <a:prstGeom prst="line">
            <a:avLst/>
          </a:prstGeom>
          <a:noFill/>
          <a:ln w="9525">
            <a:solidFill>
              <a:schemeClr val="tx1"/>
            </a:solidFill>
            <a:round/>
            <a:headEnd/>
            <a:tailEnd type="triangle" w="med" len="med"/>
          </a:ln>
          <a:effectLst/>
        </p:spPr>
        <p:txBody>
          <a:bodyPr/>
          <a:lstStyle/>
          <a:p>
            <a:endParaRPr lang="en-US"/>
          </a:p>
        </p:txBody>
      </p:sp>
      <p:sp>
        <p:nvSpPr>
          <p:cNvPr id="40986" name="Line 26"/>
          <p:cNvSpPr>
            <a:spLocks noChangeShapeType="1"/>
          </p:cNvSpPr>
          <p:nvPr/>
        </p:nvSpPr>
        <p:spPr bwMode="auto">
          <a:xfrm flipH="1">
            <a:off x="2625725" y="2508250"/>
            <a:ext cx="12700" cy="169863"/>
          </a:xfrm>
          <a:prstGeom prst="line">
            <a:avLst/>
          </a:prstGeom>
          <a:noFill/>
          <a:ln w="9525">
            <a:solidFill>
              <a:schemeClr val="tx1"/>
            </a:solidFill>
            <a:round/>
            <a:headEnd/>
            <a:tailEnd type="triangle" w="med" len="med"/>
          </a:ln>
          <a:effectLst/>
        </p:spPr>
        <p:txBody>
          <a:bodyPr/>
          <a:lstStyle/>
          <a:p>
            <a:endParaRPr lang="en-US"/>
          </a:p>
        </p:txBody>
      </p:sp>
      <p:sp>
        <p:nvSpPr>
          <p:cNvPr id="40987" name="Line 27"/>
          <p:cNvSpPr>
            <a:spLocks noChangeShapeType="1"/>
          </p:cNvSpPr>
          <p:nvPr/>
        </p:nvSpPr>
        <p:spPr bwMode="auto">
          <a:xfrm>
            <a:off x="2024063" y="5146675"/>
            <a:ext cx="0" cy="209550"/>
          </a:xfrm>
          <a:prstGeom prst="line">
            <a:avLst/>
          </a:prstGeom>
          <a:noFill/>
          <a:ln w="9525">
            <a:solidFill>
              <a:schemeClr val="tx1"/>
            </a:solidFill>
            <a:round/>
            <a:headEnd/>
            <a:tailEnd type="triangle" w="med" len="med"/>
          </a:ln>
          <a:effectLst/>
        </p:spPr>
        <p:txBody>
          <a:bodyPr/>
          <a:lstStyle/>
          <a:p>
            <a:endParaRPr lang="en-US"/>
          </a:p>
        </p:txBody>
      </p:sp>
      <p:sp>
        <p:nvSpPr>
          <p:cNvPr id="40988" name="Line 28"/>
          <p:cNvSpPr>
            <a:spLocks noChangeShapeType="1"/>
          </p:cNvSpPr>
          <p:nvPr/>
        </p:nvSpPr>
        <p:spPr bwMode="auto">
          <a:xfrm>
            <a:off x="2011363" y="5734050"/>
            <a:ext cx="0" cy="209550"/>
          </a:xfrm>
          <a:prstGeom prst="line">
            <a:avLst/>
          </a:prstGeom>
          <a:noFill/>
          <a:ln w="9525">
            <a:solidFill>
              <a:schemeClr val="tx1"/>
            </a:solidFill>
            <a:round/>
            <a:headEnd/>
            <a:tailEnd type="triangle" w="med" len="med"/>
          </a:ln>
          <a:effectLst/>
        </p:spPr>
        <p:txBody>
          <a:bodyPr/>
          <a:lstStyle/>
          <a:p>
            <a:endParaRPr lang="en-US"/>
          </a:p>
        </p:txBody>
      </p:sp>
      <p:sp>
        <p:nvSpPr>
          <p:cNvPr id="40989" name="Line 29"/>
          <p:cNvSpPr>
            <a:spLocks noChangeShapeType="1"/>
          </p:cNvSpPr>
          <p:nvPr/>
        </p:nvSpPr>
        <p:spPr bwMode="auto">
          <a:xfrm>
            <a:off x="2051050" y="6296025"/>
            <a:ext cx="0" cy="157163"/>
          </a:xfrm>
          <a:prstGeom prst="line">
            <a:avLst/>
          </a:prstGeom>
          <a:noFill/>
          <a:ln w="9525">
            <a:solidFill>
              <a:schemeClr val="tx1"/>
            </a:solidFill>
            <a:round/>
            <a:headEnd/>
            <a:tailEnd type="triangle" w="med" len="med"/>
          </a:ln>
          <a:effectLst/>
        </p:spPr>
        <p:txBody>
          <a:bodyPr/>
          <a:lstStyle/>
          <a:p>
            <a:endParaRPr lang="en-US"/>
          </a:p>
        </p:txBody>
      </p:sp>
      <p:sp>
        <p:nvSpPr>
          <p:cNvPr id="40990" name="Line 30"/>
          <p:cNvSpPr>
            <a:spLocks noChangeShapeType="1"/>
          </p:cNvSpPr>
          <p:nvPr/>
        </p:nvSpPr>
        <p:spPr bwMode="auto">
          <a:xfrm>
            <a:off x="2547938" y="3030538"/>
            <a:ext cx="0" cy="92075"/>
          </a:xfrm>
          <a:prstGeom prst="line">
            <a:avLst/>
          </a:prstGeom>
          <a:noFill/>
          <a:ln w="9525">
            <a:solidFill>
              <a:schemeClr val="tx1"/>
            </a:solidFill>
            <a:round/>
            <a:headEnd/>
            <a:tailEnd type="triangle" w="med" len="med"/>
          </a:ln>
          <a:effectLst/>
        </p:spPr>
        <p:txBody>
          <a:bodyPr/>
          <a:lstStyle/>
          <a:p>
            <a:endParaRPr lang="en-US"/>
          </a:p>
        </p:txBody>
      </p:sp>
      <p:sp>
        <p:nvSpPr>
          <p:cNvPr id="40991" name="Line 31"/>
          <p:cNvSpPr>
            <a:spLocks noChangeShapeType="1"/>
          </p:cNvSpPr>
          <p:nvPr/>
        </p:nvSpPr>
        <p:spPr bwMode="auto">
          <a:xfrm>
            <a:off x="2547938" y="3487738"/>
            <a:ext cx="0" cy="144462"/>
          </a:xfrm>
          <a:prstGeom prst="line">
            <a:avLst/>
          </a:prstGeom>
          <a:noFill/>
          <a:ln w="9525">
            <a:solidFill>
              <a:schemeClr val="tx1"/>
            </a:solidFill>
            <a:round/>
            <a:headEnd/>
            <a:tailEnd type="triangle" w="med" len="med"/>
          </a:ln>
          <a:effectLst/>
        </p:spPr>
        <p:txBody>
          <a:bodyPr/>
          <a:lstStyle/>
          <a:p>
            <a:endParaRPr lang="en-US"/>
          </a:p>
        </p:txBody>
      </p:sp>
      <p:sp>
        <p:nvSpPr>
          <p:cNvPr id="40992" name="Line 32"/>
          <p:cNvSpPr>
            <a:spLocks noChangeShapeType="1"/>
          </p:cNvSpPr>
          <p:nvPr/>
        </p:nvSpPr>
        <p:spPr bwMode="auto">
          <a:xfrm>
            <a:off x="2547938" y="3997325"/>
            <a:ext cx="0" cy="234950"/>
          </a:xfrm>
          <a:prstGeom prst="line">
            <a:avLst/>
          </a:prstGeom>
          <a:noFill/>
          <a:ln w="9525">
            <a:solidFill>
              <a:schemeClr val="tx1"/>
            </a:solidFill>
            <a:round/>
            <a:headEnd/>
            <a:tailEnd type="triangle" w="med" len="med"/>
          </a:ln>
          <a:effectLst/>
        </p:spPr>
        <p:txBody>
          <a:bodyPr/>
          <a:lstStyle/>
          <a:p>
            <a:endParaRPr lang="en-US"/>
          </a:p>
        </p:txBody>
      </p:sp>
      <p:sp>
        <p:nvSpPr>
          <p:cNvPr id="40993" name="Line 33"/>
          <p:cNvSpPr>
            <a:spLocks noChangeShapeType="1"/>
          </p:cNvSpPr>
          <p:nvPr/>
        </p:nvSpPr>
        <p:spPr bwMode="auto">
          <a:xfrm flipH="1">
            <a:off x="2090738" y="4584700"/>
            <a:ext cx="12700" cy="209550"/>
          </a:xfrm>
          <a:prstGeom prst="line">
            <a:avLst/>
          </a:prstGeom>
          <a:noFill/>
          <a:ln w="9525">
            <a:solidFill>
              <a:schemeClr val="tx1"/>
            </a:solidFill>
            <a:round/>
            <a:headEnd/>
            <a:tailEnd type="triangle" w="med" len="med"/>
          </a:ln>
          <a:effectLst/>
        </p:spPr>
        <p:txBody>
          <a:bodyPr/>
          <a:lstStyle/>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Loads and stresses</a:t>
            </a:r>
          </a:p>
        </p:txBody>
      </p:sp>
      <p:pic>
        <p:nvPicPr>
          <p:cNvPr id="4" name="Picture 3" descr="TP_tmp.bmp"/>
          <p:cNvPicPr>
            <a:picLocks noChangeAspect="1"/>
          </p:cNvPicPr>
          <p:nvPr>
            <p:custDataLst>
              <p:tags r:id="rId1"/>
            </p:custDataLst>
          </p:nvPr>
        </p:nvPicPr>
        <p:blipFill>
          <a:blip r:embed="rId9" cstate="print">
            <a:clrChange>
              <a:clrFrom>
                <a:srgbClr val="FFFFFF"/>
              </a:clrFrom>
              <a:clrTo>
                <a:srgbClr val="FFFFFF">
                  <a:alpha val="0"/>
                </a:srgbClr>
              </a:clrTo>
            </a:clrChange>
          </a:blip>
          <a:stretch>
            <a:fillRect/>
          </a:stretch>
        </p:blipFill>
        <p:spPr>
          <a:xfrm>
            <a:off x="356598" y="1157014"/>
            <a:ext cx="8787402" cy="1472186"/>
          </a:xfrm>
          <a:prstGeom prst="rect">
            <a:avLst/>
          </a:prstGeom>
          <a:noFill/>
        </p:spPr>
      </p:pic>
      <p:grpSp>
        <p:nvGrpSpPr>
          <p:cNvPr id="43" name="Group 42"/>
          <p:cNvGrpSpPr/>
          <p:nvPr/>
        </p:nvGrpSpPr>
        <p:grpSpPr>
          <a:xfrm>
            <a:off x="283779" y="3143469"/>
            <a:ext cx="4582528" cy="1160517"/>
            <a:chOff x="283779" y="3143469"/>
            <a:chExt cx="4582528" cy="1160517"/>
          </a:xfrm>
        </p:grpSpPr>
        <p:sp>
          <p:nvSpPr>
            <p:cNvPr id="5" name="Rectangle 4"/>
            <p:cNvSpPr/>
            <p:nvPr/>
          </p:nvSpPr>
          <p:spPr bwMode="auto">
            <a:xfrm>
              <a:off x="677917" y="3657600"/>
              <a:ext cx="3783725" cy="3153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6" name="Rectangle 5"/>
            <p:cNvSpPr/>
            <p:nvPr/>
          </p:nvSpPr>
          <p:spPr bwMode="auto">
            <a:xfrm>
              <a:off x="283779" y="3358055"/>
              <a:ext cx="394138" cy="945931"/>
            </a:xfrm>
            <a:prstGeom prst="rect">
              <a:avLst/>
            </a:prstGeom>
            <a:gradFill>
              <a:gsLst>
                <a:gs pos="0">
                  <a:srgbClr val="D6B19C"/>
                </a:gs>
                <a:gs pos="30000">
                  <a:srgbClr val="D49E6C"/>
                </a:gs>
                <a:gs pos="70000">
                  <a:srgbClr val="A65528"/>
                </a:gs>
                <a:gs pos="100000">
                  <a:srgbClr val="663012"/>
                </a:gs>
              </a:gsLst>
              <a:lin ang="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7" name="Rectangle 6"/>
            <p:cNvSpPr/>
            <p:nvPr/>
          </p:nvSpPr>
          <p:spPr bwMode="auto">
            <a:xfrm flipH="1">
              <a:off x="4472169" y="3321269"/>
              <a:ext cx="394138" cy="945931"/>
            </a:xfrm>
            <a:prstGeom prst="rect">
              <a:avLst/>
            </a:prstGeom>
            <a:gradFill>
              <a:gsLst>
                <a:gs pos="0">
                  <a:srgbClr val="D6B19C"/>
                </a:gs>
                <a:gs pos="30000">
                  <a:srgbClr val="D49E6C"/>
                </a:gs>
                <a:gs pos="70000">
                  <a:srgbClr val="A65528"/>
                </a:gs>
                <a:gs pos="100000">
                  <a:srgbClr val="663012"/>
                </a:gs>
              </a:gsLst>
              <a:lin ang="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9" name="Straight Arrow Connector 8"/>
            <p:cNvCxnSpPr/>
            <p:nvPr/>
          </p:nvCxnSpPr>
          <p:spPr bwMode="auto">
            <a:xfrm>
              <a:off x="677917" y="3799490"/>
              <a:ext cx="409904"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a:off x="1248103" y="3799490"/>
              <a:ext cx="409904"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1" name="Straight Arrow Connector 10"/>
            <p:cNvCxnSpPr/>
            <p:nvPr/>
          </p:nvCxnSpPr>
          <p:spPr bwMode="auto">
            <a:xfrm>
              <a:off x="1818289" y="3799490"/>
              <a:ext cx="409904"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2" name="Straight Arrow Connector 11"/>
            <p:cNvCxnSpPr/>
            <p:nvPr/>
          </p:nvCxnSpPr>
          <p:spPr bwMode="auto">
            <a:xfrm>
              <a:off x="2388475" y="3799490"/>
              <a:ext cx="409904"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a:off x="2958661" y="3799490"/>
              <a:ext cx="409904"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a:off x="3528847" y="3799490"/>
              <a:ext cx="409904"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a:off x="4099035" y="3799490"/>
              <a:ext cx="409904"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pic>
          <p:nvPicPr>
            <p:cNvPr id="17" name="Picture 16" descr="TP_tmp.bmp"/>
            <p:cNvPicPr>
              <a:picLocks noChangeAspect="1"/>
            </p:cNvPicPr>
            <p:nvPr>
              <p:custDataLst>
                <p:tags r:id="rId6"/>
              </p:custDataLst>
            </p:nvPr>
          </p:nvPicPr>
          <p:blipFill>
            <a:blip r:embed="rId10" cstate="print">
              <a:clrChange>
                <a:clrFrom>
                  <a:srgbClr val="FFFFFF"/>
                </a:clrFrom>
                <a:clrTo>
                  <a:srgbClr val="FFFFFF">
                    <a:alpha val="0"/>
                  </a:srgbClr>
                </a:clrTo>
              </a:clrChange>
            </a:blip>
            <a:stretch>
              <a:fillRect/>
            </a:stretch>
          </p:blipFill>
          <p:spPr>
            <a:xfrm>
              <a:off x="2442694" y="3931784"/>
              <a:ext cx="128015" cy="176783"/>
            </a:xfrm>
            <a:prstGeom prst="rect">
              <a:avLst/>
            </a:prstGeom>
            <a:noFill/>
          </p:spPr>
        </p:pic>
        <p:cxnSp>
          <p:nvCxnSpPr>
            <p:cNvPr id="19" name="Straight Arrow Connector 18"/>
            <p:cNvCxnSpPr/>
            <p:nvPr/>
          </p:nvCxnSpPr>
          <p:spPr bwMode="auto">
            <a:xfrm>
              <a:off x="677917" y="3342290"/>
              <a:ext cx="3783724" cy="15765"/>
            </a:xfrm>
            <a:prstGeom prst="straightConnector1">
              <a:avLst/>
            </a:prstGeom>
            <a:solidFill>
              <a:schemeClr val="accent1"/>
            </a:solidFill>
            <a:ln w="9525" cap="flat" cmpd="sng" algn="ctr">
              <a:solidFill>
                <a:schemeClr val="tx1"/>
              </a:solidFill>
              <a:prstDash val="solid"/>
              <a:round/>
              <a:headEnd type="arrow" w="med" len="med"/>
              <a:tailEnd type="arrow"/>
            </a:ln>
            <a:effectLst/>
          </p:spPr>
        </p:cxnSp>
        <p:pic>
          <p:nvPicPr>
            <p:cNvPr id="21" name="Picture 20" descr="TP_tmp.bmp"/>
            <p:cNvPicPr>
              <a:picLocks noChangeAspect="1"/>
            </p:cNvPicPr>
            <p:nvPr>
              <p:custDataLst>
                <p:tags r:id="rId7"/>
              </p:custDataLst>
            </p:nvPr>
          </p:nvPicPr>
          <p:blipFill>
            <a:blip r:embed="rId11" cstate="print">
              <a:clrChange>
                <a:clrFrom>
                  <a:srgbClr val="FFFFFF"/>
                </a:clrFrom>
                <a:clrTo>
                  <a:srgbClr val="FFFFFF">
                    <a:alpha val="0"/>
                  </a:srgbClr>
                </a:clrTo>
              </a:clrChange>
            </a:blip>
            <a:stretch>
              <a:fillRect/>
            </a:stretch>
          </p:blipFill>
          <p:spPr>
            <a:xfrm>
              <a:off x="2371028" y="3143469"/>
              <a:ext cx="176784" cy="204216"/>
            </a:xfrm>
            <a:prstGeom prst="rect">
              <a:avLst/>
            </a:prstGeom>
            <a:noFill/>
          </p:spPr>
        </p:pic>
        <p:sp>
          <p:nvSpPr>
            <p:cNvPr id="35" name="Oval 34"/>
            <p:cNvSpPr/>
            <p:nvPr/>
          </p:nvSpPr>
          <p:spPr bwMode="auto">
            <a:xfrm>
              <a:off x="536028" y="3720662"/>
              <a:ext cx="189186" cy="18918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6" name="Oval 35"/>
            <p:cNvSpPr/>
            <p:nvPr/>
          </p:nvSpPr>
          <p:spPr bwMode="auto">
            <a:xfrm>
              <a:off x="4393324" y="3699641"/>
              <a:ext cx="189186" cy="18918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grpSp>
        <p:nvGrpSpPr>
          <p:cNvPr id="42" name="Group 41"/>
          <p:cNvGrpSpPr/>
          <p:nvPr/>
        </p:nvGrpSpPr>
        <p:grpSpPr>
          <a:xfrm>
            <a:off x="294285" y="4399489"/>
            <a:ext cx="4772500" cy="1160517"/>
            <a:chOff x="294285" y="4399489"/>
            <a:chExt cx="4772500" cy="1160517"/>
          </a:xfrm>
        </p:grpSpPr>
        <p:sp>
          <p:nvSpPr>
            <p:cNvPr id="22" name="Rectangle 21"/>
            <p:cNvSpPr/>
            <p:nvPr/>
          </p:nvSpPr>
          <p:spPr bwMode="auto">
            <a:xfrm>
              <a:off x="688423" y="4913620"/>
              <a:ext cx="3783725" cy="3153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3" name="Rectangle 22"/>
            <p:cNvSpPr/>
            <p:nvPr/>
          </p:nvSpPr>
          <p:spPr bwMode="auto">
            <a:xfrm>
              <a:off x="294285" y="4614075"/>
              <a:ext cx="394138" cy="945931"/>
            </a:xfrm>
            <a:prstGeom prst="rect">
              <a:avLst/>
            </a:prstGeom>
            <a:gradFill>
              <a:gsLst>
                <a:gs pos="0">
                  <a:srgbClr val="D6B19C"/>
                </a:gs>
                <a:gs pos="30000">
                  <a:srgbClr val="D49E6C"/>
                </a:gs>
                <a:gs pos="70000">
                  <a:srgbClr val="A65528"/>
                </a:gs>
                <a:gs pos="100000">
                  <a:srgbClr val="663012"/>
                </a:gs>
              </a:gsLst>
              <a:lin ang="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4" name="Rectangle 23"/>
            <p:cNvSpPr/>
            <p:nvPr/>
          </p:nvSpPr>
          <p:spPr bwMode="auto">
            <a:xfrm flipH="1">
              <a:off x="4482675" y="4577289"/>
              <a:ext cx="394138" cy="945931"/>
            </a:xfrm>
            <a:prstGeom prst="rect">
              <a:avLst/>
            </a:prstGeom>
            <a:gradFill>
              <a:gsLst>
                <a:gs pos="0">
                  <a:srgbClr val="D6B19C"/>
                </a:gs>
                <a:gs pos="30000">
                  <a:srgbClr val="D49E6C"/>
                </a:gs>
                <a:gs pos="70000">
                  <a:srgbClr val="A65528"/>
                </a:gs>
                <a:gs pos="100000">
                  <a:srgbClr val="663012"/>
                </a:gs>
              </a:gsLst>
              <a:lin ang="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31" name="Straight Arrow Connector 30"/>
            <p:cNvCxnSpPr/>
            <p:nvPr/>
          </p:nvCxnSpPr>
          <p:spPr bwMode="auto">
            <a:xfrm>
              <a:off x="4109541" y="5055510"/>
              <a:ext cx="409904"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pic>
          <p:nvPicPr>
            <p:cNvPr id="40" name="Picture 39" descr="TP_tmp.bmp"/>
            <p:cNvPicPr>
              <a:picLocks noChangeAspect="1"/>
            </p:cNvPicPr>
            <p:nvPr>
              <p:custDataLst>
                <p:tags r:id="rId3"/>
              </p:custDataLst>
            </p:nvPr>
          </p:nvPicPr>
          <p:blipFill>
            <a:blip r:embed="rId12" cstate="print">
              <a:clrChange>
                <a:clrFrom>
                  <a:srgbClr val="FFFFFF"/>
                </a:clrFrom>
                <a:clrTo>
                  <a:srgbClr val="FFFFFF">
                    <a:alpha val="0"/>
                  </a:srgbClr>
                </a:clrTo>
              </a:clrChange>
            </a:blip>
            <a:stretch>
              <a:fillRect/>
            </a:stretch>
          </p:blipFill>
          <p:spPr bwMode="auto">
            <a:xfrm>
              <a:off x="1223616" y="4951320"/>
              <a:ext cx="537665" cy="282657"/>
            </a:xfrm>
            <a:prstGeom prst="rect">
              <a:avLst/>
            </a:prstGeom>
            <a:noFill/>
            <a:ln/>
            <a:effectLst/>
          </p:spPr>
        </p:pic>
        <p:cxnSp>
          <p:nvCxnSpPr>
            <p:cNvPr id="33" name="Straight Arrow Connector 32"/>
            <p:cNvCxnSpPr/>
            <p:nvPr/>
          </p:nvCxnSpPr>
          <p:spPr bwMode="auto">
            <a:xfrm>
              <a:off x="688423" y="4598310"/>
              <a:ext cx="3783724" cy="15765"/>
            </a:xfrm>
            <a:prstGeom prst="straightConnector1">
              <a:avLst/>
            </a:prstGeom>
            <a:solidFill>
              <a:schemeClr val="accent1"/>
            </a:solidFill>
            <a:ln w="9525" cap="flat" cmpd="sng" algn="ctr">
              <a:solidFill>
                <a:schemeClr val="tx1"/>
              </a:solidFill>
              <a:prstDash val="solid"/>
              <a:round/>
              <a:headEnd type="arrow" w="med" len="med"/>
              <a:tailEnd type="arrow"/>
            </a:ln>
            <a:effectLst/>
          </p:spPr>
        </p:cxnSp>
        <p:pic>
          <p:nvPicPr>
            <p:cNvPr id="34" name="Picture 33" descr="TP_tmp.bmp"/>
            <p:cNvPicPr>
              <a:picLocks noChangeAspect="1"/>
            </p:cNvPicPr>
            <p:nvPr>
              <p:custDataLst>
                <p:tags r:id="rId4"/>
              </p:custDataLst>
            </p:nvPr>
          </p:nvPicPr>
          <p:blipFill>
            <a:blip r:embed="rId11" cstate="print">
              <a:clrChange>
                <a:clrFrom>
                  <a:srgbClr val="FFFFFF"/>
                </a:clrFrom>
                <a:clrTo>
                  <a:srgbClr val="FFFFFF">
                    <a:alpha val="0"/>
                  </a:srgbClr>
                </a:clrTo>
              </a:clrChange>
            </a:blip>
            <a:stretch>
              <a:fillRect/>
            </a:stretch>
          </p:blipFill>
          <p:spPr>
            <a:xfrm>
              <a:off x="2381534" y="4399489"/>
              <a:ext cx="176784" cy="204216"/>
            </a:xfrm>
            <a:prstGeom prst="rect">
              <a:avLst/>
            </a:prstGeom>
            <a:noFill/>
          </p:spPr>
        </p:pic>
        <p:sp>
          <p:nvSpPr>
            <p:cNvPr id="37" name="Oval 36"/>
            <p:cNvSpPr/>
            <p:nvPr/>
          </p:nvSpPr>
          <p:spPr bwMode="auto">
            <a:xfrm>
              <a:off x="4419600" y="4955628"/>
              <a:ext cx="189186" cy="18918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8" name="Oval 37"/>
            <p:cNvSpPr/>
            <p:nvPr/>
          </p:nvSpPr>
          <p:spPr bwMode="auto">
            <a:xfrm>
              <a:off x="583324" y="4981903"/>
              <a:ext cx="189186" cy="18918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39" name="Straight Arrow Connector 38"/>
            <p:cNvCxnSpPr/>
            <p:nvPr/>
          </p:nvCxnSpPr>
          <p:spPr bwMode="auto">
            <a:xfrm>
              <a:off x="777655" y="5097548"/>
              <a:ext cx="409904"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pic>
          <p:nvPicPr>
            <p:cNvPr id="41" name="Picture 40" descr="TP_tmp.bmp"/>
            <p:cNvPicPr>
              <a:picLocks noChangeAspect="1"/>
            </p:cNvPicPr>
            <p:nvPr>
              <p:custDataLst>
                <p:tags r:id="rId5"/>
              </p:custDataLst>
            </p:nvPr>
          </p:nvPicPr>
          <p:blipFill>
            <a:blip r:embed="rId12" cstate="print">
              <a:clrChange>
                <a:clrFrom>
                  <a:srgbClr val="FFFFFF"/>
                </a:clrFrom>
                <a:clrTo>
                  <a:srgbClr val="FFFFFF">
                    <a:alpha val="0"/>
                  </a:srgbClr>
                </a:clrTo>
              </a:clrChange>
            </a:blip>
            <a:stretch>
              <a:fillRect/>
            </a:stretch>
          </p:blipFill>
          <p:spPr bwMode="auto">
            <a:xfrm>
              <a:off x="4529120" y="5056424"/>
              <a:ext cx="537665" cy="282657"/>
            </a:xfrm>
            <a:prstGeom prst="rect">
              <a:avLst/>
            </a:prstGeom>
            <a:noFill/>
            <a:ln/>
            <a:effectLst/>
          </p:spPr>
        </p:pic>
      </p:grpSp>
      <p:pic>
        <p:nvPicPr>
          <p:cNvPr id="45" name="Picture 44" descr="TP_tmp.bmp"/>
          <p:cNvPicPr>
            <a:picLocks noChangeAspect="1"/>
          </p:cNvPicPr>
          <p:nvPr>
            <p:custDataLst>
              <p:tags r:id="rId2"/>
            </p:custDataLst>
          </p:nvPr>
        </p:nvPicPr>
        <p:blipFill>
          <a:blip r:embed="rId13" cstate="print">
            <a:clrChange>
              <a:clrFrom>
                <a:srgbClr val="FFFFFF"/>
              </a:clrFrom>
              <a:clrTo>
                <a:srgbClr val="FFFFFF">
                  <a:alpha val="0"/>
                </a:srgbClr>
              </a:clrTo>
            </a:clrChange>
          </a:blip>
          <a:stretch>
            <a:fillRect/>
          </a:stretch>
        </p:blipFill>
        <p:spPr>
          <a:xfrm>
            <a:off x="5253487" y="3127703"/>
            <a:ext cx="3681991" cy="208178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bwMode="auto">
          <a:xfrm>
            <a:off x="319630" y="1735034"/>
            <a:ext cx="4721805" cy="1160517"/>
            <a:chOff x="294283" y="1735034"/>
            <a:chExt cx="4721805" cy="1160517"/>
          </a:xfrm>
        </p:grpSpPr>
        <p:sp>
          <p:nvSpPr>
            <p:cNvPr id="20" name="Rectangle 19"/>
            <p:cNvSpPr/>
            <p:nvPr/>
          </p:nvSpPr>
          <p:spPr bwMode="auto">
            <a:xfrm>
              <a:off x="688421" y="2249165"/>
              <a:ext cx="3783725" cy="3153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1" name="Rectangle 20"/>
            <p:cNvSpPr/>
            <p:nvPr/>
          </p:nvSpPr>
          <p:spPr bwMode="auto">
            <a:xfrm>
              <a:off x="294283" y="1949620"/>
              <a:ext cx="394138" cy="945931"/>
            </a:xfrm>
            <a:prstGeom prst="rect">
              <a:avLst/>
            </a:prstGeom>
            <a:gradFill>
              <a:gsLst>
                <a:gs pos="0">
                  <a:srgbClr val="D6B19C"/>
                </a:gs>
                <a:gs pos="30000">
                  <a:srgbClr val="D49E6C"/>
                </a:gs>
                <a:gs pos="70000">
                  <a:srgbClr val="A65528"/>
                </a:gs>
                <a:gs pos="100000">
                  <a:srgbClr val="663012"/>
                </a:gs>
              </a:gsLst>
              <a:lin ang="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2" name="Rectangle 21"/>
            <p:cNvSpPr/>
            <p:nvPr/>
          </p:nvSpPr>
          <p:spPr bwMode="auto">
            <a:xfrm flipH="1">
              <a:off x="4482673" y="1912834"/>
              <a:ext cx="394138" cy="945931"/>
            </a:xfrm>
            <a:prstGeom prst="rect">
              <a:avLst/>
            </a:prstGeom>
            <a:gradFill>
              <a:gsLst>
                <a:gs pos="0">
                  <a:srgbClr val="D6B19C"/>
                </a:gs>
                <a:gs pos="30000">
                  <a:srgbClr val="D49E6C"/>
                </a:gs>
                <a:gs pos="70000">
                  <a:srgbClr val="A65528"/>
                </a:gs>
                <a:gs pos="100000">
                  <a:srgbClr val="663012"/>
                </a:gs>
              </a:gsLst>
              <a:lin ang="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23" name="Straight Arrow Connector 22"/>
            <p:cNvCxnSpPr/>
            <p:nvPr/>
          </p:nvCxnSpPr>
          <p:spPr bwMode="auto">
            <a:xfrm>
              <a:off x="4109539" y="2391055"/>
              <a:ext cx="409904"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pic>
          <p:nvPicPr>
            <p:cNvPr id="42" name="Picture 41" descr="TP_tmp.bmp"/>
            <p:cNvPicPr>
              <a:picLocks noChangeAspect="1"/>
            </p:cNvPicPr>
            <p:nvPr>
              <p:custDataLst>
                <p:tags r:id="rId4"/>
              </p:custDataLst>
            </p:nvPr>
          </p:nvPicPr>
          <p:blipFill>
            <a:blip r:embed="rId8" cstate="print">
              <a:clrChange>
                <a:clrFrom>
                  <a:srgbClr val="FFFFFF"/>
                </a:clrFrom>
                <a:clrTo>
                  <a:srgbClr val="FFFFFF">
                    <a:alpha val="0"/>
                  </a:srgbClr>
                </a:clrTo>
              </a:clrChange>
            </a:blip>
            <a:stretch>
              <a:fillRect/>
            </a:stretch>
          </p:blipFill>
          <p:spPr bwMode="auto">
            <a:xfrm>
              <a:off x="1211323" y="2286865"/>
              <a:ext cx="562246" cy="282658"/>
            </a:xfrm>
            <a:prstGeom prst="rect">
              <a:avLst/>
            </a:prstGeom>
            <a:noFill/>
            <a:ln/>
            <a:effectLst/>
          </p:spPr>
        </p:pic>
        <p:cxnSp>
          <p:nvCxnSpPr>
            <p:cNvPr id="25" name="Straight Arrow Connector 24"/>
            <p:cNvCxnSpPr/>
            <p:nvPr/>
          </p:nvCxnSpPr>
          <p:spPr bwMode="auto">
            <a:xfrm>
              <a:off x="688421" y="1933855"/>
              <a:ext cx="3783724" cy="15765"/>
            </a:xfrm>
            <a:prstGeom prst="straightConnector1">
              <a:avLst/>
            </a:prstGeom>
            <a:solidFill>
              <a:schemeClr val="accent1"/>
            </a:solidFill>
            <a:ln w="9525" cap="flat" cmpd="sng" algn="ctr">
              <a:solidFill>
                <a:schemeClr val="tx1"/>
              </a:solidFill>
              <a:prstDash val="solid"/>
              <a:round/>
              <a:headEnd type="arrow" w="med" len="med"/>
              <a:tailEnd type="arrow"/>
            </a:ln>
            <a:effectLst/>
          </p:spPr>
        </p:cxnSp>
        <p:pic>
          <p:nvPicPr>
            <p:cNvPr id="26" name="Picture 25" descr="TP_tmp.bmp"/>
            <p:cNvPicPr>
              <a:picLocks noChangeAspect="1"/>
            </p:cNvPicPr>
            <p:nvPr>
              <p:custDataLst>
                <p:tags r:id="rId5"/>
              </p:custDataLst>
            </p:nvPr>
          </p:nvPicPr>
          <p:blipFill>
            <a:blip r:embed="rId9" cstate="print">
              <a:clrChange>
                <a:clrFrom>
                  <a:srgbClr val="FFFFFF"/>
                </a:clrFrom>
                <a:clrTo>
                  <a:srgbClr val="FFFFFF">
                    <a:alpha val="0"/>
                  </a:srgbClr>
                </a:clrTo>
              </a:clrChange>
            </a:blip>
            <a:stretch>
              <a:fillRect/>
            </a:stretch>
          </p:blipFill>
          <p:spPr bwMode="auto">
            <a:xfrm>
              <a:off x="2381532" y="1735034"/>
              <a:ext cx="176784" cy="204216"/>
            </a:xfrm>
            <a:prstGeom prst="rect">
              <a:avLst/>
            </a:prstGeom>
            <a:noFill/>
          </p:spPr>
        </p:pic>
        <p:sp>
          <p:nvSpPr>
            <p:cNvPr id="27" name="Oval 26"/>
            <p:cNvSpPr/>
            <p:nvPr/>
          </p:nvSpPr>
          <p:spPr bwMode="auto">
            <a:xfrm>
              <a:off x="4419598" y="2291173"/>
              <a:ext cx="189186" cy="18918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8" name="Oval 27"/>
            <p:cNvSpPr/>
            <p:nvPr/>
          </p:nvSpPr>
          <p:spPr bwMode="auto">
            <a:xfrm>
              <a:off x="583322" y="2317448"/>
              <a:ext cx="189186" cy="18918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29" name="Straight Arrow Connector 28"/>
            <p:cNvCxnSpPr/>
            <p:nvPr/>
          </p:nvCxnSpPr>
          <p:spPr bwMode="auto">
            <a:xfrm>
              <a:off x="777653" y="2433093"/>
              <a:ext cx="409904"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pic>
          <p:nvPicPr>
            <p:cNvPr id="45" name="Picture 44" descr="TP_tmp.bmp"/>
            <p:cNvPicPr>
              <a:picLocks noChangeAspect="1"/>
            </p:cNvPicPr>
            <p:nvPr>
              <p:custDataLst>
                <p:tags r:id="rId6"/>
              </p:custDataLst>
            </p:nvPr>
          </p:nvPicPr>
          <p:blipFill>
            <a:blip r:embed="rId10" cstate="print">
              <a:clrChange>
                <a:clrFrom>
                  <a:srgbClr val="FFFFFF"/>
                </a:clrFrom>
                <a:clrTo>
                  <a:srgbClr val="FFFFFF">
                    <a:alpha val="0"/>
                  </a:srgbClr>
                </a:clrTo>
              </a:clrChange>
            </a:blip>
            <a:stretch>
              <a:fillRect/>
            </a:stretch>
          </p:blipFill>
          <p:spPr bwMode="auto">
            <a:xfrm>
              <a:off x="4579812" y="2391968"/>
              <a:ext cx="436276" cy="282658"/>
            </a:xfrm>
            <a:prstGeom prst="rect">
              <a:avLst/>
            </a:prstGeom>
            <a:noFill/>
            <a:ln/>
            <a:effectLst/>
          </p:spPr>
        </p:pic>
      </p:grpSp>
      <p:grpSp>
        <p:nvGrpSpPr>
          <p:cNvPr id="48" name="Group 47"/>
          <p:cNvGrpSpPr/>
          <p:nvPr/>
        </p:nvGrpSpPr>
        <p:grpSpPr>
          <a:xfrm>
            <a:off x="283778" y="479013"/>
            <a:ext cx="4582528" cy="1224457"/>
            <a:chOff x="283778" y="479013"/>
            <a:chExt cx="4582528" cy="1224457"/>
          </a:xfrm>
        </p:grpSpPr>
        <p:grpSp>
          <p:nvGrpSpPr>
            <p:cNvPr id="33" name="Group 32"/>
            <p:cNvGrpSpPr/>
            <p:nvPr/>
          </p:nvGrpSpPr>
          <p:grpSpPr bwMode="auto">
            <a:xfrm>
              <a:off x="283778" y="479013"/>
              <a:ext cx="4582528" cy="1160517"/>
              <a:chOff x="283779" y="479015"/>
              <a:chExt cx="4582528" cy="1160517"/>
            </a:xfrm>
          </p:grpSpPr>
          <p:sp>
            <p:nvSpPr>
              <p:cNvPr id="4" name="Rectangle 3"/>
              <p:cNvSpPr/>
              <p:nvPr/>
            </p:nvSpPr>
            <p:spPr bwMode="auto">
              <a:xfrm>
                <a:off x="677917" y="993146"/>
                <a:ext cx="3783725" cy="3153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 name="Rectangle 4"/>
              <p:cNvSpPr/>
              <p:nvPr/>
            </p:nvSpPr>
            <p:spPr bwMode="auto">
              <a:xfrm>
                <a:off x="283779" y="693601"/>
                <a:ext cx="394138" cy="945931"/>
              </a:xfrm>
              <a:prstGeom prst="rect">
                <a:avLst/>
              </a:prstGeom>
              <a:gradFill>
                <a:gsLst>
                  <a:gs pos="0">
                    <a:srgbClr val="D6B19C"/>
                  </a:gs>
                  <a:gs pos="30000">
                    <a:srgbClr val="D49E6C"/>
                  </a:gs>
                  <a:gs pos="70000">
                    <a:srgbClr val="A65528"/>
                  </a:gs>
                  <a:gs pos="100000">
                    <a:srgbClr val="663012"/>
                  </a:gs>
                </a:gsLst>
                <a:lin ang="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6" name="Rectangle 5"/>
              <p:cNvSpPr/>
              <p:nvPr/>
            </p:nvSpPr>
            <p:spPr bwMode="auto">
              <a:xfrm flipH="1">
                <a:off x="4472169" y="656815"/>
                <a:ext cx="394138" cy="945931"/>
              </a:xfrm>
              <a:prstGeom prst="rect">
                <a:avLst/>
              </a:prstGeom>
              <a:gradFill>
                <a:gsLst>
                  <a:gs pos="0">
                    <a:srgbClr val="D6B19C"/>
                  </a:gs>
                  <a:gs pos="30000">
                    <a:srgbClr val="D49E6C"/>
                  </a:gs>
                  <a:gs pos="70000">
                    <a:srgbClr val="A65528"/>
                  </a:gs>
                  <a:gs pos="100000">
                    <a:srgbClr val="663012"/>
                  </a:gs>
                </a:gsLst>
                <a:lin ang="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8" name="Straight Arrow Connector 7"/>
              <p:cNvCxnSpPr/>
              <p:nvPr/>
            </p:nvCxnSpPr>
            <p:spPr bwMode="auto">
              <a:xfrm>
                <a:off x="1484593" y="1135036"/>
                <a:ext cx="409904"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pic>
            <p:nvPicPr>
              <p:cNvPr id="31" name="Picture 30" descr="TP_tmp.bmp"/>
              <p:cNvPicPr>
                <a:picLocks noChangeAspect="1"/>
              </p:cNvPicPr>
              <p:nvPr>
                <p:custDataLst>
                  <p:tags r:id="rId2"/>
                </p:custDataLst>
              </p:nvPr>
            </p:nvPicPr>
            <p:blipFill>
              <a:blip r:embed="rId11" cstate="print">
                <a:clrChange>
                  <a:clrFrom>
                    <a:srgbClr val="FFFFFF"/>
                  </a:clrFrom>
                  <a:clrTo>
                    <a:srgbClr val="FFFFFF">
                      <a:alpha val="0"/>
                    </a:srgbClr>
                  </a:clrTo>
                </a:clrChange>
              </a:blip>
              <a:stretch>
                <a:fillRect/>
              </a:stretch>
            </p:blipFill>
            <p:spPr bwMode="auto">
              <a:xfrm>
                <a:off x="1978095" y="1046606"/>
                <a:ext cx="205848" cy="205848"/>
              </a:xfrm>
              <a:prstGeom prst="rect">
                <a:avLst/>
              </a:prstGeom>
              <a:noFill/>
              <a:ln/>
              <a:effectLst/>
            </p:spPr>
          </p:pic>
          <p:cxnSp>
            <p:nvCxnSpPr>
              <p:cNvPr id="15" name="Straight Arrow Connector 14"/>
              <p:cNvCxnSpPr/>
              <p:nvPr/>
            </p:nvCxnSpPr>
            <p:spPr bwMode="auto">
              <a:xfrm>
                <a:off x="677917" y="677836"/>
                <a:ext cx="3783724" cy="15765"/>
              </a:xfrm>
              <a:prstGeom prst="straightConnector1">
                <a:avLst/>
              </a:prstGeom>
              <a:solidFill>
                <a:schemeClr val="accent1"/>
              </a:solidFill>
              <a:ln w="9525" cap="flat" cmpd="sng" algn="ctr">
                <a:solidFill>
                  <a:schemeClr val="tx1"/>
                </a:solidFill>
                <a:prstDash val="solid"/>
                <a:round/>
                <a:headEnd type="arrow" w="med" len="med"/>
                <a:tailEnd type="arrow"/>
              </a:ln>
              <a:effectLst/>
            </p:spPr>
          </p:cxnSp>
          <p:pic>
            <p:nvPicPr>
              <p:cNvPr id="16" name="Picture 15" descr="TP_tmp.bmp"/>
              <p:cNvPicPr>
                <a:picLocks noChangeAspect="1"/>
              </p:cNvPicPr>
              <p:nvPr>
                <p:custDataLst>
                  <p:tags r:id="rId3"/>
                </p:custDataLst>
              </p:nvPr>
            </p:nvPicPr>
            <p:blipFill>
              <a:blip r:embed="rId9" cstate="print">
                <a:clrChange>
                  <a:clrFrom>
                    <a:srgbClr val="FFFFFF"/>
                  </a:clrFrom>
                  <a:clrTo>
                    <a:srgbClr val="FFFFFF">
                      <a:alpha val="0"/>
                    </a:srgbClr>
                  </a:clrTo>
                </a:clrChange>
              </a:blip>
              <a:stretch>
                <a:fillRect/>
              </a:stretch>
            </p:blipFill>
            <p:spPr bwMode="auto">
              <a:xfrm>
                <a:off x="2371028" y="479015"/>
                <a:ext cx="176784" cy="204216"/>
              </a:xfrm>
              <a:prstGeom prst="rect">
                <a:avLst/>
              </a:prstGeom>
              <a:noFill/>
            </p:spPr>
          </p:pic>
          <p:sp>
            <p:nvSpPr>
              <p:cNvPr id="17" name="Oval 16"/>
              <p:cNvSpPr/>
              <p:nvPr/>
            </p:nvSpPr>
            <p:spPr bwMode="auto">
              <a:xfrm>
                <a:off x="536028" y="1056208"/>
                <a:ext cx="189186" cy="18918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8" name="Oval 17"/>
              <p:cNvSpPr/>
              <p:nvPr/>
            </p:nvSpPr>
            <p:spPr bwMode="auto">
              <a:xfrm>
                <a:off x="4393324" y="1035187"/>
                <a:ext cx="189186" cy="18918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cxnSp>
          <p:nvCxnSpPr>
            <p:cNvPr id="35" name="Straight Connector 34"/>
            <p:cNvCxnSpPr/>
            <p:nvPr/>
          </p:nvCxnSpPr>
          <p:spPr bwMode="auto">
            <a:xfrm rot="5400000">
              <a:off x="1190297" y="1411014"/>
              <a:ext cx="58332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Arrow Connector 36"/>
            <p:cNvCxnSpPr/>
            <p:nvPr/>
          </p:nvCxnSpPr>
          <p:spPr bwMode="auto">
            <a:xfrm>
              <a:off x="662152" y="1529255"/>
              <a:ext cx="819807" cy="1588"/>
            </a:xfrm>
            <a:prstGeom prst="straightConnector1">
              <a:avLst/>
            </a:prstGeom>
            <a:solidFill>
              <a:schemeClr val="accent1"/>
            </a:solidFill>
            <a:ln w="9525" cap="flat" cmpd="sng" algn="ctr">
              <a:solidFill>
                <a:schemeClr val="tx1"/>
              </a:solidFill>
              <a:prstDash val="solid"/>
              <a:round/>
              <a:headEnd type="arrow" w="med" len="med"/>
              <a:tailEnd type="arrow"/>
            </a:ln>
            <a:effectLst/>
          </p:spPr>
        </p:cxnSp>
        <p:pic>
          <p:nvPicPr>
            <p:cNvPr id="41" name="Picture 40" descr="TP_tmp.bmp"/>
            <p:cNvPicPr>
              <a:picLocks noChangeAspect="1"/>
            </p:cNvPicPr>
            <p:nvPr>
              <p:custDataLst>
                <p:tags r:id="rId1"/>
              </p:custDataLst>
            </p:nvPr>
          </p:nvPicPr>
          <p:blipFill>
            <a:blip r:embed="rId12" cstate="print">
              <a:clrChange>
                <a:clrFrom>
                  <a:srgbClr val="FFFFFF"/>
                </a:clrFrom>
                <a:clrTo>
                  <a:srgbClr val="FFFFFF">
                    <a:alpha val="0"/>
                  </a:srgbClr>
                </a:clrTo>
              </a:clrChange>
            </a:blip>
            <a:stretch>
              <a:fillRect/>
            </a:stretch>
          </p:blipFill>
          <p:spPr>
            <a:xfrm>
              <a:off x="808349" y="1314669"/>
              <a:ext cx="432816" cy="280416"/>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rot="18887652">
            <a:off x="4965203" y="2275376"/>
            <a:ext cx="3783725" cy="3153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5" name="Straight Arrow Connector 4"/>
          <p:cNvCxnSpPr/>
          <p:nvPr/>
        </p:nvCxnSpPr>
        <p:spPr bwMode="auto">
          <a:xfrm rot="5400000" flipH="1" flipV="1">
            <a:off x="3823138" y="3586592"/>
            <a:ext cx="930166"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 name="Straight Arrow Connector 5"/>
          <p:cNvCxnSpPr/>
          <p:nvPr/>
        </p:nvCxnSpPr>
        <p:spPr bwMode="auto">
          <a:xfrm>
            <a:off x="4288221" y="4051675"/>
            <a:ext cx="867103"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7" name="Oval 6"/>
          <p:cNvSpPr/>
          <p:nvPr/>
        </p:nvSpPr>
        <p:spPr bwMode="auto">
          <a:xfrm>
            <a:off x="5411897" y="3683729"/>
            <a:ext cx="189186" cy="18918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8" name="Oval 7"/>
          <p:cNvSpPr/>
          <p:nvPr/>
        </p:nvSpPr>
        <p:spPr bwMode="auto">
          <a:xfrm>
            <a:off x="8102545" y="1014101"/>
            <a:ext cx="189186" cy="18918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9" name="Straight Arrow Connector 8"/>
          <p:cNvCxnSpPr>
            <a:stCxn id="7" idx="7"/>
          </p:cNvCxnSpPr>
          <p:nvPr/>
        </p:nvCxnSpPr>
        <p:spPr bwMode="auto">
          <a:xfrm rot="5400000" flipH="1" flipV="1">
            <a:off x="5573885" y="3042175"/>
            <a:ext cx="668753" cy="66976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16200000" flipV="1">
            <a:off x="5049797" y="3305866"/>
            <a:ext cx="436096" cy="47729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11" name="Picture 10" descr="TP_tmp.bmp"/>
          <p:cNvPicPr>
            <a:picLocks noChangeAspect="1"/>
          </p:cNvPicPr>
          <p:nvPr>
            <p:custDataLst>
              <p:tags r:id="rId1"/>
            </p:custDataLst>
          </p:nvPr>
        </p:nvPicPr>
        <p:blipFill>
          <a:blip r:embed="rId17" cstate="print">
            <a:clrChange>
              <a:clrFrom>
                <a:srgbClr val="FFFFFF"/>
              </a:clrFrom>
              <a:clrTo>
                <a:srgbClr val="FFFFFF">
                  <a:alpha val="0"/>
                </a:srgbClr>
              </a:clrTo>
            </a:clrChange>
          </a:blip>
          <a:stretch>
            <a:fillRect/>
          </a:stretch>
        </p:blipFill>
        <p:spPr>
          <a:xfrm>
            <a:off x="5031828" y="3868619"/>
            <a:ext cx="152400" cy="128016"/>
          </a:xfrm>
          <a:prstGeom prst="rect">
            <a:avLst/>
          </a:prstGeom>
          <a:noFill/>
        </p:spPr>
      </p:pic>
      <p:pic>
        <p:nvPicPr>
          <p:cNvPr id="28" name="Picture 27" descr="TP_tmp.bmp"/>
          <p:cNvPicPr>
            <a:picLocks noChangeAspect="1"/>
          </p:cNvPicPr>
          <p:nvPr>
            <p:custDataLst>
              <p:tags r:id="rId2"/>
            </p:custDataLst>
          </p:nvPr>
        </p:nvPicPr>
        <p:blipFill>
          <a:blip r:embed="rId18" cstate="print">
            <a:clrChange>
              <a:clrFrom>
                <a:srgbClr val="FFFFFF"/>
              </a:clrFrom>
              <a:clrTo>
                <a:srgbClr val="FFFFFF">
                  <a:alpha val="0"/>
                </a:srgbClr>
              </a:clrTo>
            </a:clrChange>
          </a:blip>
          <a:stretch>
            <a:fillRect/>
          </a:stretch>
        </p:blipFill>
        <p:spPr bwMode="auto">
          <a:xfrm>
            <a:off x="49564" y="620985"/>
            <a:ext cx="5481905" cy="3401825"/>
          </a:xfrm>
          <a:prstGeom prst="rect">
            <a:avLst/>
          </a:prstGeom>
          <a:noFill/>
          <a:ln/>
          <a:effectLst/>
        </p:spPr>
      </p:pic>
      <p:pic>
        <p:nvPicPr>
          <p:cNvPr id="12" name="Picture 11" descr="TP_tmp.bmp"/>
          <p:cNvPicPr>
            <a:picLocks noChangeAspect="1"/>
          </p:cNvPicPr>
          <p:nvPr>
            <p:custDataLst>
              <p:tags r:id="rId3"/>
            </p:custDataLst>
          </p:nvPr>
        </p:nvPicPr>
        <p:blipFill>
          <a:blip r:embed="rId19" cstate="print">
            <a:clrChange>
              <a:clrFrom>
                <a:srgbClr val="FFFFFF"/>
              </a:clrFrom>
              <a:clrTo>
                <a:srgbClr val="FFFFFF">
                  <a:alpha val="0"/>
                </a:srgbClr>
              </a:clrTo>
            </a:clrChange>
          </a:blip>
          <a:stretch>
            <a:fillRect/>
          </a:stretch>
        </p:blipFill>
        <p:spPr bwMode="auto">
          <a:xfrm>
            <a:off x="4408144" y="3027790"/>
            <a:ext cx="128015" cy="176783"/>
          </a:xfrm>
          <a:prstGeom prst="rect">
            <a:avLst/>
          </a:prstGeom>
          <a:noFill/>
          <a:ln/>
          <a:effectLst/>
        </p:spPr>
      </p:pic>
      <p:pic>
        <p:nvPicPr>
          <p:cNvPr id="13" name="Picture 12" descr="TP_tmp.bmp"/>
          <p:cNvPicPr>
            <a:picLocks noChangeAspect="1"/>
          </p:cNvPicPr>
          <p:nvPr>
            <p:custDataLst>
              <p:tags r:id="rId4"/>
            </p:custDataLst>
          </p:nvPr>
        </p:nvPicPr>
        <p:blipFill>
          <a:blip r:embed="rId20" cstate="print">
            <a:clrChange>
              <a:clrFrom>
                <a:srgbClr val="FFFFFF"/>
              </a:clrFrom>
              <a:clrTo>
                <a:srgbClr val="FFFFFF">
                  <a:alpha val="0"/>
                </a:srgbClr>
              </a:clrTo>
            </a:clrChange>
          </a:blip>
          <a:stretch>
            <a:fillRect/>
          </a:stretch>
        </p:blipFill>
        <p:spPr bwMode="auto">
          <a:xfrm>
            <a:off x="6208074" y="2901632"/>
            <a:ext cx="280415" cy="176783"/>
          </a:xfrm>
          <a:prstGeom prst="rect">
            <a:avLst/>
          </a:prstGeom>
          <a:noFill/>
          <a:ln/>
          <a:effectLst/>
        </p:spPr>
      </p:pic>
      <p:pic>
        <p:nvPicPr>
          <p:cNvPr id="14" name="Picture 13" descr="TP_tmp.bmp"/>
          <p:cNvPicPr>
            <a:picLocks noChangeAspect="1"/>
          </p:cNvPicPr>
          <p:nvPr>
            <p:custDataLst>
              <p:tags r:id="rId5"/>
            </p:custDataLst>
          </p:nvPr>
        </p:nvPicPr>
        <p:blipFill>
          <a:blip r:embed="rId21" cstate="print">
            <a:clrChange>
              <a:clrFrom>
                <a:srgbClr val="FFFFFF"/>
              </a:clrFrom>
              <a:clrTo>
                <a:srgbClr val="FFFFFF">
                  <a:alpha val="0"/>
                </a:srgbClr>
              </a:clrTo>
            </a:clrChange>
          </a:blip>
          <a:stretch>
            <a:fillRect/>
          </a:stretch>
        </p:blipFill>
        <p:spPr bwMode="auto">
          <a:xfrm>
            <a:off x="5033661" y="3117079"/>
            <a:ext cx="253903" cy="177426"/>
          </a:xfrm>
          <a:prstGeom prst="rect">
            <a:avLst/>
          </a:prstGeom>
          <a:noFill/>
          <a:ln/>
          <a:effectLst/>
        </p:spPr>
      </p:pic>
      <p:cxnSp>
        <p:nvCxnSpPr>
          <p:cNvPr id="15" name="Straight Arrow Connector 14"/>
          <p:cNvCxnSpPr>
            <a:stCxn id="7" idx="7"/>
          </p:cNvCxnSpPr>
          <p:nvPr/>
        </p:nvCxnSpPr>
        <p:spPr bwMode="auto">
          <a:xfrm rot="5400000" flipH="1" flipV="1">
            <a:off x="5566001" y="3381133"/>
            <a:ext cx="337678" cy="32292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flipH="1" flipV="1">
            <a:off x="8225119" y="758802"/>
            <a:ext cx="337678" cy="32292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17" name="Picture 16" descr="TP_tmp.bmp"/>
          <p:cNvPicPr>
            <a:picLocks noChangeAspect="1"/>
          </p:cNvPicPr>
          <p:nvPr>
            <p:custDataLst>
              <p:tags r:id="rId6"/>
            </p:custDataLst>
          </p:nvPr>
        </p:nvPicPr>
        <p:blipFill>
          <a:blip r:embed="rId22" cstate="print">
            <a:clrChange>
              <a:clrFrom>
                <a:srgbClr val="FFFFFF"/>
              </a:clrFrom>
              <a:clrTo>
                <a:srgbClr val="FFFFFF">
                  <a:alpha val="0"/>
                </a:srgbClr>
              </a:clrTo>
            </a:clrChange>
          </a:blip>
          <a:stretch>
            <a:fillRect/>
          </a:stretch>
        </p:blipFill>
        <p:spPr>
          <a:xfrm>
            <a:off x="5813534" y="3253764"/>
            <a:ext cx="228600" cy="176784"/>
          </a:xfrm>
          <a:prstGeom prst="rect">
            <a:avLst/>
          </a:prstGeom>
          <a:noFill/>
        </p:spPr>
      </p:pic>
      <p:pic>
        <p:nvPicPr>
          <p:cNvPr id="18" name="Picture 17" descr="TP_tmp.bmp"/>
          <p:cNvPicPr>
            <a:picLocks noChangeAspect="1"/>
          </p:cNvPicPr>
          <p:nvPr>
            <p:custDataLst>
              <p:tags r:id="rId7"/>
            </p:custDataLst>
          </p:nvPr>
        </p:nvPicPr>
        <p:blipFill>
          <a:blip r:embed="rId23" cstate="print">
            <a:clrChange>
              <a:clrFrom>
                <a:srgbClr val="FFFFFF"/>
              </a:clrFrom>
              <a:clrTo>
                <a:srgbClr val="FFFFFF">
                  <a:alpha val="0"/>
                </a:srgbClr>
              </a:clrTo>
            </a:clrChange>
          </a:blip>
          <a:stretch>
            <a:fillRect/>
          </a:stretch>
        </p:blipFill>
        <p:spPr bwMode="auto">
          <a:xfrm>
            <a:off x="8350100" y="505307"/>
            <a:ext cx="252984" cy="176784"/>
          </a:xfrm>
          <a:prstGeom prst="rect">
            <a:avLst/>
          </a:prstGeom>
          <a:noFill/>
          <a:ln/>
          <a:effectLst/>
        </p:spPr>
      </p:pic>
      <p:pic>
        <p:nvPicPr>
          <p:cNvPr id="19" name="Picture 18" descr="TP_tmp.bmp"/>
          <p:cNvPicPr>
            <a:picLocks noChangeAspect="1"/>
          </p:cNvPicPr>
          <p:nvPr>
            <p:custDataLst>
              <p:tags r:id="rId8"/>
            </p:custDataLst>
          </p:nvPr>
        </p:nvPicPr>
        <p:blipFill>
          <a:blip r:embed="rId24" cstate="print">
            <a:clrChange>
              <a:clrFrom>
                <a:srgbClr val="FFFFFF"/>
              </a:clrFrom>
              <a:clrTo>
                <a:srgbClr val="FFFFFF">
                  <a:alpha val="0"/>
                </a:srgbClr>
              </a:clrTo>
            </a:clrChange>
          </a:blip>
          <a:stretch>
            <a:fillRect/>
          </a:stretch>
        </p:blipFill>
        <p:spPr>
          <a:xfrm>
            <a:off x="5848061" y="3537544"/>
            <a:ext cx="128015" cy="128015"/>
          </a:xfrm>
          <a:prstGeom prst="rect">
            <a:avLst/>
          </a:prstGeom>
          <a:noFill/>
        </p:spPr>
      </p:pic>
      <p:cxnSp>
        <p:nvCxnSpPr>
          <p:cNvPr id="20" name="Straight Arrow Connector 19"/>
          <p:cNvCxnSpPr>
            <a:stCxn id="7" idx="0"/>
          </p:cNvCxnSpPr>
          <p:nvPr/>
        </p:nvCxnSpPr>
        <p:spPr bwMode="auto">
          <a:xfrm rot="16200000" flipV="1">
            <a:off x="5246867" y="3424106"/>
            <a:ext cx="514923" cy="432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a:stCxn id="7" idx="6"/>
          </p:cNvCxnSpPr>
          <p:nvPr/>
        </p:nvCxnSpPr>
        <p:spPr bwMode="auto">
          <a:xfrm flipV="1">
            <a:off x="5601083" y="3767895"/>
            <a:ext cx="484407" cy="1042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22" name="Picture 21" descr="TP_tmp.bmp"/>
          <p:cNvPicPr>
            <a:picLocks noChangeAspect="1"/>
          </p:cNvPicPr>
          <p:nvPr>
            <p:custDataLst>
              <p:tags r:id="rId9"/>
            </p:custDataLst>
          </p:nvPr>
        </p:nvPicPr>
        <p:blipFill>
          <a:blip r:embed="rId25" cstate="print">
            <a:clrChange>
              <a:clrFrom>
                <a:srgbClr val="FFFFFF"/>
              </a:clrFrom>
              <a:clrTo>
                <a:srgbClr val="FFFFFF">
                  <a:alpha val="0"/>
                </a:srgbClr>
              </a:clrTo>
            </a:clrChange>
          </a:blip>
          <a:stretch>
            <a:fillRect/>
          </a:stretch>
        </p:blipFill>
        <p:spPr bwMode="auto">
          <a:xfrm>
            <a:off x="5953742" y="3800314"/>
            <a:ext cx="252984" cy="252984"/>
          </a:xfrm>
          <a:prstGeom prst="rect">
            <a:avLst/>
          </a:prstGeom>
          <a:noFill/>
          <a:ln/>
          <a:effectLst/>
        </p:spPr>
      </p:pic>
      <p:pic>
        <p:nvPicPr>
          <p:cNvPr id="23" name="Picture 22" descr="TP_tmp.bmp"/>
          <p:cNvPicPr>
            <a:picLocks noChangeAspect="1"/>
          </p:cNvPicPr>
          <p:nvPr>
            <p:custDataLst>
              <p:tags r:id="rId10"/>
            </p:custDataLst>
          </p:nvPr>
        </p:nvPicPr>
        <p:blipFill>
          <a:blip r:embed="rId26" cstate="print">
            <a:clrChange>
              <a:clrFrom>
                <a:srgbClr val="FFFFFF"/>
              </a:clrFrom>
              <a:clrTo>
                <a:srgbClr val="FFFFFF">
                  <a:alpha val="0"/>
                </a:srgbClr>
              </a:clrTo>
            </a:clrChange>
          </a:blip>
          <a:stretch>
            <a:fillRect/>
          </a:stretch>
        </p:blipFill>
        <p:spPr bwMode="auto">
          <a:xfrm>
            <a:off x="5509662" y="2959443"/>
            <a:ext cx="279294" cy="251972"/>
          </a:xfrm>
          <a:prstGeom prst="rect">
            <a:avLst/>
          </a:prstGeom>
          <a:noFill/>
          <a:ln/>
          <a:effectLst/>
        </p:spPr>
      </p:pic>
      <p:pic>
        <p:nvPicPr>
          <p:cNvPr id="24" name="Picture 23" descr="TP_tmp.bmp"/>
          <p:cNvPicPr>
            <a:picLocks noChangeAspect="1"/>
          </p:cNvPicPr>
          <p:nvPr>
            <p:custDataLst>
              <p:tags r:id="rId11"/>
            </p:custDataLst>
          </p:nvPr>
        </p:nvPicPr>
        <p:blipFill>
          <a:blip r:embed="rId27" cstate="print">
            <a:clrChange>
              <a:clrFrom>
                <a:srgbClr val="FFFFFF"/>
              </a:clrFrom>
              <a:clrTo>
                <a:srgbClr val="FFFFFF">
                  <a:alpha val="0"/>
                </a:srgbClr>
              </a:clrTo>
            </a:clrChange>
          </a:blip>
          <a:stretch>
            <a:fillRect/>
          </a:stretch>
        </p:blipFill>
        <p:spPr bwMode="auto">
          <a:xfrm>
            <a:off x="8647000" y="1036092"/>
            <a:ext cx="279294" cy="251972"/>
          </a:xfrm>
          <a:prstGeom prst="rect">
            <a:avLst/>
          </a:prstGeom>
          <a:noFill/>
          <a:ln/>
          <a:effectLst/>
        </p:spPr>
      </p:pic>
      <p:pic>
        <p:nvPicPr>
          <p:cNvPr id="25" name="Picture 24" descr="TP_tmp.bmp"/>
          <p:cNvPicPr>
            <a:picLocks noChangeAspect="1"/>
          </p:cNvPicPr>
          <p:nvPr>
            <p:custDataLst>
              <p:tags r:id="rId12"/>
            </p:custDataLst>
          </p:nvPr>
        </p:nvPicPr>
        <p:blipFill>
          <a:blip r:embed="rId28" cstate="print">
            <a:clrChange>
              <a:clrFrom>
                <a:srgbClr val="FFFFFF"/>
              </a:clrFrom>
              <a:clrTo>
                <a:srgbClr val="FFFFFF">
                  <a:alpha val="0"/>
                </a:srgbClr>
              </a:clrTo>
            </a:clrChange>
          </a:blip>
          <a:stretch>
            <a:fillRect/>
          </a:stretch>
        </p:blipFill>
        <p:spPr bwMode="auto">
          <a:xfrm>
            <a:off x="7852961" y="352919"/>
            <a:ext cx="280309" cy="252887"/>
          </a:xfrm>
          <a:prstGeom prst="rect">
            <a:avLst/>
          </a:prstGeom>
          <a:noFill/>
          <a:ln/>
          <a:effectLst/>
        </p:spPr>
      </p:pic>
      <p:cxnSp>
        <p:nvCxnSpPr>
          <p:cNvPr id="26" name="Straight Arrow Connector 25"/>
          <p:cNvCxnSpPr/>
          <p:nvPr/>
        </p:nvCxnSpPr>
        <p:spPr bwMode="auto">
          <a:xfrm rot="16200000" flipV="1">
            <a:off x="7937515" y="786009"/>
            <a:ext cx="514923" cy="432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7" name="Straight Arrow Connector 26"/>
          <p:cNvCxnSpPr/>
          <p:nvPr/>
        </p:nvCxnSpPr>
        <p:spPr bwMode="auto">
          <a:xfrm flipV="1">
            <a:off x="8181373" y="1098266"/>
            <a:ext cx="484407" cy="1042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p:nvPr/>
        </p:nvCxnSpPr>
        <p:spPr bwMode="auto">
          <a:xfrm>
            <a:off x="4288221" y="4067503"/>
            <a:ext cx="47296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32" name="Picture 31" descr="TP_tmp.bmp"/>
          <p:cNvPicPr>
            <a:picLocks noChangeAspect="1"/>
          </p:cNvPicPr>
          <p:nvPr>
            <p:custDataLst>
              <p:tags r:id="rId13"/>
            </p:custDataLst>
          </p:nvPr>
        </p:nvPicPr>
        <p:blipFill>
          <a:blip r:embed="rId29" cstate="print">
            <a:clrChange>
              <a:clrFrom>
                <a:srgbClr val="FFFFFF"/>
              </a:clrFrom>
              <a:clrTo>
                <a:srgbClr val="FFFFFF">
                  <a:alpha val="0"/>
                </a:srgbClr>
              </a:clrTo>
            </a:clrChange>
          </a:blip>
          <a:stretch>
            <a:fillRect/>
          </a:stretch>
        </p:blipFill>
        <p:spPr>
          <a:xfrm>
            <a:off x="4709949" y="4183993"/>
            <a:ext cx="228600" cy="176784"/>
          </a:xfrm>
          <a:prstGeom prst="rect">
            <a:avLst/>
          </a:prstGeom>
          <a:noFill/>
        </p:spPr>
      </p:pic>
      <p:cxnSp>
        <p:nvCxnSpPr>
          <p:cNvPr id="34" name="Straight Arrow Connector 33"/>
          <p:cNvCxnSpPr/>
          <p:nvPr/>
        </p:nvCxnSpPr>
        <p:spPr bwMode="auto">
          <a:xfrm rot="5400000" flipH="1" flipV="1">
            <a:off x="4083269" y="3846786"/>
            <a:ext cx="441434"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36" name="Picture 35" descr="TP_tmp.bmp"/>
          <p:cNvPicPr>
            <a:picLocks noChangeAspect="1"/>
          </p:cNvPicPr>
          <p:nvPr>
            <p:custDataLst>
              <p:tags r:id="rId14"/>
            </p:custDataLst>
          </p:nvPr>
        </p:nvPicPr>
        <p:blipFill>
          <a:blip r:embed="rId30" cstate="print">
            <a:clrChange>
              <a:clrFrom>
                <a:srgbClr val="FFFFFF"/>
              </a:clrFrom>
              <a:clrTo>
                <a:srgbClr val="FFFFFF">
                  <a:alpha val="0"/>
                </a:srgbClr>
              </a:clrTo>
            </a:clrChange>
          </a:blip>
          <a:stretch>
            <a:fillRect/>
          </a:stretch>
        </p:blipFill>
        <p:spPr bwMode="auto">
          <a:xfrm>
            <a:off x="4357839" y="3563870"/>
            <a:ext cx="228600" cy="176784"/>
          </a:xfrm>
          <a:prstGeom prst="rect">
            <a:avLst/>
          </a:prstGeom>
          <a:noFill/>
          <a:ln/>
          <a:effectLst/>
        </p:spPr>
      </p:pic>
      <p:pic>
        <p:nvPicPr>
          <p:cNvPr id="39" name="Picture 38" descr="TP_tmp.bmp"/>
          <p:cNvPicPr>
            <a:picLocks noChangeAspect="1"/>
          </p:cNvPicPr>
          <p:nvPr>
            <p:custDataLst>
              <p:tags r:id="rId15"/>
            </p:custDataLst>
          </p:nvPr>
        </p:nvPicPr>
        <p:blipFill>
          <a:blip r:embed="rId31" cstate="print">
            <a:clrChange>
              <a:clrFrom>
                <a:srgbClr val="FFFFFF"/>
              </a:clrFrom>
              <a:clrTo>
                <a:srgbClr val="FFFFFF">
                  <a:alpha val="0"/>
                </a:srgbClr>
              </a:clrTo>
            </a:clrChange>
          </a:blip>
          <a:stretch>
            <a:fillRect/>
          </a:stretch>
        </p:blipFill>
        <p:spPr bwMode="auto">
          <a:xfrm>
            <a:off x="160250" y="4420480"/>
            <a:ext cx="8763034" cy="1853191"/>
          </a:xfrm>
          <a:prstGeom prst="rect">
            <a:avLst/>
          </a:prstGeom>
          <a:noFill/>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p:cNvGrpSpPr/>
          <p:nvPr/>
        </p:nvGrpSpPr>
        <p:grpSpPr>
          <a:xfrm>
            <a:off x="5239243" y="2666890"/>
            <a:ext cx="3130550" cy="2855913"/>
            <a:chOff x="1423988" y="3565525"/>
            <a:chExt cx="3130550" cy="2855913"/>
          </a:xfrm>
        </p:grpSpPr>
        <p:sp>
          <p:nvSpPr>
            <p:cNvPr id="46136" name="Line 56"/>
            <p:cNvSpPr>
              <a:spLocks noChangeShapeType="1"/>
            </p:cNvSpPr>
            <p:nvPr/>
          </p:nvSpPr>
          <p:spPr bwMode="auto">
            <a:xfrm>
              <a:off x="1436688" y="3565525"/>
              <a:ext cx="0" cy="2835275"/>
            </a:xfrm>
            <a:prstGeom prst="line">
              <a:avLst/>
            </a:prstGeom>
            <a:noFill/>
            <a:ln w="9525">
              <a:solidFill>
                <a:schemeClr val="tx1"/>
              </a:solidFill>
              <a:round/>
              <a:headEnd/>
              <a:tailEnd/>
            </a:ln>
            <a:effectLst/>
          </p:spPr>
          <p:txBody>
            <a:bodyPr/>
            <a:lstStyle/>
            <a:p>
              <a:endParaRPr lang="en-US"/>
            </a:p>
          </p:txBody>
        </p:sp>
        <p:sp>
          <p:nvSpPr>
            <p:cNvPr id="46137" name="Line 57"/>
            <p:cNvSpPr>
              <a:spLocks noChangeShapeType="1"/>
            </p:cNvSpPr>
            <p:nvPr/>
          </p:nvSpPr>
          <p:spPr bwMode="auto">
            <a:xfrm>
              <a:off x="4540250" y="3586163"/>
              <a:ext cx="0" cy="2835275"/>
            </a:xfrm>
            <a:prstGeom prst="line">
              <a:avLst/>
            </a:prstGeom>
            <a:noFill/>
            <a:ln w="9525">
              <a:solidFill>
                <a:schemeClr val="tx1"/>
              </a:solidFill>
              <a:round/>
              <a:headEnd/>
              <a:tailEnd/>
            </a:ln>
            <a:effectLst/>
          </p:spPr>
          <p:txBody>
            <a:bodyPr/>
            <a:lstStyle/>
            <a:p>
              <a:endParaRPr lang="en-US"/>
            </a:p>
          </p:txBody>
        </p:sp>
        <p:sp>
          <p:nvSpPr>
            <p:cNvPr id="46138" name="Line 58"/>
            <p:cNvSpPr>
              <a:spLocks noChangeShapeType="1"/>
            </p:cNvSpPr>
            <p:nvPr/>
          </p:nvSpPr>
          <p:spPr bwMode="auto">
            <a:xfrm>
              <a:off x="1436688" y="4427538"/>
              <a:ext cx="3109912" cy="0"/>
            </a:xfrm>
            <a:prstGeom prst="line">
              <a:avLst/>
            </a:prstGeom>
            <a:noFill/>
            <a:ln w="9525">
              <a:solidFill>
                <a:schemeClr val="tx1"/>
              </a:solidFill>
              <a:round/>
              <a:headEnd/>
              <a:tailEnd/>
            </a:ln>
            <a:effectLst/>
          </p:spPr>
          <p:txBody>
            <a:bodyPr/>
            <a:lstStyle/>
            <a:p>
              <a:endParaRPr lang="en-US"/>
            </a:p>
          </p:txBody>
        </p:sp>
        <p:sp>
          <p:nvSpPr>
            <p:cNvPr id="46139" name="Line 59"/>
            <p:cNvSpPr>
              <a:spLocks noChangeShapeType="1"/>
            </p:cNvSpPr>
            <p:nvPr/>
          </p:nvSpPr>
          <p:spPr bwMode="auto">
            <a:xfrm flipV="1">
              <a:off x="1423988" y="4022725"/>
              <a:ext cx="0" cy="392113"/>
            </a:xfrm>
            <a:prstGeom prst="line">
              <a:avLst/>
            </a:prstGeom>
            <a:noFill/>
            <a:ln w="9525">
              <a:solidFill>
                <a:schemeClr val="tx1"/>
              </a:solidFill>
              <a:round/>
              <a:headEnd/>
              <a:tailEnd/>
            </a:ln>
            <a:effectLst/>
          </p:spPr>
          <p:txBody>
            <a:bodyPr/>
            <a:lstStyle/>
            <a:p>
              <a:endParaRPr lang="en-US"/>
            </a:p>
          </p:txBody>
        </p:sp>
        <p:sp>
          <p:nvSpPr>
            <p:cNvPr id="46142" name="Rectangle 62"/>
            <p:cNvSpPr>
              <a:spLocks noChangeArrowheads="1"/>
            </p:cNvSpPr>
            <p:nvPr/>
          </p:nvSpPr>
          <p:spPr bwMode="auto">
            <a:xfrm>
              <a:off x="2960688" y="4411663"/>
              <a:ext cx="1593850" cy="365125"/>
            </a:xfrm>
            <a:prstGeom prst="rect">
              <a:avLst/>
            </a:prstGeom>
            <a:solidFill>
              <a:schemeClr val="accent1">
                <a:lumMod val="90000"/>
              </a:schemeClr>
            </a:solidFill>
            <a:ln w="25400">
              <a:solidFill>
                <a:schemeClr val="tx1"/>
              </a:solidFill>
              <a:miter lim="800000"/>
              <a:headEnd/>
              <a:tailEnd/>
            </a:ln>
            <a:effectLst/>
          </p:spPr>
          <p:txBody>
            <a:bodyPr wrap="none" anchor="ctr"/>
            <a:lstStyle/>
            <a:p>
              <a:endParaRPr lang="en-US"/>
            </a:p>
          </p:txBody>
        </p:sp>
        <p:sp>
          <p:nvSpPr>
            <p:cNvPr id="46143" name="Rectangle 63"/>
            <p:cNvSpPr>
              <a:spLocks noChangeArrowheads="1"/>
            </p:cNvSpPr>
            <p:nvPr/>
          </p:nvSpPr>
          <p:spPr bwMode="auto">
            <a:xfrm>
              <a:off x="1443038" y="4041775"/>
              <a:ext cx="1514475" cy="377825"/>
            </a:xfrm>
            <a:prstGeom prst="rect">
              <a:avLst/>
            </a:prstGeom>
            <a:solidFill>
              <a:schemeClr val="accent1">
                <a:lumMod val="90000"/>
              </a:schemeClr>
            </a:solidFill>
            <a:ln w="25400">
              <a:solidFill>
                <a:schemeClr val="tx1"/>
              </a:solidFill>
              <a:miter lim="800000"/>
              <a:headEnd/>
              <a:tailEnd/>
            </a:ln>
            <a:effectLst/>
          </p:spPr>
          <p:txBody>
            <a:bodyPr wrap="none" anchor="ctr"/>
            <a:lstStyle/>
            <a:p>
              <a:endParaRPr lang="en-US"/>
            </a:p>
          </p:txBody>
        </p:sp>
        <p:sp>
          <p:nvSpPr>
            <p:cNvPr id="46144" name="Line 64"/>
            <p:cNvSpPr>
              <a:spLocks noChangeShapeType="1"/>
            </p:cNvSpPr>
            <p:nvPr/>
          </p:nvSpPr>
          <p:spPr bwMode="auto">
            <a:xfrm flipV="1">
              <a:off x="1423988" y="5943600"/>
              <a:ext cx="3108325" cy="12700"/>
            </a:xfrm>
            <a:prstGeom prst="line">
              <a:avLst/>
            </a:prstGeom>
            <a:noFill/>
            <a:ln w="9525">
              <a:solidFill>
                <a:schemeClr val="tx1"/>
              </a:solidFill>
              <a:round/>
              <a:headEnd/>
              <a:tailEnd/>
            </a:ln>
            <a:effectLst/>
          </p:spPr>
          <p:txBody>
            <a:bodyPr/>
            <a:lstStyle/>
            <a:p>
              <a:endParaRPr lang="en-US"/>
            </a:p>
          </p:txBody>
        </p:sp>
        <p:grpSp>
          <p:nvGrpSpPr>
            <p:cNvPr id="3" name="Group 69"/>
            <p:cNvGrpSpPr>
              <a:grpSpLocks/>
            </p:cNvGrpSpPr>
            <p:nvPr/>
          </p:nvGrpSpPr>
          <p:grpSpPr bwMode="auto">
            <a:xfrm>
              <a:off x="1457325" y="5254625"/>
              <a:ext cx="3052763" cy="669925"/>
              <a:chOff x="3357" y="1133"/>
              <a:chExt cx="1923" cy="422"/>
            </a:xfrm>
          </p:grpSpPr>
          <p:sp>
            <p:nvSpPr>
              <p:cNvPr id="46150" name="Line 70"/>
              <p:cNvSpPr>
                <a:spLocks noChangeShapeType="1"/>
              </p:cNvSpPr>
              <p:nvPr/>
            </p:nvSpPr>
            <p:spPr bwMode="auto">
              <a:xfrm flipV="1">
                <a:off x="4213" y="1136"/>
                <a:ext cx="173" cy="8"/>
              </a:xfrm>
              <a:prstGeom prst="line">
                <a:avLst/>
              </a:prstGeom>
              <a:noFill/>
              <a:ln w="9525">
                <a:solidFill>
                  <a:schemeClr val="tx1"/>
                </a:solidFill>
                <a:round/>
                <a:headEnd/>
                <a:tailEnd/>
              </a:ln>
              <a:effectLst/>
            </p:spPr>
            <p:txBody>
              <a:bodyPr/>
              <a:lstStyle/>
              <a:p>
                <a:endParaRPr lang="en-US"/>
              </a:p>
            </p:txBody>
          </p:sp>
          <p:sp>
            <p:nvSpPr>
              <p:cNvPr id="46151" name="Freeform 71"/>
              <p:cNvSpPr>
                <a:spLocks/>
              </p:cNvSpPr>
              <p:nvPr/>
            </p:nvSpPr>
            <p:spPr bwMode="auto">
              <a:xfrm>
                <a:off x="3357" y="1136"/>
                <a:ext cx="897" cy="419"/>
              </a:xfrm>
              <a:custGeom>
                <a:avLst/>
                <a:gdLst/>
                <a:ahLst/>
                <a:cxnLst>
                  <a:cxn ang="0">
                    <a:pos x="0" y="419"/>
                  </a:cxn>
                  <a:cxn ang="0">
                    <a:pos x="173" y="263"/>
                  </a:cxn>
                  <a:cxn ang="0">
                    <a:pos x="486" y="74"/>
                  </a:cxn>
                  <a:cxn ang="0">
                    <a:pos x="897" y="0"/>
                  </a:cxn>
                </a:cxnLst>
                <a:rect l="0" t="0" r="r" b="b"/>
                <a:pathLst>
                  <a:path w="897" h="419">
                    <a:moveTo>
                      <a:pt x="0" y="419"/>
                    </a:moveTo>
                    <a:cubicBezTo>
                      <a:pt x="46" y="370"/>
                      <a:pt x="92" y="321"/>
                      <a:pt x="173" y="263"/>
                    </a:cubicBezTo>
                    <a:cubicBezTo>
                      <a:pt x="254" y="205"/>
                      <a:pt x="365" y="118"/>
                      <a:pt x="486" y="74"/>
                    </a:cubicBezTo>
                    <a:cubicBezTo>
                      <a:pt x="607" y="30"/>
                      <a:pt x="752" y="15"/>
                      <a:pt x="897" y="0"/>
                    </a:cubicBezTo>
                  </a:path>
                </a:pathLst>
              </a:custGeom>
              <a:noFill/>
              <a:ln w="9525">
                <a:solidFill>
                  <a:schemeClr val="tx1"/>
                </a:solidFill>
                <a:round/>
                <a:headEnd/>
                <a:tailEnd/>
              </a:ln>
              <a:effectLst/>
            </p:spPr>
            <p:txBody>
              <a:bodyPr/>
              <a:lstStyle/>
              <a:p>
                <a:endParaRPr lang="en-US"/>
              </a:p>
            </p:txBody>
          </p:sp>
          <p:sp>
            <p:nvSpPr>
              <p:cNvPr id="46152" name="Freeform 72"/>
              <p:cNvSpPr>
                <a:spLocks/>
              </p:cNvSpPr>
              <p:nvPr/>
            </p:nvSpPr>
            <p:spPr bwMode="auto">
              <a:xfrm flipH="1">
                <a:off x="4383" y="1133"/>
                <a:ext cx="897" cy="419"/>
              </a:xfrm>
              <a:custGeom>
                <a:avLst/>
                <a:gdLst/>
                <a:ahLst/>
                <a:cxnLst>
                  <a:cxn ang="0">
                    <a:pos x="0" y="419"/>
                  </a:cxn>
                  <a:cxn ang="0">
                    <a:pos x="173" y="263"/>
                  </a:cxn>
                  <a:cxn ang="0">
                    <a:pos x="486" y="74"/>
                  </a:cxn>
                  <a:cxn ang="0">
                    <a:pos x="897" y="0"/>
                  </a:cxn>
                </a:cxnLst>
                <a:rect l="0" t="0" r="r" b="b"/>
                <a:pathLst>
                  <a:path w="897" h="419">
                    <a:moveTo>
                      <a:pt x="0" y="419"/>
                    </a:moveTo>
                    <a:cubicBezTo>
                      <a:pt x="46" y="370"/>
                      <a:pt x="92" y="321"/>
                      <a:pt x="173" y="263"/>
                    </a:cubicBezTo>
                    <a:cubicBezTo>
                      <a:pt x="254" y="205"/>
                      <a:pt x="365" y="118"/>
                      <a:pt x="486" y="74"/>
                    </a:cubicBezTo>
                    <a:cubicBezTo>
                      <a:pt x="607" y="30"/>
                      <a:pt x="752" y="15"/>
                      <a:pt x="897" y="0"/>
                    </a:cubicBezTo>
                  </a:path>
                </a:pathLst>
              </a:custGeom>
              <a:noFill/>
              <a:ln w="9525">
                <a:solidFill>
                  <a:schemeClr val="tx1"/>
                </a:solidFill>
                <a:round/>
                <a:headEnd/>
                <a:tailEnd/>
              </a:ln>
              <a:effectLst/>
            </p:spPr>
            <p:txBody>
              <a:bodyPr/>
              <a:lstStyle/>
              <a:p>
                <a:endParaRPr lang="en-US"/>
              </a:p>
            </p:txBody>
          </p:sp>
        </p:grpSp>
        <p:sp>
          <p:nvSpPr>
            <p:cNvPr id="46153" name="AutoShape 73"/>
            <p:cNvSpPr>
              <a:spLocks noChangeArrowheads="1"/>
            </p:cNvSpPr>
            <p:nvPr/>
          </p:nvSpPr>
          <p:spPr bwMode="auto">
            <a:xfrm flipH="1">
              <a:off x="1449388" y="5309970"/>
              <a:ext cx="1503362" cy="652462"/>
            </a:xfrm>
            <a:prstGeom prst="rtTriangle">
              <a:avLst/>
            </a:prstGeom>
            <a:solidFill>
              <a:schemeClr val="accent1">
                <a:lumMod val="90000"/>
              </a:schemeClr>
            </a:solidFill>
            <a:ln w="25400">
              <a:solidFill>
                <a:schemeClr val="tx1"/>
              </a:solidFill>
              <a:miter lim="800000"/>
              <a:headEnd/>
              <a:tailEnd/>
            </a:ln>
            <a:effectLst/>
          </p:spPr>
          <p:txBody>
            <a:bodyPr wrap="none" anchor="ctr"/>
            <a:lstStyle/>
            <a:p>
              <a:endParaRPr lang="en-US"/>
            </a:p>
          </p:txBody>
        </p:sp>
        <p:sp>
          <p:nvSpPr>
            <p:cNvPr id="46154" name="AutoShape 74"/>
            <p:cNvSpPr>
              <a:spLocks noChangeArrowheads="1"/>
            </p:cNvSpPr>
            <p:nvPr/>
          </p:nvSpPr>
          <p:spPr bwMode="auto">
            <a:xfrm>
              <a:off x="2959209" y="5309969"/>
              <a:ext cx="1503363" cy="652463"/>
            </a:xfrm>
            <a:prstGeom prst="rtTriangle">
              <a:avLst/>
            </a:prstGeom>
            <a:solidFill>
              <a:schemeClr val="accent1">
                <a:lumMod val="90000"/>
              </a:schemeClr>
            </a:solidFill>
            <a:ln w="25400">
              <a:solidFill>
                <a:schemeClr val="tx1"/>
              </a:solidFill>
              <a:miter lim="800000"/>
              <a:headEnd/>
              <a:tailEnd/>
            </a:ln>
            <a:effectLst/>
          </p:spPr>
          <p:txBody>
            <a:bodyPr wrap="none" anchor="ctr"/>
            <a:lstStyle/>
            <a:p>
              <a:endParaRPr lang="en-US"/>
            </a:p>
          </p:txBody>
        </p:sp>
      </p:grpSp>
      <p:sp>
        <p:nvSpPr>
          <p:cNvPr id="46166" name="Line 86"/>
          <p:cNvSpPr>
            <a:spLocks noChangeShapeType="1"/>
          </p:cNvSpPr>
          <p:nvPr/>
        </p:nvSpPr>
        <p:spPr bwMode="auto">
          <a:xfrm>
            <a:off x="417896" y="3939036"/>
            <a:ext cx="0" cy="2835275"/>
          </a:xfrm>
          <a:prstGeom prst="line">
            <a:avLst/>
          </a:prstGeom>
          <a:noFill/>
          <a:ln w="9525">
            <a:solidFill>
              <a:schemeClr val="tx1"/>
            </a:solidFill>
            <a:round/>
            <a:headEnd/>
            <a:tailEnd/>
          </a:ln>
          <a:effectLst/>
        </p:spPr>
        <p:txBody>
          <a:bodyPr/>
          <a:lstStyle/>
          <a:p>
            <a:endParaRPr lang="en-US"/>
          </a:p>
        </p:txBody>
      </p:sp>
      <p:sp>
        <p:nvSpPr>
          <p:cNvPr id="46167" name="Line 87"/>
          <p:cNvSpPr>
            <a:spLocks noChangeShapeType="1"/>
          </p:cNvSpPr>
          <p:nvPr/>
        </p:nvSpPr>
        <p:spPr bwMode="auto">
          <a:xfrm>
            <a:off x="3521459" y="3943907"/>
            <a:ext cx="0" cy="2835275"/>
          </a:xfrm>
          <a:prstGeom prst="line">
            <a:avLst/>
          </a:prstGeom>
          <a:noFill/>
          <a:ln w="9525">
            <a:solidFill>
              <a:schemeClr val="tx1"/>
            </a:solidFill>
            <a:round/>
            <a:headEnd/>
            <a:tailEnd/>
          </a:ln>
          <a:effectLst/>
        </p:spPr>
        <p:txBody>
          <a:bodyPr/>
          <a:lstStyle/>
          <a:p>
            <a:endParaRPr lang="en-US"/>
          </a:p>
        </p:txBody>
      </p:sp>
      <p:grpSp>
        <p:nvGrpSpPr>
          <p:cNvPr id="127" name="Group 126"/>
          <p:cNvGrpSpPr/>
          <p:nvPr/>
        </p:nvGrpSpPr>
        <p:grpSpPr>
          <a:xfrm>
            <a:off x="405196" y="4648492"/>
            <a:ext cx="3122613" cy="1744383"/>
            <a:chOff x="405196" y="4648492"/>
            <a:chExt cx="3122613" cy="1744383"/>
          </a:xfrm>
        </p:grpSpPr>
        <p:sp>
          <p:nvSpPr>
            <p:cNvPr id="46168" name="Line 88"/>
            <p:cNvSpPr>
              <a:spLocks noChangeShapeType="1"/>
            </p:cNvSpPr>
            <p:nvPr/>
          </p:nvSpPr>
          <p:spPr bwMode="auto">
            <a:xfrm>
              <a:off x="417896" y="5053304"/>
              <a:ext cx="3109913" cy="0"/>
            </a:xfrm>
            <a:prstGeom prst="line">
              <a:avLst/>
            </a:prstGeom>
            <a:noFill/>
            <a:ln w="9525">
              <a:solidFill>
                <a:schemeClr val="tx1"/>
              </a:solidFill>
              <a:round/>
              <a:headEnd/>
              <a:tailEnd/>
            </a:ln>
            <a:effectLst/>
          </p:spPr>
          <p:txBody>
            <a:bodyPr/>
            <a:lstStyle/>
            <a:p>
              <a:endParaRPr lang="en-US"/>
            </a:p>
          </p:txBody>
        </p:sp>
        <p:sp>
          <p:nvSpPr>
            <p:cNvPr id="46169" name="Line 89"/>
            <p:cNvSpPr>
              <a:spLocks noChangeShapeType="1"/>
            </p:cNvSpPr>
            <p:nvPr/>
          </p:nvSpPr>
          <p:spPr bwMode="auto">
            <a:xfrm flipV="1">
              <a:off x="405196" y="4648492"/>
              <a:ext cx="0" cy="392112"/>
            </a:xfrm>
            <a:prstGeom prst="line">
              <a:avLst/>
            </a:prstGeom>
            <a:noFill/>
            <a:ln w="9525">
              <a:solidFill>
                <a:schemeClr val="tx1"/>
              </a:solidFill>
              <a:round/>
              <a:headEnd/>
              <a:tailEnd/>
            </a:ln>
            <a:effectLst/>
          </p:spPr>
          <p:txBody>
            <a:bodyPr/>
            <a:lstStyle/>
            <a:p>
              <a:endParaRPr lang="en-US"/>
            </a:p>
          </p:txBody>
        </p:sp>
        <p:sp>
          <p:nvSpPr>
            <p:cNvPr id="46172" name="Line 92"/>
            <p:cNvSpPr>
              <a:spLocks noChangeShapeType="1"/>
            </p:cNvSpPr>
            <p:nvPr/>
          </p:nvSpPr>
          <p:spPr bwMode="auto">
            <a:xfrm flipV="1">
              <a:off x="405196" y="6380175"/>
              <a:ext cx="3108325" cy="12700"/>
            </a:xfrm>
            <a:prstGeom prst="line">
              <a:avLst/>
            </a:prstGeom>
            <a:noFill/>
            <a:ln w="9525">
              <a:solidFill>
                <a:schemeClr val="tx1"/>
              </a:solidFill>
              <a:round/>
              <a:headEnd/>
              <a:tailEnd/>
            </a:ln>
            <a:effectLst/>
          </p:spPr>
          <p:txBody>
            <a:bodyPr/>
            <a:lstStyle/>
            <a:p>
              <a:endParaRPr lang="en-US"/>
            </a:p>
          </p:txBody>
        </p:sp>
        <p:grpSp>
          <p:nvGrpSpPr>
            <p:cNvPr id="4" name="Group 93"/>
            <p:cNvGrpSpPr>
              <a:grpSpLocks/>
            </p:cNvGrpSpPr>
            <p:nvPr/>
          </p:nvGrpSpPr>
          <p:grpSpPr bwMode="auto">
            <a:xfrm>
              <a:off x="438534" y="5691200"/>
              <a:ext cx="3052762" cy="669925"/>
              <a:chOff x="3357" y="1133"/>
              <a:chExt cx="1923" cy="422"/>
            </a:xfrm>
          </p:grpSpPr>
          <p:sp>
            <p:nvSpPr>
              <p:cNvPr id="46174" name="Line 94"/>
              <p:cNvSpPr>
                <a:spLocks noChangeShapeType="1"/>
              </p:cNvSpPr>
              <p:nvPr/>
            </p:nvSpPr>
            <p:spPr bwMode="auto">
              <a:xfrm flipV="1">
                <a:off x="4213" y="1136"/>
                <a:ext cx="173" cy="8"/>
              </a:xfrm>
              <a:prstGeom prst="line">
                <a:avLst/>
              </a:prstGeom>
              <a:noFill/>
              <a:ln w="9525">
                <a:solidFill>
                  <a:schemeClr val="tx1"/>
                </a:solidFill>
                <a:round/>
                <a:headEnd/>
                <a:tailEnd/>
              </a:ln>
              <a:effectLst/>
            </p:spPr>
            <p:txBody>
              <a:bodyPr/>
              <a:lstStyle/>
              <a:p>
                <a:endParaRPr lang="en-US"/>
              </a:p>
            </p:txBody>
          </p:sp>
          <p:sp>
            <p:nvSpPr>
              <p:cNvPr id="46175" name="Freeform 95"/>
              <p:cNvSpPr>
                <a:spLocks/>
              </p:cNvSpPr>
              <p:nvPr/>
            </p:nvSpPr>
            <p:spPr bwMode="auto">
              <a:xfrm>
                <a:off x="3357" y="1136"/>
                <a:ext cx="897" cy="419"/>
              </a:xfrm>
              <a:custGeom>
                <a:avLst/>
                <a:gdLst/>
                <a:ahLst/>
                <a:cxnLst>
                  <a:cxn ang="0">
                    <a:pos x="0" y="419"/>
                  </a:cxn>
                  <a:cxn ang="0">
                    <a:pos x="173" y="263"/>
                  </a:cxn>
                  <a:cxn ang="0">
                    <a:pos x="486" y="74"/>
                  </a:cxn>
                  <a:cxn ang="0">
                    <a:pos x="897" y="0"/>
                  </a:cxn>
                </a:cxnLst>
                <a:rect l="0" t="0" r="r" b="b"/>
                <a:pathLst>
                  <a:path w="897" h="419">
                    <a:moveTo>
                      <a:pt x="0" y="419"/>
                    </a:moveTo>
                    <a:cubicBezTo>
                      <a:pt x="46" y="370"/>
                      <a:pt x="92" y="321"/>
                      <a:pt x="173" y="263"/>
                    </a:cubicBezTo>
                    <a:cubicBezTo>
                      <a:pt x="254" y="205"/>
                      <a:pt x="365" y="118"/>
                      <a:pt x="486" y="74"/>
                    </a:cubicBezTo>
                    <a:cubicBezTo>
                      <a:pt x="607" y="30"/>
                      <a:pt x="752" y="15"/>
                      <a:pt x="897" y="0"/>
                    </a:cubicBezTo>
                  </a:path>
                </a:pathLst>
              </a:custGeom>
              <a:noFill/>
              <a:ln w="9525">
                <a:solidFill>
                  <a:schemeClr val="tx1"/>
                </a:solidFill>
                <a:round/>
                <a:headEnd/>
                <a:tailEnd/>
              </a:ln>
              <a:effectLst/>
            </p:spPr>
            <p:txBody>
              <a:bodyPr/>
              <a:lstStyle/>
              <a:p>
                <a:endParaRPr lang="en-US"/>
              </a:p>
            </p:txBody>
          </p:sp>
          <p:sp>
            <p:nvSpPr>
              <p:cNvPr id="46176" name="Freeform 96"/>
              <p:cNvSpPr>
                <a:spLocks/>
              </p:cNvSpPr>
              <p:nvPr/>
            </p:nvSpPr>
            <p:spPr bwMode="auto">
              <a:xfrm flipH="1">
                <a:off x="4383" y="1133"/>
                <a:ext cx="897" cy="419"/>
              </a:xfrm>
              <a:custGeom>
                <a:avLst/>
                <a:gdLst/>
                <a:ahLst/>
                <a:cxnLst>
                  <a:cxn ang="0">
                    <a:pos x="0" y="419"/>
                  </a:cxn>
                  <a:cxn ang="0">
                    <a:pos x="173" y="263"/>
                  </a:cxn>
                  <a:cxn ang="0">
                    <a:pos x="486" y="74"/>
                  </a:cxn>
                  <a:cxn ang="0">
                    <a:pos x="897" y="0"/>
                  </a:cxn>
                </a:cxnLst>
                <a:rect l="0" t="0" r="r" b="b"/>
                <a:pathLst>
                  <a:path w="897" h="419">
                    <a:moveTo>
                      <a:pt x="0" y="419"/>
                    </a:moveTo>
                    <a:cubicBezTo>
                      <a:pt x="46" y="370"/>
                      <a:pt x="92" y="321"/>
                      <a:pt x="173" y="263"/>
                    </a:cubicBezTo>
                    <a:cubicBezTo>
                      <a:pt x="254" y="205"/>
                      <a:pt x="365" y="118"/>
                      <a:pt x="486" y="74"/>
                    </a:cubicBezTo>
                    <a:cubicBezTo>
                      <a:pt x="607" y="30"/>
                      <a:pt x="752" y="15"/>
                      <a:pt x="897" y="0"/>
                    </a:cubicBezTo>
                  </a:path>
                </a:pathLst>
              </a:custGeom>
              <a:noFill/>
              <a:ln w="9525">
                <a:solidFill>
                  <a:schemeClr val="tx1"/>
                </a:solidFill>
                <a:round/>
                <a:headEnd/>
                <a:tailEnd/>
              </a:ln>
              <a:effectLst/>
            </p:spPr>
            <p:txBody>
              <a:bodyPr/>
              <a:lstStyle/>
              <a:p>
                <a:endParaRPr lang="en-US"/>
              </a:p>
            </p:txBody>
          </p:sp>
        </p:grpSp>
        <p:sp>
          <p:nvSpPr>
            <p:cNvPr id="46186" name="Rectangle 106"/>
            <p:cNvSpPr>
              <a:spLocks noChangeArrowheads="1"/>
            </p:cNvSpPr>
            <p:nvPr/>
          </p:nvSpPr>
          <p:spPr bwMode="auto">
            <a:xfrm>
              <a:off x="421071" y="4705642"/>
              <a:ext cx="757238" cy="339725"/>
            </a:xfrm>
            <a:prstGeom prst="rect">
              <a:avLst/>
            </a:prstGeom>
            <a:solidFill>
              <a:schemeClr val="accent1">
                <a:lumMod val="90000"/>
              </a:schemeClr>
            </a:solidFill>
            <a:ln w="25400">
              <a:solidFill>
                <a:schemeClr val="tx1"/>
              </a:solidFill>
              <a:miter lim="800000"/>
              <a:headEnd/>
              <a:tailEnd/>
            </a:ln>
            <a:effectLst/>
          </p:spPr>
          <p:txBody>
            <a:bodyPr wrap="none" anchor="ctr"/>
            <a:lstStyle/>
            <a:p>
              <a:endParaRPr lang="en-US"/>
            </a:p>
          </p:txBody>
        </p:sp>
        <p:sp>
          <p:nvSpPr>
            <p:cNvPr id="46187" name="Rectangle 107"/>
            <p:cNvSpPr>
              <a:spLocks noChangeArrowheads="1"/>
            </p:cNvSpPr>
            <p:nvPr/>
          </p:nvSpPr>
          <p:spPr bwMode="auto">
            <a:xfrm>
              <a:off x="1187834" y="4910429"/>
              <a:ext cx="757237" cy="130175"/>
            </a:xfrm>
            <a:prstGeom prst="rect">
              <a:avLst/>
            </a:prstGeom>
            <a:solidFill>
              <a:schemeClr val="accent1">
                <a:lumMod val="90000"/>
              </a:schemeClr>
            </a:solidFill>
            <a:ln w="25400">
              <a:solidFill>
                <a:schemeClr val="tx1"/>
              </a:solidFill>
              <a:miter lim="800000"/>
              <a:headEnd/>
              <a:tailEnd/>
            </a:ln>
            <a:effectLst/>
          </p:spPr>
          <p:txBody>
            <a:bodyPr wrap="none" anchor="ctr"/>
            <a:lstStyle/>
            <a:p>
              <a:endParaRPr lang="en-US"/>
            </a:p>
          </p:txBody>
        </p:sp>
        <p:sp>
          <p:nvSpPr>
            <p:cNvPr id="46188" name="Rectangle 108"/>
            <p:cNvSpPr>
              <a:spLocks noChangeArrowheads="1"/>
            </p:cNvSpPr>
            <p:nvPr/>
          </p:nvSpPr>
          <p:spPr bwMode="auto">
            <a:xfrm>
              <a:off x="1967296" y="5094361"/>
              <a:ext cx="757238" cy="130175"/>
            </a:xfrm>
            <a:prstGeom prst="rect">
              <a:avLst/>
            </a:prstGeom>
            <a:solidFill>
              <a:schemeClr val="accent1">
                <a:lumMod val="90000"/>
              </a:schemeClr>
            </a:solidFill>
            <a:ln w="25400">
              <a:solidFill>
                <a:schemeClr val="tx1"/>
              </a:solidFill>
              <a:miter lim="800000"/>
              <a:headEnd/>
              <a:tailEnd/>
            </a:ln>
            <a:effectLst/>
          </p:spPr>
          <p:txBody>
            <a:bodyPr wrap="none" anchor="ctr"/>
            <a:lstStyle/>
            <a:p>
              <a:endParaRPr lang="en-US"/>
            </a:p>
          </p:txBody>
        </p:sp>
        <p:sp>
          <p:nvSpPr>
            <p:cNvPr id="46189" name="Rectangle 109"/>
            <p:cNvSpPr>
              <a:spLocks noChangeArrowheads="1"/>
            </p:cNvSpPr>
            <p:nvPr/>
          </p:nvSpPr>
          <p:spPr bwMode="auto">
            <a:xfrm>
              <a:off x="2741996" y="5097536"/>
              <a:ext cx="757238" cy="339725"/>
            </a:xfrm>
            <a:prstGeom prst="rect">
              <a:avLst/>
            </a:prstGeom>
            <a:solidFill>
              <a:schemeClr val="accent1">
                <a:lumMod val="90000"/>
              </a:schemeClr>
            </a:solidFill>
            <a:ln w="25400">
              <a:solidFill>
                <a:schemeClr val="tx1"/>
              </a:solidFill>
              <a:miter lim="800000"/>
              <a:headEnd/>
              <a:tailEnd/>
            </a:ln>
            <a:effectLst/>
          </p:spPr>
          <p:txBody>
            <a:bodyPr wrap="none" anchor="ctr"/>
            <a:lstStyle/>
            <a:p>
              <a:endParaRPr lang="en-US"/>
            </a:p>
          </p:txBody>
        </p:sp>
        <p:sp>
          <p:nvSpPr>
            <p:cNvPr id="46190" name="AutoShape 110"/>
            <p:cNvSpPr>
              <a:spLocks noChangeArrowheads="1"/>
            </p:cNvSpPr>
            <p:nvPr/>
          </p:nvSpPr>
          <p:spPr bwMode="auto">
            <a:xfrm flipH="1">
              <a:off x="408371" y="5837250"/>
              <a:ext cx="782638" cy="547687"/>
            </a:xfrm>
            <a:prstGeom prst="rtTriangle">
              <a:avLst/>
            </a:prstGeom>
            <a:solidFill>
              <a:schemeClr val="accent1">
                <a:lumMod val="90000"/>
              </a:schemeClr>
            </a:solidFill>
            <a:ln w="9525">
              <a:noFill/>
              <a:miter lim="800000"/>
              <a:headEnd/>
              <a:tailEnd/>
            </a:ln>
            <a:effectLst/>
          </p:spPr>
          <p:txBody>
            <a:bodyPr wrap="none" anchor="ctr"/>
            <a:lstStyle/>
            <a:p>
              <a:endParaRPr lang="en-US"/>
            </a:p>
          </p:txBody>
        </p:sp>
        <p:sp>
          <p:nvSpPr>
            <p:cNvPr id="46192" name="Rectangle 112"/>
            <p:cNvSpPr>
              <a:spLocks noChangeArrowheads="1"/>
            </p:cNvSpPr>
            <p:nvPr/>
          </p:nvSpPr>
          <p:spPr bwMode="auto">
            <a:xfrm>
              <a:off x="1192596" y="5835662"/>
              <a:ext cx="757238" cy="549275"/>
            </a:xfrm>
            <a:prstGeom prst="rect">
              <a:avLst/>
            </a:prstGeom>
            <a:solidFill>
              <a:schemeClr val="accent1">
                <a:lumMod val="90000"/>
              </a:schemeClr>
            </a:solidFill>
            <a:ln w="9525">
              <a:noFill/>
              <a:miter lim="800000"/>
              <a:headEnd/>
              <a:tailEnd/>
            </a:ln>
            <a:effectLst/>
          </p:spPr>
          <p:txBody>
            <a:bodyPr wrap="none" anchor="ctr"/>
            <a:lstStyle/>
            <a:p>
              <a:endParaRPr lang="en-US"/>
            </a:p>
          </p:txBody>
        </p:sp>
        <p:sp>
          <p:nvSpPr>
            <p:cNvPr id="46193" name="AutoShape 113"/>
            <p:cNvSpPr>
              <a:spLocks noChangeArrowheads="1"/>
            </p:cNvSpPr>
            <p:nvPr/>
          </p:nvSpPr>
          <p:spPr bwMode="auto">
            <a:xfrm flipH="1">
              <a:off x="1233762" y="5711728"/>
              <a:ext cx="719138" cy="127000"/>
            </a:xfrm>
            <a:prstGeom prst="rtTriangle">
              <a:avLst/>
            </a:prstGeom>
            <a:solidFill>
              <a:schemeClr val="accent1">
                <a:lumMod val="90000"/>
              </a:schemeClr>
            </a:solidFill>
            <a:ln w="9525">
              <a:noFill/>
              <a:miter lim="800000"/>
              <a:headEnd/>
              <a:tailEnd/>
            </a:ln>
            <a:effectLst/>
          </p:spPr>
          <p:txBody>
            <a:bodyPr wrap="none" anchor="ctr"/>
            <a:lstStyle/>
            <a:p>
              <a:endParaRPr lang="en-US"/>
            </a:p>
          </p:txBody>
        </p:sp>
        <p:sp>
          <p:nvSpPr>
            <p:cNvPr id="46194" name="Rectangle 114"/>
            <p:cNvSpPr>
              <a:spLocks noChangeArrowheads="1"/>
            </p:cNvSpPr>
            <p:nvPr/>
          </p:nvSpPr>
          <p:spPr bwMode="auto">
            <a:xfrm>
              <a:off x="1959359" y="5830900"/>
              <a:ext cx="757237" cy="549275"/>
            </a:xfrm>
            <a:prstGeom prst="rect">
              <a:avLst/>
            </a:prstGeom>
            <a:solidFill>
              <a:schemeClr val="accent1">
                <a:lumMod val="90000"/>
              </a:schemeClr>
            </a:solidFill>
            <a:ln w="9525">
              <a:noFill/>
              <a:miter lim="800000"/>
              <a:headEnd/>
              <a:tailEnd/>
            </a:ln>
            <a:effectLst/>
          </p:spPr>
          <p:txBody>
            <a:bodyPr wrap="none" anchor="ctr"/>
            <a:lstStyle/>
            <a:p>
              <a:endParaRPr lang="en-US"/>
            </a:p>
          </p:txBody>
        </p:sp>
        <p:sp>
          <p:nvSpPr>
            <p:cNvPr id="46195" name="AutoShape 115"/>
            <p:cNvSpPr>
              <a:spLocks noChangeArrowheads="1"/>
            </p:cNvSpPr>
            <p:nvPr/>
          </p:nvSpPr>
          <p:spPr bwMode="auto">
            <a:xfrm>
              <a:off x="2716596" y="5832487"/>
              <a:ext cx="782638" cy="547688"/>
            </a:xfrm>
            <a:prstGeom prst="rtTriangle">
              <a:avLst/>
            </a:prstGeom>
            <a:solidFill>
              <a:schemeClr val="accent1">
                <a:lumMod val="90000"/>
              </a:schemeClr>
            </a:solidFill>
            <a:ln w="9525">
              <a:noFill/>
              <a:miter lim="800000"/>
              <a:headEnd/>
              <a:tailEnd/>
            </a:ln>
            <a:effectLst/>
          </p:spPr>
          <p:txBody>
            <a:bodyPr wrap="none" anchor="ctr"/>
            <a:lstStyle/>
            <a:p>
              <a:endParaRPr lang="en-US"/>
            </a:p>
          </p:txBody>
        </p:sp>
        <p:sp>
          <p:nvSpPr>
            <p:cNvPr id="46196" name="AutoShape 116"/>
            <p:cNvSpPr>
              <a:spLocks noChangeArrowheads="1"/>
            </p:cNvSpPr>
            <p:nvPr/>
          </p:nvSpPr>
          <p:spPr bwMode="auto">
            <a:xfrm>
              <a:off x="1954705" y="5706966"/>
              <a:ext cx="719138" cy="127000"/>
            </a:xfrm>
            <a:prstGeom prst="rtTriangle">
              <a:avLst/>
            </a:prstGeom>
            <a:solidFill>
              <a:schemeClr val="accent1">
                <a:lumMod val="90000"/>
              </a:schemeClr>
            </a:solidFill>
            <a:ln w="9525">
              <a:noFill/>
              <a:miter lim="800000"/>
              <a:headEnd/>
              <a:tailEnd/>
            </a:ln>
            <a:effectLst/>
          </p:spPr>
          <p:txBody>
            <a:bodyPr wrap="none" anchor="ctr"/>
            <a:lstStyle/>
            <a:p>
              <a:endParaRPr lang="en-US"/>
            </a:p>
          </p:txBody>
        </p:sp>
      </p:grpSp>
      <p:grpSp>
        <p:nvGrpSpPr>
          <p:cNvPr id="128" name="Group 127"/>
          <p:cNvGrpSpPr/>
          <p:nvPr/>
        </p:nvGrpSpPr>
        <p:grpSpPr>
          <a:xfrm>
            <a:off x="397546" y="2444499"/>
            <a:ext cx="3078162" cy="1165327"/>
            <a:chOff x="397546" y="2444499"/>
            <a:chExt cx="3078162" cy="1165327"/>
          </a:xfrm>
        </p:grpSpPr>
        <p:sp>
          <p:nvSpPr>
            <p:cNvPr id="46128" name="Line 48"/>
            <p:cNvSpPr>
              <a:spLocks noChangeShapeType="1"/>
            </p:cNvSpPr>
            <p:nvPr/>
          </p:nvSpPr>
          <p:spPr bwMode="auto">
            <a:xfrm>
              <a:off x="397546" y="3206499"/>
              <a:ext cx="3070225" cy="0"/>
            </a:xfrm>
            <a:prstGeom prst="line">
              <a:avLst/>
            </a:prstGeom>
            <a:noFill/>
            <a:ln w="9525">
              <a:solidFill>
                <a:schemeClr val="tx1"/>
              </a:solidFill>
              <a:round/>
              <a:headEnd/>
              <a:tailEnd/>
            </a:ln>
            <a:effectLst/>
          </p:spPr>
          <p:txBody>
            <a:bodyPr/>
            <a:lstStyle/>
            <a:p>
              <a:endParaRPr lang="en-US"/>
            </a:p>
          </p:txBody>
        </p:sp>
        <p:sp>
          <p:nvSpPr>
            <p:cNvPr id="46130" name="Freeform 50"/>
            <p:cNvSpPr>
              <a:spLocks/>
            </p:cNvSpPr>
            <p:nvPr/>
          </p:nvSpPr>
          <p:spPr bwMode="auto">
            <a:xfrm>
              <a:off x="410246" y="2528636"/>
              <a:ext cx="1423987" cy="665163"/>
            </a:xfrm>
            <a:custGeom>
              <a:avLst/>
              <a:gdLst/>
              <a:ahLst/>
              <a:cxnLst>
                <a:cxn ang="0">
                  <a:pos x="0" y="419"/>
                </a:cxn>
                <a:cxn ang="0">
                  <a:pos x="173" y="263"/>
                </a:cxn>
                <a:cxn ang="0">
                  <a:pos x="486" y="74"/>
                </a:cxn>
                <a:cxn ang="0">
                  <a:pos x="897" y="0"/>
                </a:cxn>
              </a:cxnLst>
              <a:rect l="0" t="0" r="r" b="b"/>
              <a:pathLst>
                <a:path w="897" h="419">
                  <a:moveTo>
                    <a:pt x="0" y="419"/>
                  </a:moveTo>
                  <a:cubicBezTo>
                    <a:pt x="46" y="370"/>
                    <a:pt x="92" y="321"/>
                    <a:pt x="173" y="263"/>
                  </a:cubicBezTo>
                  <a:cubicBezTo>
                    <a:pt x="254" y="205"/>
                    <a:pt x="365" y="118"/>
                    <a:pt x="486" y="74"/>
                  </a:cubicBezTo>
                  <a:cubicBezTo>
                    <a:pt x="607" y="30"/>
                    <a:pt x="752" y="15"/>
                    <a:pt x="897" y="0"/>
                  </a:cubicBezTo>
                </a:path>
              </a:pathLst>
            </a:custGeom>
            <a:noFill/>
            <a:ln w="9525">
              <a:solidFill>
                <a:schemeClr val="tx1"/>
              </a:solidFill>
              <a:round/>
              <a:headEnd/>
              <a:tailEnd/>
            </a:ln>
            <a:effectLst/>
          </p:spPr>
          <p:txBody>
            <a:bodyPr/>
            <a:lstStyle/>
            <a:p>
              <a:endParaRPr lang="en-US"/>
            </a:p>
          </p:txBody>
        </p:sp>
        <p:sp>
          <p:nvSpPr>
            <p:cNvPr id="46131" name="Freeform 51"/>
            <p:cNvSpPr>
              <a:spLocks/>
            </p:cNvSpPr>
            <p:nvPr/>
          </p:nvSpPr>
          <p:spPr bwMode="auto">
            <a:xfrm flipH="1">
              <a:off x="2039021" y="2523874"/>
              <a:ext cx="1423987" cy="665162"/>
            </a:xfrm>
            <a:custGeom>
              <a:avLst/>
              <a:gdLst/>
              <a:ahLst/>
              <a:cxnLst>
                <a:cxn ang="0">
                  <a:pos x="0" y="419"/>
                </a:cxn>
                <a:cxn ang="0">
                  <a:pos x="173" y="263"/>
                </a:cxn>
                <a:cxn ang="0">
                  <a:pos x="486" y="74"/>
                </a:cxn>
                <a:cxn ang="0">
                  <a:pos x="897" y="0"/>
                </a:cxn>
              </a:cxnLst>
              <a:rect l="0" t="0" r="r" b="b"/>
              <a:pathLst>
                <a:path w="897" h="419">
                  <a:moveTo>
                    <a:pt x="0" y="419"/>
                  </a:moveTo>
                  <a:cubicBezTo>
                    <a:pt x="46" y="370"/>
                    <a:pt x="92" y="321"/>
                    <a:pt x="173" y="263"/>
                  </a:cubicBezTo>
                  <a:cubicBezTo>
                    <a:pt x="254" y="205"/>
                    <a:pt x="365" y="118"/>
                    <a:pt x="486" y="74"/>
                  </a:cubicBezTo>
                  <a:cubicBezTo>
                    <a:pt x="607" y="30"/>
                    <a:pt x="752" y="15"/>
                    <a:pt x="897" y="0"/>
                  </a:cubicBezTo>
                </a:path>
              </a:pathLst>
            </a:custGeom>
            <a:noFill/>
            <a:ln w="9525">
              <a:solidFill>
                <a:schemeClr val="tx1"/>
              </a:solidFill>
              <a:round/>
              <a:headEnd/>
              <a:tailEnd/>
            </a:ln>
            <a:effectLst/>
          </p:spPr>
          <p:txBody>
            <a:bodyPr/>
            <a:lstStyle/>
            <a:p>
              <a:endParaRPr lang="en-US"/>
            </a:p>
          </p:txBody>
        </p:sp>
        <p:grpSp>
          <p:nvGrpSpPr>
            <p:cNvPr id="107" name="Group 106"/>
            <p:cNvGrpSpPr/>
            <p:nvPr/>
          </p:nvGrpSpPr>
          <p:grpSpPr>
            <a:xfrm>
              <a:off x="410246" y="2444499"/>
              <a:ext cx="3065462" cy="1165327"/>
              <a:chOff x="410246" y="2444499"/>
              <a:chExt cx="3065462" cy="1165327"/>
            </a:xfrm>
          </p:grpSpPr>
          <p:sp>
            <p:nvSpPr>
              <p:cNvPr id="46126" name="Line 46"/>
              <p:cNvSpPr>
                <a:spLocks noChangeShapeType="1"/>
              </p:cNvSpPr>
              <p:nvPr/>
            </p:nvSpPr>
            <p:spPr bwMode="auto">
              <a:xfrm>
                <a:off x="426162" y="2473176"/>
                <a:ext cx="0" cy="1136650"/>
              </a:xfrm>
              <a:prstGeom prst="line">
                <a:avLst/>
              </a:prstGeom>
              <a:noFill/>
              <a:ln w="9525">
                <a:solidFill>
                  <a:schemeClr val="tx1"/>
                </a:solidFill>
                <a:round/>
                <a:headEnd/>
                <a:tailEnd/>
              </a:ln>
              <a:effectLst/>
            </p:spPr>
            <p:txBody>
              <a:bodyPr/>
              <a:lstStyle/>
              <a:p>
                <a:endParaRPr lang="en-US"/>
              </a:p>
            </p:txBody>
          </p:sp>
          <p:sp>
            <p:nvSpPr>
              <p:cNvPr id="46127" name="Line 47"/>
              <p:cNvSpPr>
                <a:spLocks noChangeShapeType="1"/>
              </p:cNvSpPr>
              <p:nvPr/>
            </p:nvSpPr>
            <p:spPr bwMode="auto">
              <a:xfrm>
                <a:off x="3475708" y="2444499"/>
                <a:ext cx="0" cy="1136650"/>
              </a:xfrm>
              <a:prstGeom prst="line">
                <a:avLst/>
              </a:prstGeom>
              <a:noFill/>
              <a:ln w="9525">
                <a:solidFill>
                  <a:schemeClr val="tx1"/>
                </a:solidFill>
                <a:round/>
                <a:headEnd/>
                <a:tailEnd/>
              </a:ln>
              <a:effectLst/>
            </p:spPr>
            <p:txBody>
              <a:bodyPr/>
              <a:lstStyle/>
              <a:p>
                <a:endParaRPr lang="en-US"/>
              </a:p>
            </p:txBody>
          </p:sp>
          <p:grpSp>
            <p:nvGrpSpPr>
              <p:cNvPr id="2" name="Group 68"/>
              <p:cNvGrpSpPr>
                <a:grpSpLocks/>
              </p:cNvGrpSpPr>
              <p:nvPr/>
            </p:nvGrpSpPr>
            <p:grpSpPr bwMode="auto">
              <a:xfrm>
                <a:off x="410246" y="2523874"/>
                <a:ext cx="3052762" cy="669925"/>
                <a:chOff x="3357" y="1133"/>
                <a:chExt cx="1923" cy="422"/>
              </a:xfrm>
            </p:grpSpPr>
            <p:sp>
              <p:nvSpPr>
                <p:cNvPr id="46132" name="Line 52"/>
                <p:cNvSpPr>
                  <a:spLocks noChangeShapeType="1"/>
                </p:cNvSpPr>
                <p:nvPr/>
              </p:nvSpPr>
              <p:spPr bwMode="auto">
                <a:xfrm flipV="1">
                  <a:off x="4213" y="1136"/>
                  <a:ext cx="173" cy="8"/>
                </a:xfrm>
                <a:prstGeom prst="line">
                  <a:avLst/>
                </a:prstGeom>
                <a:noFill/>
                <a:ln w="9525">
                  <a:solidFill>
                    <a:schemeClr val="tx1"/>
                  </a:solidFill>
                  <a:round/>
                  <a:headEnd/>
                  <a:tailEnd/>
                </a:ln>
                <a:effectLst/>
              </p:spPr>
              <p:txBody>
                <a:bodyPr/>
                <a:lstStyle/>
                <a:p>
                  <a:endParaRPr lang="en-US"/>
                </a:p>
              </p:txBody>
            </p:sp>
            <p:sp>
              <p:nvSpPr>
                <p:cNvPr id="46146" name="Freeform 66"/>
                <p:cNvSpPr>
                  <a:spLocks/>
                </p:cNvSpPr>
                <p:nvPr/>
              </p:nvSpPr>
              <p:spPr bwMode="auto">
                <a:xfrm>
                  <a:off x="3357" y="1136"/>
                  <a:ext cx="897" cy="419"/>
                </a:xfrm>
                <a:custGeom>
                  <a:avLst/>
                  <a:gdLst/>
                  <a:ahLst/>
                  <a:cxnLst>
                    <a:cxn ang="0">
                      <a:pos x="0" y="419"/>
                    </a:cxn>
                    <a:cxn ang="0">
                      <a:pos x="173" y="263"/>
                    </a:cxn>
                    <a:cxn ang="0">
                      <a:pos x="486" y="74"/>
                    </a:cxn>
                    <a:cxn ang="0">
                      <a:pos x="897" y="0"/>
                    </a:cxn>
                  </a:cxnLst>
                  <a:rect l="0" t="0" r="r" b="b"/>
                  <a:pathLst>
                    <a:path w="897" h="419">
                      <a:moveTo>
                        <a:pt x="0" y="419"/>
                      </a:moveTo>
                      <a:cubicBezTo>
                        <a:pt x="46" y="370"/>
                        <a:pt x="92" y="321"/>
                        <a:pt x="173" y="263"/>
                      </a:cubicBezTo>
                      <a:cubicBezTo>
                        <a:pt x="254" y="205"/>
                        <a:pt x="365" y="118"/>
                        <a:pt x="486" y="74"/>
                      </a:cubicBezTo>
                      <a:cubicBezTo>
                        <a:pt x="607" y="30"/>
                        <a:pt x="752" y="15"/>
                        <a:pt x="897" y="0"/>
                      </a:cubicBezTo>
                    </a:path>
                  </a:pathLst>
                </a:custGeom>
                <a:noFill/>
                <a:ln w="9525">
                  <a:solidFill>
                    <a:schemeClr val="tx1"/>
                  </a:solidFill>
                  <a:round/>
                  <a:headEnd/>
                  <a:tailEnd/>
                </a:ln>
                <a:effectLst/>
              </p:spPr>
              <p:txBody>
                <a:bodyPr/>
                <a:lstStyle/>
                <a:p>
                  <a:endParaRPr lang="en-US"/>
                </a:p>
              </p:txBody>
            </p:sp>
            <p:sp>
              <p:nvSpPr>
                <p:cNvPr id="46147" name="Freeform 67"/>
                <p:cNvSpPr>
                  <a:spLocks/>
                </p:cNvSpPr>
                <p:nvPr/>
              </p:nvSpPr>
              <p:spPr bwMode="auto">
                <a:xfrm flipH="1">
                  <a:off x="4383" y="1133"/>
                  <a:ext cx="897" cy="419"/>
                </a:xfrm>
                <a:custGeom>
                  <a:avLst/>
                  <a:gdLst/>
                  <a:ahLst/>
                  <a:cxnLst>
                    <a:cxn ang="0">
                      <a:pos x="0" y="419"/>
                    </a:cxn>
                    <a:cxn ang="0">
                      <a:pos x="173" y="263"/>
                    </a:cxn>
                    <a:cxn ang="0">
                      <a:pos x="486" y="74"/>
                    </a:cxn>
                    <a:cxn ang="0">
                      <a:pos x="897" y="0"/>
                    </a:cxn>
                  </a:cxnLst>
                  <a:rect l="0" t="0" r="r" b="b"/>
                  <a:pathLst>
                    <a:path w="897" h="419">
                      <a:moveTo>
                        <a:pt x="0" y="419"/>
                      </a:moveTo>
                      <a:cubicBezTo>
                        <a:pt x="46" y="370"/>
                        <a:pt x="92" y="321"/>
                        <a:pt x="173" y="263"/>
                      </a:cubicBezTo>
                      <a:cubicBezTo>
                        <a:pt x="254" y="205"/>
                        <a:pt x="365" y="118"/>
                        <a:pt x="486" y="74"/>
                      </a:cubicBezTo>
                      <a:cubicBezTo>
                        <a:pt x="607" y="30"/>
                        <a:pt x="752" y="15"/>
                        <a:pt x="897" y="0"/>
                      </a:cubicBezTo>
                    </a:path>
                  </a:pathLst>
                </a:custGeom>
                <a:noFill/>
                <a:ln w="9525">
                  <a:solidFill>
                    <a:schemeClr val="tx1"/>
                  </a:solidFill>
                  <a:round/>
                  <a:headEnd/>
                  <a:tailEnd/>
                </a:ln>
                <a:effectLst/>
              </p:spPr>
              <p:txBody>
                <a:bodyPr/>
                <a:lstStyle/>
                <a:p>
                  <a:endParaRPr lang="en-US"/>
                </a:p>
              </p:txBody>
            </p:sp>
          </p:grpSp>
          <p:sp>
            <p:nvSpPr>
              <p:cNvPr id="46204" name="Line 124"/>
              <p:cNvSpPr>
                <a:spLocks noChangeShapeType="1"/>
              </p:cNvSpPr>
              <p:nvPr/>
            </p:nvSpPr>
            <p:spPr bwMode="auto">
              <a:xfrm>
                <a:off x="1846933" y="2528636"/>
                <a:ext cx="0" cy="665163"/>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46205" name="Line 125"/>
              <p:cNvSpPr>
                <a:spLocks noChangeShapeType="1"/>
              </p:cNvSpPr>
              <p:nvPr/>
            </p:nvSpPr>
            <p:spPr bwMode="auto">
              <a:xfrm>
                <a:off x="1064296" y="2711199"/>
                <a:ext cx="0" cy="482600"/>
              </a:xfrm>
              <a:prstGeom prst="line">
                <a:avLst/>
              </a:prstGeom>
              <a:noFill/>
              <a:ln w="9525">
                <a:solidFill>
                  <a:schemeClr val="tx1"/>
                </a:solidFill>
                <a:round/>
                <a:headEnd type="triangle" w="med" len="med"/>
                <a:tailEnd type="triangle" w="med" len="med"/>
              </a:ln>
              <a:effectLst/>
            </p:spPr>
            <p:txBody>
              <a:bodyPr/>
              <a:lstStyle/>
              <a:p>
                <a:endParaRPr lang="en-US"/>
              </a:p>
            </p:txBody>
          </p:sp>
          <p:pic>
            <p:nvPicPr>
              <p:cNvPr id="46206" name="Picture 126" descr="txp_fig"/>
              <p:cNvPicPr>
                <a:picLocks noChangeAspect="1" noChangeArrowheads="1"/>
              </p:cNvPicPr>
              <p:nvPr>
                <p:custDataLst>
                  <p:tags r:id="rId12"/>
                </p:custDataLst>
              </p:nvPr>
            </p:nvPicPr>
            <p:blipFill>
              <a:blip r:embed="rId15" cstate="print"/>
              <a:srcRect/>
              <a:stretch>
                <a:fillRect/>
              </a:stretch>
            </p:blipFill>
            <p:spPr bwMode="auto">
              <a:xfrm>
                <a:off x="1888208" y="2673099"/>
                <a:ext cx="401638" cy="468312"/>
              </a:xfrm>
              <a:prstGeom prst="rect">
                <a:avLst/>
              </a:prstGeom>
              <a:noFill/>
              <a:ln w="9525">
                <a:miter lim="800000"/>
                <a:headEnd/>
                <a:tailEnd/>
              </a:ln>
              <a:effectLst/>
            </p:spPr>
          </p:pic>
          <p:pic>
            <p:nvPicPr>
              <p:cNvPr id="46207" name="Picture 127" descr="txp_fig"/>
              <p:cNvPicPr>
                <a:picLocks noChangeAspect="1" noChangeArrowheads="1"/>
              </p:cNvPicPr>
              <p:nvPr>
                <p:custDataLst>
                  <p:tags r:id="rId13"/>
                </p:custDataLst>
              </p:nvPr>
            </p:nvPicPr>
            <p:blipFill>
              <a:blip r:embed="rId16" cstate="print"/>
              <a:srcRect/>
              <a:stretch>
                <a:fillRect/>
              </a:stretch>
            </p:blipFill>
            <p:spPr bwMode="auto">
              <a:xfrm>
                <a:off x="1108746" y="2685799"/>
                <a:ext cx="511175" cy="463550"/>
              </a:xfrm>
              <a:prstGeom prst="rect">
                <a:avLst/>
              </a:prstGeom>
              <a:noFill/>
              <a:ln w="9525">
                <a:miter lim="800000"/>
                <a:headEnd/>
                <a:tailEnd/>
              </a:ln>
              <a:effectLst/>
            </p:spPr>
          </p:pic>
        </p:grpSp>
      </p:grpSp>
      <p:pic>
        <p:nvPicPr>
          <p:cNvPr id="116" name="Picture 115" descr="TP_tmp.bmp"/>
          <p:cNvPicPr>
            <a:picLocks noChangeAspect="1"/>
          </p:cNvPicPr>
          <p:nvPr>
            <p:custDataLst>
              <p:tags r:id="rId1"/>
            </p:custDataLst>
          </p:nvPr>
        </p:nvPicPr>
        <p:blipFill>
          <a:blip r:embed="rId17" cstate="print">
            <a:clrChange>
              <a:clrFrom>
                <a:srgbClr val="FFFFFF"/>
              </a:clrFrom>
              <a:clrTo>
                <a:srgbClr val="FFFFFF">
                  <a:alpha val="0"/>
                </a:srgbClr>
              </a:clrTo>
            </a:clrChange>
          </a:blip>
          <a:stretch>
            <a:fillRect/>
          </a:stretch>
        </p:blipFill>
        <p:spPr bwMode="auto">
          <a:xfrm>
            <a:off x="94587" y="183560"/>
            <a:ext cx="8763034" cy="1118620"/>
          </a:xfrm>
          <a:prstGeom prst="rect">
            <a:avLst/>
          </a:prstGeom>
          <a:noFill/>
          <a:ln/>
          <a:effectLst/>
        </p:spPr>
      </p:pic>
      <p:grpSp>
        <p:nvGrpSpPr>
          <p:cNvPr id="106" name="Group 105"/>
          <p:cNvGrpSpPr/>
          <p:nvPr/>
        </p:nvGrpSpPr>
        <p:grpSpPr>
          <a:xfrm>
            <a:off x="307058" y="1551151"/>
            <a:ext cx="3273425" cy="898110"/>
            <a:chOff x="307058" y="1551151"/>
            <a:chExt cx="3273425" cy="898110"/>
          </a:xfrm>
        </p:grpSpPr>
        <p:sp>
          <p:nvSpPr>
            <p:cNvPr id="46084" name="Rectangle 4"/>
            <p:cNvSpPr>
              <a:spLocks noChangeArrowheads="1"/>
            </p:cNvSpPr>
            <p:nvPr/>
          </p:nvSpPr>
          <p:spPr bwMode="auto">
            <a:xfrm>
              <a:off x="384846" y="1966661"/>
              <a:ext cx="3070225" cy="24765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46085" name="AutoShape 5"/>
            <p:cNvSpPr>
              <a:spLocks noChangeArrowheads="1"/>
            </p:cNvSpPr>
            <p:nvPr/>
          </p:nvSpPr>
          <p:spPr bwMode="auto">
            <a:xfrm>
              <a:off x="307058" y="2214311"/>
              <a:ext cx="207963" cy="234950"/>
            </a:xfrm>
            <a:prstGeom prst="triangle">
              <a:avLst>
                <a:gd name="adj" fmla="val 50000"/>
              </a:avLst>
            </a:prstGeom>
            <a:solidFill>
              <a:schemeClr val="tx1"/>
            </a:solidFill>
            <a:ln w="9525">
              <a:solidFill>
                <a:schemeClr val="tx1"/>
              </a:solidFill>
              <a:miter lim="800000"/>
              <a:headEnd/>
              <a:tailEnd/>
            </a:ln>
            <a:effectLst/>
          </p:spPr>
          <p:txBody>
            <a:bodyPr wrap="none" anchor="ctr"/>
            <a:lstStyle/>
            <a:p>
              <a:endParaRPr lang="en-US"/>
            </a:p>
          </p:txBody>
        </p:sp>
        <p:sp>
          <p:nvSpPr>
            <p:cNvPr id="46086" name="AutoShape 6"/>
            <p:cNvSpPr>
              <a:spLocks noChangeArrowheads="1"/>
            </p:cNvSpPr>
            <p:nvPr/>
          </p:nvSpPr>
          <p:spPr bwMode="auto">
            <a:xfrm>
              <a:off x="3372521" y="2211136"/>
              <a:ext cx="207962" cy="234950"/>
            </a:xfrm>
            <a:prstGeom prst="triangle">
              <a:avLst>
                <a:gd name="adj" fmla="val 50000"/>
              </a:avLst>
            </a:prstGeom>
            <a:solidFill>
              <a:schemeClr val="tx1"/>
            </a:solidFill>
            <a:ln w="9525">
              <a:solidFill>
                <a:schemeClr val="tx1"/>
              </a:solidFill>
              <a:miter lim="800000"/>
              <a:headEnd/>
              <a:tailEnd/>
            </a:ln>
            <a:effectLst/>
          </p:spPr>
          <p:txBody>
            <a:bodyPr wrap="none" anchor="ctr"/>
            <a:lstStyle/>
            <a:p>
              <a:endParaRPr lang="en-US"/>
            </a:p>
          </p:txBody>
        </p:sp>
        <p:sp>
          <p:nvSpPr>
            <p:cNvPr id="46088" name="Line 8"/>
            <p:cNvSpPr>
              <a:spLocks noChangeShapeType="1"/>
            </p:cNvSpPr>
            <p:nvPr/>
          </p:nvSpPr>
          <p:spPr bwMode="auto">
            <a:xfrm>
              <a:off x="776958" y="1738061"/>
              <a:ext cx="0" cy="234950"/>
            </a:xfrm>
            <a:prstGeom prst="line">
              <a:avLst/>
            </a:prstGeom>
            <a:noFill/>
            <a:ln w="9525">
              <a:solidFill>
                <a:schemeClr val="tx1"/>
              </a:solidFill>
              <a:round/>
              <a:headEnd/>
              <a:tailEnd type="triangle" w="med" len="med"/>
            </a:ln>
            <a:effectLst/>
          </p:spPr>
          <p:txBody>
            <a:bodyPr/>
            <a:lstStyle/>
            <a:p>
              <a:endParaRPr lang="en-US"/>
            </a:p>
          </p:txBody>
        </p:sp>
        <p:sp>
          <p:nvSpPr>
            <p:cNvPr id="46089" name="Line 9"/>
            <p:cNvSpPr>
              <a:spLocks noChangeShapeType="1"/>
            </p:cNvSpPr>
            <p:nvPr/>
          </p:nvSpPr>
          <p:spPr bwMode="auto">
            <a:xfrm>
              <a:off x="929358" y="1738061"/>
              <a:ext cx="0" cy="234950"/>
            </a:xfrm>
            <a:prstGeom prst="line">
              <a:avLst/>
            </a:prstGeom>
            <a:noFill/>
            <a:ln w="9525">
              <a:solidFill>
                <a:schemeClr val="tx1"/>
              </a:solidFill>
              <a:round/>
              <a:headEnd/>
              <a:tailEnd type="triangle" w="med" len="med"/>
            </a:ln>
            <a:effectLst/>
          </p:spPr>
          <p:txBody>
            <a:bodyPr/>
            <a:lstStyle/>
            <a:p>
              <a:endParaRPr lang="en-US"/>
            </a:p>
          </p:txBody>
        </p:sp>
        <p:sp>
          <p:nvSpPr>
            <p:cNvPr id="46090" name="Line 10"/>
            <p:cNvSpPr>
              <a:spLocks noChangeShapeType="1"/>
            </p:cNvSpPr>
            <p:nvPr/>
          </p:nvSpPr>
          <p:spPr bwMode="auto">
            <a:xfrm>
              <a:off x="1081758" y="1738061"/>
              <a:ext cx="0" cy="234950"/>
            </a:xfrm>
            <a:prstGeom prst="line">
              <a:avLst/>
            </a:prstGeom>
            <a:noFill/>
            <a:ln w="9525">
              <a:solidFill>
                <a:schemeClr val="tx1"/>
              </a:solidFill>
              <a:round/>
              <a:headEnd/>
              <a:tailEnd type="triangle" w="med" len="med"/>
            </a:ln>
            <a:effectLst/>
          </p:spPr>
          <p:txBody>
            <a:bodyPr/>
            <a:lstStyle/>
            <a:p>
              <a:endParaRPr lang="en-US"/>
            </a:p>
          </p:txBody>
        </p:sp>
        <p:sp>
          <p:nvSpPr>
            <p:cNvPr id="46091" name="Line 11"/>
            <p:cNvSpPr>
              <a:spLocks noChangeShapeType="1"/>
            </p:cNvSpPr>
            <p:nvPr/>
          </p:nvSpPr>
          <p:spPr bwMode="auto">
            <a:xfrm>
              <a:off x="1234158" y="1738061"/>
              <a:ext cx="0" cy="234950"/>
            </a:xfrm>
            <a:prstGeom prst="line">
              <a:avLst/>
            </a:prstGeom>
            <a:noFill/>
            <a:ln w="9525">
              <a:solidFill>
                <a:schemeClr val="tx1"/>
              </a:solidFill>
              <a:round/>
              <a:headEnd/>
              <a:tailEnd type="triangle" w="med" len="med"/>
            </a:ln>
            <a:effectLst/>
          </p:spPr>
          <p:txBody>
            <a:bodyPr/>
            <a:lstStyle/>
            <a:p>
              <a:endParaRPr lang="en-US"/>
            </a:p>
          </p:txBody>
        </p:sp>
        <p:sp>
          <p:nvSpPr>
            <p:cNvPr id="46092" name="Line 12"/>
            <p:cNvSpPr>
              <a:spLocks noChangeShapeType="1"/>
            </p:cNvSpPr>
            <p:nvPr/>
          </p:nvSpPr>
          <p:spPr bwMode="auto">
            <a:xfrm>
              <a:off x="1386558" y="1738061"/>
              <a:ext cx="0" cy="234950"/>
            </a:xfrm>
            <a:prstGeom prst="line">
              <a:avLst/>
            </a:prstGeom>
            <a:noFill/>
            <a:ln w="9525">
              <a:solidFill>
                <a:schemeClr val="tx1"/>
              </a:solidFill>
              <a:round/>
              <a:headEnd/>
              <a:tailEnd type="triangle" w="med" len="med"/>
            </a:ln>
            <a:effectLst/>
          </p:spPr>
          <p:txBody>
            <a:bodyPr/>
            <a:lstStyle/>
            <a:p>
              <a:endParaRPr lang="en-US"/>
            </a:p>
          </p:txBody>
        </p:sp>
        <p:sp>
          <p:nvSpPr>
            <p:cNvPr id="46093" name="Line 13"/>
            <p:cNvSpPr>
              <a:spLocks noChangeShapeType="1"/>
            </p:cNvSpPr>
            <p:nvPr/>
          </p:nvSpPr>
          <p:spPr bwMode="auto">
            <a:xfrm>
              <a:off x="1538958" y="1738061"/>
              <a:ext cx="0" cy="234950"/>
            </a:xfrm>
            <a:prstGeom prst="line">
              <a:avLst/>
            </a:prstGeom>
            <a:noFill/>
            <a:ln w="9525">
              <a:solidFill>
                <a:schemeClr val="tx1"/>
              </a:solidFill>
              <a:round/>
              <a:headEnd/>
              <a:tailEnd type="triangle" w="med" len="med"/>
            </a:ln>
            <a:effectLst/>
          </p:spPr>
          <p:txBody>
            <a:bodyPr/>
            <a:lstStyle/>
            <a:p>
              <a:endParaRPr lang="en-US"/>
            </a:p>
          </p:txBody>
        </p:sp>
        <p:sp>
          <p:nvSpPr>
            <p:cNvPr id="46094" name="Line 14"/>
            <p:cNvSpPr>
              <a:spLocks noChangeShapeType="1"/>
            </p:cNvSpPr>
            <p:nvPr/>
          </p:nvSpPr>
          <p:spPr bwMode="auto">
            <a:xfrm>
              <a:off x="1691358" y="1738061"/>
              <a:ext cx="0" cy="234950"/>
            </a:xfrm>
            <a:prstGeom prst="line">
              <a:avLst/>
            </a:prstGeom>
            <a:noFill/>
            <a:ln w="9525">
              <a:solidFill>
                <a:schemeClr val="tx1"/>
              </a:solidFill>
              <a:round/>
              <a:headEnd/>
              <a:tailEnd type="triangle" w="med" len="med"/>
            </a:ln>
            <a:effectLst/>
          </p:spPr>
          <p:txBody>
            <a:bodyPr/>
            <a:lstStyle/>
            <a:p>
              <a:endParaRPr lang="en-US"/>
            </a:p>
          </p:txBody>
        </p:sp>
        <p:sp>
          <p:nvSpPr>
            <p:cNvPr id="46095" name="Line 15"/>
            <p:cNvSpPr>
              <a:spLocks noChangeShapeType="1"/>
            </p:cNvSpPr>
            <p:nvPr/>
          </p:nvSpPr>
          <p:spPr bwMode="auto">
            <a:xfrm>
              <a:off x="1843758" y="1738061"/>
              <a:ext cx="0" cy="234950"/>
            </a:xfrm>
            <a:prstGeom prst="line">
              <a:avLst/>
            </a:prstGeom>
            <a:noFill/>
            <a:ln w="9525">
              <a:solidFill>
                <a:schemeClr val="tx1"/>
              </a:solidFill>
              <a:round/>
              <a:headEnd/>
              <a:tailEnd type="triangle" w="med" len="med"/>
            </a:ln>
            <a:effectLst/>
          </p:spPr>
          <p:txBody>
            <a:bodyPr/>
            <a:lstStyle/>
            <a:p>
              <a:endParaRPr lang="en-US"/>
            </a:p>
          </p:txBody>
        </p:sp>
        <p:sp>
          <p:nvSpPr>
            <p:cNvPr id="46096" name="Line 16"/>
            <p:cNvSpPr>
              <a:spLocks noChangeShapeType="1"/>
            </p:cNvSpPr>
            <p:nvPr/>
          </p:nvSpPr>
          <p:spPr bwMode="auto">
            <a:xfrm>
              <a:off x="1996158" y="1738061"/>
              <a:ext cx="0" cy="234950"/>
            </a:xfrm>
            <a:prstGeom prst="line">
              <a:avLst/>
            </a:prstGeom>
            <a:noFill/>
            <a:ln w="9525">
              <a:solidFill>
                <a:schemeClr val="tx1"/>
              </a:solidFill>
              <a:round/>
              <a:headEnd/>
              <a:tailEnd type="triangle" w="med" len="med"/>
            </a:ln>
            <a:effectLst/>
          </p:spPr>
          <p:txBody>
            <a:bodyPr/>
            <a:lstStyle/>
            <a:p>
              <a:endParaRPr lang="en-US"/>
            </a:p>
          </p:txBody>
        </p:sp>
        <p:sp>
          <p:nvSpPr>
            <p:cNvPr id="46097" name="Line 17"/>
            <p:cNvSpPr>
              <a:spLocks noChangeShapeType="1"/>
            </p:cNvSpPr>
            <p:nvPr/>
          </p:nvSpPr>
          <p:spPr bwMode="auto">
            <a:xfrm>
              <a:off x="2148558" y="1738061"/>
              <a:ext cx="0" cy="234950"/>
            </a:xfrm>
            <a:prstGeom prst="line">
              <a:avLst/>
            </a:prstGeom>
            <a:noFill/>
            <a:ln w="9525">
              <a:solidFill>
                <a:schemeClr val="tx1"/>
              </a:solidFill>
              <a:round/>
              <a:headEnd/>
              <a:tailEnd type="triangle" w="med" len="med"/>
            </a:ln>
            <a:effectLst/>
          </p:spPr>
          <p:txBody>
            <a:bodyPr/>
            <a:lstStyle/>
            <a:p>
              <a:endParaRPr lang="en-US"/>
            </a:p>
          </p:txBody>
        </p:sp>
        <p:sp>
          <p:nvSpPr>
            <p:cNvPr id="46098" name="Line 18"/>
            <p:cNvSpPr>
              <a:spLocks noChangeShapeType="1"/>
            </p:cNvSpPr>
            <p:nvPr/>
          </p:nvSpPr>
          <p:spPr bwMode="auto">
            <a:xfrm>
              <a:off x="2300958" y="1738061"/>
              <a:ext cx="0" cy="234950"/>
            </a:xfrm>
            <a:prstGeom prst="line">
              <a:avLst/>
            </a:prstGeom>
            <a:noFill/>
            <a:ln w="9525">
              <a:solidFill>
                <a:schemeClr val="tx1"/>
              </a:solidFill>
              <a:round/>
              <a:headEnd/>
              <a:tailEnd type="triangle" w="med" len="med"/>
            </a:ln>
            <a:effectLst/>
          </p:spPr>
          <p:txBody>
            <a:bodyPr/>
            <a:lstStyle/>
            <a:p>
              <a:endParaRPr lang="en-US"/>
            </a:p>
          </p:txBody>
        </p:sp>
        <p:sp>
          <p:nvSpPr>
            <p:cNvPr id="46110" name="Line 30"/>
            <p:cNvSpPr>
              <a:spLocks noChangeShapeType="1"/>
            </p:cNvSpPr>
            <p:nvPr/>
          </p:nvSpPr>
          <p:spPr bwMode="auto">
            <a:xfrm>
              <a:off x="2453358" y="1738061"/>
              <a:ext cx="0" cy="234950"/>
            </a:xfrm>
            <a:prstGeom prst="line">
              <a:avLst/>
            </a:prstGeom>
            <a:noFill/>
            <a:ln w="9525">
              <a:solidFill>
                <a:schemeClr val="tx1"/>
              </a:solidFill>
              <a:round/>
              <a:headEnd/>
              <a:tailEnd type="triangle" w="med" len="med"/>
            </a:ln>
            <a:effectLst/>
          </p:spPr>
          <p:txBody>
            <a:bodyPr/>
            <a:lstStyle/>
            <a:p>
              <a:endParaRPr lang="en-US"/>
            </a:p>
          </p:txBody>
        </p:sp>
        <p:sp>
          <p:nvSpPr>
            <p:cNvPr id="46111" name="Line 31"/>
            <p:cNvSpPr>
              <a:spLocks noChangeShapeType="1"/>
            </p:cNvSpPr>
            <p:nvPr/>
          </p:nvSpPr>
          <p:spPr bwMode="auto">
            <a:xfrm>
              <a:off x="2605758" y="1738061"/>
              <a:ext cx="0" cy="234950"/>
            </a:xfrm>
            <a:prstGeom prst="line">
              <a:avLst/>
            </a:prstGeom>
            <a:noFill/>
            <a:ln w="9525">
              <a:solidFill>
                <a:schemeClr val="tx1"/>
              </a:solidFill>
              <a:round/>
              <a:headEnd/>
              <a:tailEnd type="triangle" w="med" len="med"/>
            </a:ln>
            <a:effectLst/>
          </p:spPr>
          <p:txBody>
            <a:bodyPr/>
            <a:lstStyle/>
            <a:p>
              <a:endParaRPr lang="en-US"/>
            </a:p>
          </p:txBody>
        </p:sp>
        <p:sp>
          <p:nvSpPr>
            <p:cNvPr id="46112" name="Line 32"/>
            <p:cNvSpPr>
              <a:spLocks noChangeShapeType="1"/>
            </p:cNvSpPr>
            <p:nvPr/>
          </p:nvSpPr>
          <p:spPr bwMode="auto">
            <a:xfrm>
              <a:off x="2758158" y="1738061"/>
              <a:ext cx="0" cy="234950"/>
            </a:xfrm>
            <a:prstGeom prst="line">
              <a:avLst/>
            </a:prstGeom>
            <a:noFill/>
            <a:ln w="9525">
              <a:solidFill>
                <a:schemeClr val="tx1"/>
              </a:solidFill>
              <a:round/>
              <a:headEnd/>
              <a:tailEnd type="triangle" w="med" len="med"/>
            </a:ln>
            <a:effectLst/>
          </p:spPr>
          <p:txBody>
            <a:bodyPr/>
            <a:lstStyle/>
            <a:p>
              <a:endParaRPr lang="en-US"/>
            </a:p>
          </p:txBody>
        </p:sp>
        <p:sp>
          <p:nvSpPr>
            <p:cNvPr id="46113" name="Line 33"/>
            <p:cNvSpPr>
              <a:spLocks noChangeShapeType="1"/>
            </p:cNvSpPr>
            <p:nvPr/>
          </p:nvSpPr>
          <p:spPr bwMode="auto">
            <a:xfrm>
              <a:off x="2910558" y="1738061"/>
              <a:ext cx="0" cy="234950"/>
            </a:xfrm>
            <a:prstGeom prst="line">
              <a:avLst/>
            </a:prstGeom>
            <a:noFill/>
            <a:ln w="9525">
              <a:solidFill>
                <a:schemeClr val="tx1"/>
              </a:solidFill>
              <a:round/>
              <a:headEnd/>
              <a:tailEnd type="triangle" w="med" len="med"/>
            </a:ln>
            <a:effectLst/>
          </p:spPr>
          <p:txBody>
            <a:bodyPr/>
            <a:lstStyle/>
            <a:p>
              <a:endParaRPr lang="en-US"/>
            </a:p>
          </p:txBody>
        </p:sp>
        <p:sp>
          <p:nvSpPr>
            <p:cNvPr id="46114" name="Line 34"/>
            <p:cNvSpPr>
              <a:spLocks noChangeShapeType="1"/>
            </p:cNvSpPr>
            <p:nvPr/>
          </p:nvSpPr>
          <p:spPr bwMode="auto">
            <a:xfrm>
              <a:off x="3062958" y="1738061"/>
              <a:ext cx="0" cy="234950"/>
            </a:xfrm>
            <a:prstGeom prst="line">
              <a:avLst/>
            </a:prstGeom>
            <a:noFill/>
            <a:ln w="9525">
              <a:solidFill>
                <a:schemeClr val="tx1"/>
              </a:solidFill>
              <a:round/>
              <a:headEnd/>
              <a:tailEnd type="triangle" w="med" len="med"/>
            </a:ln>
            <a:effectLst/>
          </p:spPr>
          <p:txBody>
            <a:bodyPr/>
            <a:lstStyle/>
            <a:p>
              <a:endParaRPr lang="en-US"/>
            </a:p>
          </p:txBody>
        </p:sp>
        <p:sp>
          <p:nvSpPr>
            <p:cNvPr id="46115" name="Line 35"/>
            <p:cNvSpPr>
              <a:spLocks noChangeShapeType="1"/>
            </p:cNvSpPr>
            <p:nvPr/>
          </p:nvSpPr>
          <p:spPr bwMode="auto">
            <a:xfrm>
              <a:off x="3215358" y="1738061"/>
              <a:ext cx="0" cy="234950"/>
            </a:xfrm>
            <a:prstGeom prst="line">
              <a:avLst/>
            </a:prstGeom>
            <a:noFill/>
            <a:ln w="9525">
              <a:solidFill>
                <a:schemeClr val="tx1"/>
              </a:solidFill>
              <a:round/>
              <a:headEnd/>
              <a:tailEnd type="triangle" w="med" len="med"/>
            </a:ln>
            <a:effectLst/>
          </p:spPr>
          <p:txBody>
            <a:bodyPr/>
            <a:lstStyle/>
            <a:p>
              <a:endParaRPr lang="en-US"/>
            </a:p>
          </p:txBody>
        </p:sp>
        <p:sp>
          <p:nvSpPr>
            <p:cNvPr id="46116" name="Line 36"/>
            <p:cNvSpPr>
              <a:spLocks noChangeShapeType="1"/>
            </p:cNvSpPr>
            <p:nvPr/>
          </p:nvSpPr>
          <p:spPr bwMode="auto">
            <a:xfrm>
              <a:off x="3367758" y="1738061"/>
              <a:ext cx="0" cy="234950"/>
            </a:xfrm>
            <a:prstGeom prst="line">
              <a:avLst/>
            </a:prstGeom>
            <a:noFill/>
            <a:ln w="9525">
              <a:solidFill>
                <a:schemeClr val="tx1"/>
              </a:solidFill>
              <a:round/>
              <a:headEnd/>
              <a:tailEnd type="triangle" w="med" len="med"/>
            </a:ln>
            <a:effectLst/>
          </p:spPr>
          <p:txBody>
            <a:bodyPr/>
            <a:lstStyle/>
            <a:p>
              <a:endParaRPr lang="en-US"/>
            </a:p>
          </p:txBody>
        </p:sp>
        <p:sp>
          <p:nvSpPr>
            <p:cNvPr id="46117" name="Line 37"/>
            <p:cNvSpPr>
              <a:spLocks noChangeShapeType="1"/>
            </p:cNvSpPr>
            <p:nvPr/>
          </p:nvSpPr>
          <p:spPr bwMode="auto">
            <a:xfrm>
              <a:off x="419771" y="1738061"/>
              <a:ext cx="0" cy="234950"/>
            </a:xfrm>
            <a:prstGeom prst="line">
              <a:avLst/>
            </a:prstGeom>
            <a:noFill/>
            <a:ln w="9525">
              <a:solidFill>
                <a:schemeClr val="tx1"/>
              </a:solidFill>
              <a:round/>
              <a:headEnd/>
              <a:tailEnd type="triangle" w="med" len="med"/>
            </a:ln>
            <a:effectLst/>
          </p:spPr>
          <p:txBody>
            <a:bodyPr/>
            <a:lstStyle/>
            <a:p>
              <a:endParaRPr lang="en-US"/>
            </a:p>
          </p:txBody>
        </p:sp>
        <p:sp>
          <p:nvSpPr>
            <p:cNvPr id="46118" name="Line 38"/>
            <p:cNvSpPr>
              <a:spLocks noChangeShapeType="1"/>
            </p:cNvSpPr>
            <p:nvPr/>
          </p:nvSpPr>
          <p:spPr bwMode="auto">
            <a:xfrm>
              <a:off x="616621" y="1738061"/>
              <a:ext cx="0" cy="234950"/>
            </a:xfrm>
            <a:prstGeom prst="line">
              <a:avLst/>
            </a:prstGeom>
            <a:noFill/>
            <a:ln w="9525">
              <a:solidFill>
                <a:schemeClr val="tx1"/>
              </a:solidFill>
              <a:round/>
              <a:headEnd/>
              <a:tailEnd type="triangle" w="med" len="med"/>
            </a:ln>
            <a:effectLst/>
          </p:spPr>
          <p:txBody>
            <a:bodyPr/>
            <a:lstStyle/>
            <a:p>
              <a:endParaRPr lang="en-US"/>
            </a:p>
          </p:txBody>
        </p:sp>
        <p:pic>
          <p:nvPicPr>
            <p:cNvPr id="105" name="Picture 104" descr="TP_tmp.bmp"/>
            <p:cNvPicPr>
              <a:picLocks noChangeAspect="1"/>
            </p:cNvPicPr>
            <p:nvPr>
              <p:custDataLst>
                <p:tags r:id="rId11"/>
              </p:custDataLst>
            </p:nvPr>
          </p:nvPicPr>
          <p:blipFill>
            <a:blip r:embed="rId18" cstate="print">
              <a:clrChange>
                <a:clrFrom>
                  <a:srgbClr val="FFFFFF"/>
                </a:clrFrom>
                <a:clrTo>
                  <a:srgbClr val="FFFFFF">
                    <a:alpha val="0"/>
                  </a:srgbClr>
                </a:clrTo>
              </a:clrChange>
            </a:blip>
            <a:stretch>
              <a:fillRect/>
            </a:stretch>
          </p:blipFill>
          <p:spPr>
            <a:xfrm>
              <a:off x="1835001" y="1551151"/>
              <a:ext cx="176784" cy="128016"/>
            </a:xfrm>
            <a:prstGeom prst="rect">
              <a:avLst/>
            </a:prstGeom>
            <a:noFill/>
          </p:spPr>
        </p:pic>
      </p:grpSp>
      <p:grpSp>
        <p:nvGrpSpPr>
          <p:cNvPr id="113" name="Group 112"/>
          <p:cNvGrpSpPr/>
          <p:nvPr/>
        </p:nvGrpSpPr>
        <p:grpSpPr>
          <a:xfrm>
            <a:off x="4913585" y="1256862"/>
            <a:ext cx="3725918" cy="1354904"/>
            <a:chOff x="4913585" y="1256862"/>
            <a:chExt cx="3725918" cy="1354904"/>
          </a:xfrm>
        </p:grpSpPr>
        <p:grpSp>
          <p:nvGrpSpPr>
            <p:cNvPr id="103" name="Group 102"/>
            <p:cNvGrpSpPr/>
            <p:nvPr/>
          </p:nvGrpSpPr>
          <p:grpSpPr>
            <a:xfrm>
              <a:off x="5155215" y="1529091"/>
              <a:ext cx="3273425" cy="1082675"/>
              <a:chOff x="1355725" y="2490788"/>
              <a:chExt cx="3273425" cy="1082675"/>
            </a:xfrm>
          </p:grpSpPr>
          <p:sp>
            <p:nvSpPr>
              <p:cNvPr id="46120" name="AutoShape 40"/>
              <p:cNvSpPr>
                <a:spLocks noChangeArrowheads="1"/>
              </p:cNvSpPr>
              <p:nvPr/>
            </p:nvSpPr>
            <p:spPr bwMode="auto">
              <a:xfrm>
                <a:off x="1355725" y="3338513"/>
                <a:ext cx="207963" cy="234950"/>
              </a:xfrm>
              <a:prstGeom prst="triangle">
                <a:avLst>
                  <a:gd name="adj" fmla="val 50000"/>
                </a:avLst>
              </a:prstGeom>
              <a:solidFill>
                <a:schemeClr val="tx1"/>
              </a:solidFill>
              <a:ln w="9525">
                <a:solidFill>
                  <a:schemeClr val="tx1"/>
                </a:solidFill>
                <a:miter lim="800000"/>
                <a:headEnd/>
                <a:tailEnd/>
              </a:ln>
              <a:effectLst/>
            </p:spPr>
            <p:txBody>
              <a:bodyPr wrap="none" anchor="ctr"/>
              <a:lstStyle/>
              <a:p>
                <a:endParaRPr lang="en-US"/>
              </a:p>
            </p:txBody>
          </p:sp>
          <p:sp>
            <p:nvSpPr>
              <p:cNvPr id="46121" name="AutoShape 41"/>
              <p:cNvSpPr>
                <a:spLocks noChangeArrowheads="1"/>
              </p:cNvSpPr>
              <p:nvPr/>
            </p:nvSpPr>
            <p:spPr bwMode="auto">
              <a:xfrm>
                <a:off x="4421188" y="3335338"/>
                <a:ext cx="207962" cy="234950"/>
              </a:xfrm>
              <a:prstGeom prst="triangle">
                <a:avLst>
                  <a:gd name="adj" fmla="val 50000"/>
                </a:avLst>
              </a:prstGeom>
              <a:solidFill>
                <a:schemeClr val="tx1"/>
              </a:solidFill>
              <a:ln w="9525">
                <a:solidFill>
                  <a:schemeClr val="tx1"/>
                </a:solidFill>
                <a:miter lim="800000"/>
                <a:headEnd/>
                <a:tailEnd/>
              </a:ln>
              <a:effectLst/>
            </p:spPr>
            <p:txBody>
              <a:bodyPr wrap="none" anchor="ctr"/>
              <a:lstStyle/>
              <a:p>
                <a:endParaRPr lang="en-US"/>
              </a:p>
            </p:txBody>
          </p:sp>
          <p:sp>
            <p:nvSpPr>
              <p:cNvPr id="46122" name="Line 42"/>
              <p:cNvSpPr>
                <a:spLocks noChangeShapeType="1"/>
              </p:cNvSpPr>
              <p:nvPr/>
            </p:nvSpPr>
            <p:spPr bwMode="auto">
              <a:xfrm>
                <a:off x="1436688" y="3305175"/>
                <a:ext cx="3109912" cy="12700"/>
              </a:xfrm>
              <a:prstGeom prst="line">
                <a:avLst/>
              </a:prstGeom>
              <a:noFill/>
              <a:ln w="76200">
                <a:solidFill>
                  <a:schemeClr val="tx1"/>
                </a:solidFill>
                <a:round/>
                <a:headEnd/>
                <a:tailEnd/>
              </a:ln>
              <a:effectLst/>
            </p:spPr>
            <p:txBody>
              <a:bodyPr/>
              <a:lstStyle/>
              <a:p>
                <a:endParaRPr lang="en-US"/>
              </a:p>
            </p:txBody>
          </p:sp>
          <p:sp>
            <p:nvSpPr>
              <p:cNvPr id="46123" name="Oval 43"/>
              <p:cNvSpPr>
                <a:spLocks noChangeArrowheads="1"/>
              </p:cNvSpPr>
              <p:nvPr/>
            </p:nvSpPr>
            <p:spPr bwMode="auto">
              <a:xfrm>
                <a:off x="1384300" y="3200400"/>
                <a:ext cx="104775" cy="13017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46124" name="Oval 44"/>
              <p:cNvSpPr>
                <a:spLocks noChangeArrowheads="1"/>
              </p:cNvSpPr>
              <p:nvPr/>
            </p:nvSpPr>
            <p:spPr bwMode="auto">
              <a:xfrm>
                <a:off x="4464050" y="3209925"/>
                <a:ext cx="104775" cy="13017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46125" name="Oval 45"/>
              <p:cNvSpPr>
                <a:spLocks noChangeArrowheads="1"/>
              </p:cNvSpPr>
              <p:nvPr/>
            </p:nvSpPr>
            <p:spPr bwMode="auto">
              <a:xfrm>
                <a:off x="2865438" y="3232150"/>
                <a:ext cx="104775" cy="13017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46133" name="Line 53"/>
              <p:cNvSpPr>
                <a:spLocks noChangeShapeType="1"/>
              </p:cNvSpPr>
              <p:nvPr/>
            </p:nvSpPr>
            <p:spPr bwMode="auto">
              <a:xfrm>
                <a:off x="1423988" y="2808288"/>
                <a:ext cx="0" cy="392112"/>
              </a:xfrm>
              <a:prstGeom prst="line">
                <a:avLst/>
              </a:prstGeom>
              <a:noFill/>
              <a:ln w="9525">
                <a:solidFill>
                  <a:schemeClr val="tx1"/>
                </a:solidFill>
                <a:round/>
                <a:headEnd/>
                <a:tailEnd type="triangle" w="med" len="med"/>
              </a:ln>
              <a:effectLst/>
            </p:spPr>
            <p:txBody>
              <a:bodyPr/>
              <a:lstStyle/>
              <a:p>
                <a:endParaRPr lang="en-US"/>
              </a:p>
            </p:txBody>
          </p:sp>
          <p:sp>
            <p:nvSpPr>
              <p:cNvPr id="46134" name="Line 54"/>
              <p:cNvSpPr>
                <a:spLocks noChangeShapeType="1"/>
              </p:cNvSpPr>
              <p:nvPr/>
            </p:nvSpPr>
            <p:spPr bwMode="auto">
              <a:xfrm>
                <a:off x="4502150" y="2855913"/>
                <a:ext cx="0" cy="392112"/>
              </a:xfrm>
              <a:prstGeom prst="line">
                <a:avLst/>
              </a:prstGeom>
              <a:noFill/>
              <a:ln w="9525">
                <a:solidFill>
                  <a:schemeClr val="tx1"/>
                </a:solidFill>
                <a:round/>
                <a:headEnd/>
                <a:tailEnd type="triangle" w="med" len="med"/>
              </a:ln>
              <a:effectLst/>
            </p:spPr>
            <p:txBody>
              <a:bodyPr/>
              <a:lstStyle/>
              <a:p>
                <a:endParaRPr lang="en-US"/>
              </a:p>
            </p:txBody>
          </p:sp>
          <p:sp>
            <p:nvSpPr>
              <p:cNvPr id="46135" name="Line 55"/>
              <p:cNvSpPr>
                <a:spLocks noChangeShapeType="1"/>
              </p:cNvSpPr>
              <p:nvPr/>
            </p:nvSpPr>
            <p:spPr bwMode="auto">
              <a:xfrm>
                <a:off x="2909888" y="2490788"/>
                <a:ext cx="0" cy="785812"/>
              </a:xfrm>
              <a:prstGeom prst="line">
                <a:avLst/>
              </a:prstGeom>
              <a:noFill/>
              <a:ln w="9525">
                <a:solidFill>
                  <a:schemeClr val="tx1"/>
                </a:solidFill>
                <a:round/>
                <a:headEnd/>
                <a:tailEnd type="triangle" w="med" len="med"/>
              </a:ln>
              <a:effectLst/>
            </p:spPr>
            <p:txBody>
              <a:bodyPr/>
              <a:lstStyle/>
              <a:p>
                <a:endParaRPr lang="en-US"/>
              </a:p>
            </p:txBody>
          </p:sp>
        </p:grpSp>
        <p:pic>
          <p:nvPicPr>
            <p:cNvPr id="109" name="Picture 108" descr="TP_tmp.bmp"/>
            <p:cNvPicPr>
              <a:picLocks noChangeAspect="1"/>
            </p:cNvPicPr>
            <p:nvPr>
              <p:custDataLst>
                <p:tags r:id="rId8"/>
              </p:custDataLst>
            </p:nvPr>
          </p:nvPicPr>
          <p:blipFill>
            <a:blip r:embed="rId19" cstate="print">
              <a:clrChange>
                <a:clrFrom>
                  <a:srgbClr val="FFFFFF"/>
                </a:clrFrom>
                <a:clrTo>
                  <a:srgbClr val="FFFFFF">
                    <a:alpha val="0"/>
                  </a:srgbClr>
                </a:clrTo>
              </a:clrChange>
            </a:blip>
            <a:stretch>
              <a:fillRect/>
            </a:stretch>
          </p:blipFill>
          <p:spPr>
            <a:xfrm>
              <a:off x="4913585" y="1551152"/>
              <a:ext cx="609601" cy="280416"/>
            </a:xfrm>
            <a:prstGeom prst="rect">
              <a:avLst/>
            </a:prstGeom>
            <a:noFill/>
          </p:spPr>
        </p:pic>
        <p:pic>
          <p:nvPicPr>
            <p:cNvPr id="110" name="Picture 109" descr="TP_tmp.bmp"/>
            <p:cNvPicPr>
              <a:picLocks noChangeAspect="1"/>
            </p:cNvPicPr>
            <p:nvPr>
              <p:custDataLst>
                <p:tags r:id="rId9"/>
              </p:custDataLst>
            </p:nvPr>
          </p:nvPicPr>
          <p:blipFill>
            <a:blip r:embed="rId19" cstate="print">
              <a:clrChange>
                <a:clrFrom>
                  <a:srgbClr val="FFFFFF"/>
                </a:clrFrom>
                <a:clrTo>
                  <a:srgbClr val="FFFFFF">
                    <a:alpha val="0"/>
                  </a:srgbClr>
                </a:clrTo>
              </a:clrChange>
            </a:blip>
            <a:stretch>
              <a:fillRect/>
            </a:stretch>
          </p:blipFill>
          <p:spPr>
            <a:xfrm>
              <a:off x="8029902" y="1624724"/>
              <a:ext cx="609601" cy="280416"/>
            </a:xfrm>
            <a:prstGeom prst="rect">
              <a:avLst/>
            </a:prstGeom>
            <a:noFill/>
          </p:spPr>
        </p:pic>
        <p:pic>
          <p:nvPicPr>
            <p:cNvPr id="112" name="Picture 111" descr="TP_tmp.bmp"/>
            <p:cNvPicPr>
              <a:picLocks noChangeAspect="1"/>
            </p:cNvPicPr>
            <p:nvPr>
              <p:custDataLst>
                <p:tags r:id="rId10"/>
              </p:custDataLst>
            </p:nvPr>
          </p:nvPicPr>
          <p:blipFill>
            <a:blip r:embed="rId20" cstate="print">
              <a:clrChange>
                <a:clrFrom>
                  <a:srgbClr val="FFFFFF"/>
                </a:clrFrom>
                <a:clrTo>
                  <a:srgbClr val="FFFFFF">
                    <a:alpha val="0"/>
                  </a:srgbClr>
                </a:clrTo>
              </a:clrChange>
            </a:blip>
            <a:stretch>
              <a:fillRect/>
            </a:stretch>
          </p:blipFill>
          <p:spPr bwMode="auto">
            <a:xfrm>
              <a:off x="6448094" y="1256862"/>
              <a:ext cx="609603" cy="280416"/>
            </a:xfrm>
            <a:prstGeom prst="rect">
              <a:avLst/>
            </a:prstGeom>
            <a:noFill/>
            <a:ln/>
            <a:effectLst/>
          </p:spPr>
        </p:pic>
      </p:grpSp>
      <p:grpSp>
        <p:nvGrpSpPr>
          <p:cNvPr id="126" name="Group 125"/>
          <p:cNvGrpSpPr/>
          <p:nvPr/>
        </p:nvGrpSpPr>
        <p:grpSpPr>
          <a:xfrm>
            <a:off x="336934" y="3548118"/>
            <a:ext cx="3452046" cy="982197"/>
            <a:chOff x="336934" y="3548118"/>
            <a:chExt cx="3452046" cy="982197"/>
          </a:xfrm>
        </p:grpSpPr>
        <p:sp>
          <p:nvSpPr>
            <p:cNvPr id="46157" name="AutoShape 77"/>
            <p:cNvSpPr>
              <a:spLocks noChangeArrowheads="1"/>
            </p:cNvSpPr>
            <p:nvPr/>
          </p:nvSpPr>
          <p:spPr bwMode="auto">
            <a:xfrm>
              <a:off x="336934" y="4295365"/>
              <a:ext cx="207962" cy="234950"/>
            </a:xfrm>
            <a:prstGeom prst="triangle">
              <a:avLst>
                <a:gd name="adj" fmla="val 50000"/>
              </a:avLst>
            </a:prstGeom>
            <a:solidFill>
              <a:schemeClr val="tx1"/>
            </a:solidFill>
            <a:ln w="9525">
              <a:solidFill>
                <a:schemeClr val="tx1"/>
              </a:solidFill>
              <a:miter lim="800000"/>
              <a:headEnd/>
              <a:tailEnd/>
            </a:ln>
            <a:effectLst/>
          </p:spPr>
          <p:txBody>
            <a:bodyPr wrap="none" anchor="ctr"/>
            <a:lstStyle/>
            <a:p>
              <a:endParaRPr lang="en-US"/>
            </a:p>
          </p:txBody>
        </p:sp>
        <p:sp>
          <p:nvSpPr>
            <p:cNvPr id="46158" name="AutoShape 78"/>
            <p:cNvSpPr>
              <a:spLocks noChangeArrowheads="1"/>
            </p:cNvSpPr>
            <p:nvPr/>
          </p:nvSpPr>
          <p:spPr bwMode="auto">
            <a:xfrm>
              <a:off x="3402396" y="4292190"/>
              <a:ext cx="207963" cy="234950"/>
            </a:xfrm>
            <a:prstGeom prst="triangle">
              <a:avLst>
                <a:gd name="adj" fmla="val 50000"/>
              </a:avLst>
            </a:prstGeom>
            <a:solidFill>
              <a:schemeClr val="tx1"/>
            </a:solidFill>
            <a:ln w="9525">
              <a:solidFill>
                <a:schemeClr val="tx1"/>
              </a:solidFill>
              <a:miter lim="800000"/>
              <a:headEnd/>
              <a:tailEnd/>
            </a:ln>
            <a:effectLst/>
          </p:spPr>
          <p:txBody>
            <a:bodyPr wrap="none" anchor="ctr"/>
            <a:lstStyle/>
            <a:p>
              <a:endParaRPr lang="en-US"/>
            </a:p>
          </p:txBody>
        </p:sp>
        <p:sp>
          <p:nvSpPr>
            <p:cNvPr id="46159" name="Line 79"/>
            <p:cNvSpPr>
              <a:spLocks noChangeShapeType="1"/>
            </p:cNvSpPr>
            <p:nvPr/>
          </p:nvSpPr>
          <p:spPr bwMode="auto">
            <a:xfrm>
              <a:off x="417896" y="4262028"/>
              <a:ext cx="3109913" cy="12700"/>
            </a:xfrm>
            <a:prstGeom prst="line">
              <a:avLst/>
            </a:prstGeom>
            <a:noFill/>
            <a:ln w="76200">
              <a:solidFill>
                <a:schemeClr val="tx1"/>
              </a:solidFill>
              <a:round/>
              <a:headEnd/>
              <a:tailEnd/>
            </a:ln>
            <a:effectLst/>
          </p:spPr>
          <p:txBody>
            <a:bodyPr/>
            <a:lstStyle/>
            <a:p>
              <a:endParaRPr lang="en-US"/>
            </a:p>
          </p:txBody>
        </p:sp>
        <p:sp>
          <p:nvSpPr>
            <p:cNvPr id="46160" name="Oval 80"/>
            <p:cNvSpPr>
              <a:spLocks noChangeArrowheads="1"/>
            </p:cNvSpPr>
            <p:nvPr/>
          </p:nvSpPr>
          <p:spPr bwMode="auto">
            <a:xfrm>
              <a:off x="365509" y="4157253"/>
              <a:ext cx="104775" cy="13017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46161" name="Oval 81"/>
            <p:cNvSpPr>
              <a:spLocks noChangeArrowheads="1"/>
            </p:cNvSpPr>
            <p:nvPr/>
          </p:nvSpPr>
          <p:spPr bwMode="auto">
            <a:xfrm>
              <a:off x="3445259" y="4166778"/>
              <a:ext cx="104775" cy="13017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46162" name="Oval 82"/>
            <p:cNvSpPr>
              <a:spLocks noChangeArrowheads="1"/>
            </p:cNvSpPr>
            <p:nvPr/>
          </p:nvSpPr>
          <p:spPr bwMode="auto">
            <a:xfrm>
              <a:off x="1846646" y="4189003"/>
              <a:ext cx="104775" cy="13017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46163" name="Line 83"/>
            <p:cNvSpPr>
              <a:spLocks noChangeShapeType="1"/>
            </p:cNvSpPr>
            <p:nvPr/>
          </p:nvSpPr>
          <p:spPr bwMode="auto">
            <a:xfrm>
              <a:off x="405196" y="3968340"/>
              <a:ext cx="0" cy="201613"/>
            </a:xfrm>
            <a:prstGeom prst="line">
              <a:avLst/>
            </a:prstGeom>
            <a:noFill/>
            <a:ln w="9525">
              <a:solidFill>
                <a:schemeClr val="tx1"/>
              </a:solidFill>
              <a:round/>
              <a:headEnd/>
              <a:tailEnd type="triangle" w="med" len="med"/>
            </a:ln>
            <a:effectLst/>
          </p:spPr>
          <p:txBody>
            <a:bodyPr/>
            <a:lstStyle/>
            <a:p>
              <a:endParaRPr lang="en-US"/>
            </a:p>
          </p:txBody>
        </p:sp>
        <p:sp>
          <p:nvSpPr>
            <p:cNvPr id="46164" name="Line 84"/>
            <p:cNvSpPr>
              <a:spLocks noChangeShapeType="1"/>
            </p:cNvSpPr>
            <p:nvPr/>
          </p:nvSpPr>
          <p:spPr bwMode="auto">
            <a:xfrm>
              <a:off x="1117984" y="3825465"/>
              <a:ext cx="0" cy="392113"/>
            </a:xfrm>
            <a:prstGeom prst="line">
              <a:avLst/>
            </a:prstGeom>
            <a:noFill/>
            <a:ln w="9525">
              <a:solidFill>
                <a:schemeClr val="tx1"/>
              </a:solidFill>
              <a:round/>
              <a:headEnd/>
              <a:tailEnd type="triangle" w="med" len="med"/>
            </a:ln>
            <a:effectLst/>
          </p:spPr>
          <p:txBody>
            <a:bodyPr/>
            <a:lstStyle/>
            <a:p>
              <a:endParaRPr lang="en-US"/>
            </a:p>
          </p:txBody>
        </p:sp>
        <p:sp>
          <p:nvSpPr>
            <p:cNvPr id="46179" name="Oval 99"/>
            <p:cNvSpPr>
              <a:spLocks noChangeArrowheads="1"/>
            </p:cNvSpPr>
            <p:nvPr/>
          </p:nvSpPr>
          <p:spPr bwMode="auto">
            <a:xfrm>
              <a:off x="1084646" y="4185828"/>
              <a:ext cx="104775" cy="13017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46180" name="Oval 100"/>
            <p:cNvSpPr>
              <a:spLocks noChangeArrowheads="1"/>
            </p:cNvSpPr>
            <p:nvPr/>
          </p:nvSpPr>
          <p:spPr bwMode="auto">
            <a:xfrm>
              <a:off x="2661034" y="4206465"/>
              <a:ext cx="104775" cy="13017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46181" name="Line 101"/>
            <p:cNvSpPr>
              <a:spLocks noChangeShapeType="1"/>
            </p:cNvSpPr>
            <p:nvPr/>
          </p:nvSpPr>
          <p:spPr bwMode="auto">
            <a:xfrm>
              <a:off x="1910146" y="3834990"/>
              <a:ext cx="0" cy="392113"/>
            </a:xfrm>
            <a:prstGeom prst="line">
              <a:avLst/>
            </a:prstGeom>
            <a:noFill/>
            <a:ln w="9525">
              <a:solidFill>
                <a:schemeClr val="tx1"/>
              </a:solidFill>
              <a:round/>
              <a:headEnd/>
              <a:tailEnd type="triangle" w="med" len="med"/>
            </a:ln>
            <a:effectLst/>
          </p:spPr>
          <p:txBody>
            <a:bodyPr/>
            <a:lstStyle/>
            <a:p>
              <a:endParaRPr lang="en-US"/>
            </a:p>
          </p:txBody>
        </p:sp>
        <p:sp>
          <p:nvSpPr>
            <p:cNvPr id="46182" name="Line 102"/>
            <p:cNvSpPr>
              <a:spLocks noChangeShapeType="1"/>
            </p:cNvSpPr>
            <p:nvPr/>
          </p:nvSpPr>
          <p:spPr bwMode="auto">
            <a:xfrm>
              <a:off x="2707071" y="3860390"/>
              <a:ext cx="0" cy="392113"/>
            </a:xfrm>
            <a:prstGeom prst="line">
              <a:avLst/>
            </a:prstGeom>
            <a:noFill/>
            <a:ln w="9525">
              <a:solidFill>
                <a:schemeClr val="tx1"/>
              </a:solidFill>
              <a:round/>
              <a:headEnd/>
              <a:tailEnd type="triangle" w="med" len="med"/>
            </a:ln>
            <a:effectLst/>
          </p:spPr>
          <p:txBody>
            <a:bodyPr/>
            <a:lstStyle/>
            <a:p>
              <a:endParaRPr lang="en-US"/>
            </a:p>
          </p:txBody>
        </p:sp>
        <p:sp>
          <p:nvSpPr>
            <p:cNvPr id="46183" name="Line 103"/>
            <p:cNvSpPr>
              <a:spLocks noChangeShapeType="1"/>
            </p:cNvSpPr>
            <p:nvPr/>
          </p:nvSpPr>
          <p:spPr bwMode="auto">
            <a:xfrm>
              <a:off x="3483359" y="3988978"/>
              <a:ext cx="0" cy="201612"/>
            </a:xfrm>
            <a:prstGeom prst="line">
              <a:avLst/>
            </a:prstGeom>
            <a:noFill/>
            <a:ln w="9525">
              <a:solidFill>
                <a:schemeClr val="tx1"/>
              </a:solidFill>
              <a:round/>
              <a:headEnd/>
              <a:tailEnd type="triangle" w="med" len="med"/>
            </a:ln>
            <a:effectLst/>
          </p:spPr>
          <p:txBody>
            <a:bodyPr/>
            <a:lstStyle/>
            <a:p>
              <a:endParaRPr lang="en-US"/>
            </a:p>
          </p:txBody>
        </p:sp>
        <p:pic>
          <p:nvPicPr>
            <p:cNvPr id="118" name="Picture 117" descr="TP_tmp.bmp"/>
            <p:cNvPicPr>
              <a:picLocks noChangeAspect="1"/>
            </p:cNvPicPr>
            <p:nvPr>
              <p:custDataLst>
                <p:tags r:id="rId4"/>
              </p:custDataLst>
            </p:nvPr>
          </p:nvPicPr>
          <p:blipFill>
            <a:blip r:embed="rId21" cstate="print">
              <a:clrChange>
                <a:clrFrom>
                  <a:srgbClr val="FFFFFF"/>
                </a:clrFrom>
                <a:clrTo>
                  <a:srgbClr val="FFFFFF">
                    <a:alpha val="0"/>
                  </a:srgbClr>
                </a:clrTo>
              </a:clrChange>
            </a:blip>
            <a:stretch>
              <a:fillRect/>
            </a:stretch>
          </p:blipFill>
          <p:spPr>
            <a:xfrm>
              <a:off x="3179379" y="3726793"/>
              <a:ext cx="609601" cy="280416"/>
            </a:xfrm>
            <a:prstGeom prst="rect">
              <a:avLst/>
            </a:prstGeom>
            <a:noFill/>
          </p:spPr>
        </p:pic>
        <p:pic>
          <p:nvPicPr>
            <p:cNvPr id="119" name="Picture 118" descr="TP_tmp.bmp"/>
            <p:cNvPicPr>
              <a:picLocks noChangeAspect="1"/>
            </p:cNvPicPr>
            <p:nvPr>
              <p:custDataLst>
                <p:tags r:id="rId5"/>
              </p:custDataLst>
            </p:nvPr>
          </p:nvPicPr>
          <p:blipFill>
            <a:blip r:embed="rId19" cstate="print">
              <a:clrChange>
                <a:clrFrom>
                  <a:srgbClr val="FFFFFF"/>
                </a:clrFrom>
                <a:clrTo>
                  <a:srgbClr val="FFFFFF">
                    <a:alpha val="0"/>
                  </a:srgbClr>
                </a:clrTo>
              </a:clrChange>
            </a:blip>
            <a:stretch>
              <a:fillRect/>
            </a:stretch>
          </p:blipFill>
          <p:spPr>
            <a:xfrm>
              <a:off x="825061" y="3548118"/>
              <a:ext cx="609601" cy="280416"/>
            </a:xfrm>
            <a:prstGeom prst="rect">
              <a:avLst/>
            </a:prstGeom>
            <a:noFill/>
          </p:spPr>
        </p:pic>
        <p:pic>
          <p:nvPicPr>
            <p:cNvPr id="120" name="Picture 119" descr="TP_tmp.bmp"/>
            <p:cNvPicPr>
              <a:picLocks noChangeAspect="1"/>
            </p:cNvPicPr>
            <p:nvPr>
              <p:custDataLst>
                <p:tags r:id="rId6"/>
              </p:custDataLst>
            </p:nvPr>
          </p:nvPicPr>
          <p:blipFill>
            <a:blip r:embed="rId19" cstate="print">
              <a:clrChange>
                <a:clrFrom>
                  <a:srgbClr val="FFFFFF"/>
                </a:clrFrom>
                <a:clrTo>
                  <a:srgbClr val="FFFFFF">
                    <a:alpha val="0"/>
                  </a:srgbClr>
                </a:clrTo>
              </a:clrChange>
            </a:blip>
            <a:stretch>
              <a:fillRect/>
            </a:stretch>
          </p:blipFill>
          <p:spPr>
            <a:xfrm>
              <a:off x="1623846" y="3574394"/>
              <a:ext cx="609601" cy="280416"/>
            </a:xfrm>
            <a:prstGeom prst="rect">
              <a:avLst/>
            </a:prstGeom>
            <a:noFill/>
          </p:spPr>
        </p:pic>
        <p:pic>
          <p:nvPicPr>
            <p:cNvPr id="121" name="Picture 120" descr="TP_tmp.bmp"/>
            <p:cNvPicPr>
              <a:picLocks noChangeAspect="1"/>
            </p:cNvPicPr>
            <p:nvPr>
              <p:custDataLst>
                <p:tags r:id="rId7"/>
              </p:custDataLst>
            </p:nvPr>
          </p:nvPicPr>
          <p:blipFill>
            <a:blip r:embed="rId19" cstate="print">
              <a:clrChange>
                <a:clrFrom>
                  <a:srgbClr val="FFFFFF"/>
                </a:clrFrom>
                <a:clrTo>
                  <a:srgbClr val="FFFFFF">
                    <a:alpha val="0"/>
                  </a:srgbClr>
                </a:clrTo>
              </a:clrChange>
            </a:blip>
            <a:stretch>
              <a:fillRect/>
            </a:stretch>
          </p:blipFill>
          <p:spPr>
            <a:xfrm>
              <a:off x="2406867" y="3616435"/>
              <a:ext cx="609601" cy="280416"/>
            </a:xfrm>
            <a:prstGeom prst="rect">
              <a:avLst/>
            </a:prstGeom>
            <a:noFill/>
          </p:spPr>
        </p:pic>
      </p:grpSp>
      <p:pic>
        <p:nvPicPr>
          <p:cNvPr id="122" name="Picture 121" descr="TP_tmp.bmp"/>
          <p:cNvPicPr>
            <a:picLocks noChangeAspect="1"/>
          </p:cNvPicPr>
          <p:nvPr>
            <p:custDataLst>
              <p:tags r:id="rId2"/>
            </p:custDataLst>
          </p:nvPr>
        </p:nvPicPr>
        <p:blipFill>
          <a:blip r:embed="rId21" cstate="print">
            <a:clrChange>
              <a:clrFrom>
                <a:srgbClr val="FFFFFF"/>
              </a:clrFrom>
              <a:clrTo>
                <a:srgbClr val="FFFFFF">
                  <a:alpha val="0"/>
                </a:srgbClr>
              </a:clrTo>
            </a:clrChange>
          </a:blip>
          <a:stretch>
            <a:fillRect/>
          </a:stretch>
        </p:blipFill>
        <p:spPr>
          <a:xfrm>
            <a:off x="147142" y="3753068"/>
            <a:ext cx="609601" cy="280416"/>
          </a:xfrm>
          <a:prstGeom prst="rect">
            <a:avLst/>
          </a:prstGeom>
          <a:noFill/>
        </p:spPr>
      </p:pic>
      <p:pic>
        <p:nvPicPr>
          <p:cNvPr id="125" name="Picture 124" descr="TP_tmp.bmp"/>
          <p:cNvPicPr>
            <a:picLocks noChangeAspect="1"/>
          </p:cNvPicPr>
          <p:nvPr>
            <p:custDataLst>
              <p:tags r:id="rId3"/>
            </p:custDataLst>
          </p:nvPr>
        </p:nvPicPr>
        <p:blipFill>
          <a:blip r:embed="rId22" cstate="print">
            <a:clrChange>
              <a:clrFrom>
                <a:srgbClr val="FFFFFF"/>
              </a:clrFrom>
              <a:clrTo>
                <a:srgbClr val="FFFFFF">
                  <a:alpha val="0"/>
                </a:srgbClr>
              </a:clrTo>
            </a:clrChange>
          </a:blip>
          <a:stretch>
            <a:fillRect/>
          </a:stretch>
        </p:blipFill>
        <p:spPr bwMode="auto">
          <a:xfrm>
            <a:off x="3591524" y="5387674"/>
            <a:ext cx="5536710" cy="1423028"/>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1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66" grpId="0" animBg="1"/>
      <p:bldP spid="4616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bwMode="auto">
          <a:xfrm>
            <a:off x="252246" y="2102911"/>
            <a:ext cx="4582528" cy="1144702"/>
            <a:chOff x="945930" y="2134442"/>
            <a:chExt cx="4582528" cy="1144702"/>
          </a:xfrm>
        </p:grpSpPr>
        <p:grpSp>
          <p:nvGrpSpPr>
            <p:cNvPr id="3" name="Group 32"/>
            <p:cNvGrpSpPr/>
            <p:nvPr/>
          </p:nvGrpSpPr>
          <p:grpSpPr bwMode="auto">
            <a:xfrm>
              <a:off x="945930" y="2296427"/>
              <a:ext cx="4582528" cy="982717"/>
              <a:chOff x="283779" y="656815"/>
              <a:chExt cx="4582528" cy="982717"/>
            </a:xfrm>
          </p:grpSpPr>
          <p:sp>
            <p:nvSpPr>
              <p:cNvPr id="7" name="Rectangle 6"/>
              <p:cNvSpPr/>
              <p:nvPr/>
            </p:nvSpPr>
            <p:spPr bwMode="auto">
              <a:xfrm>
                <a:off x="677917" y="993146"/>
                <a:ext cx="3783725" cy="3153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8" name="Rectangle 7"/>
              <p:cNvSpPr/>
              <p:nvPr/>
            </p:nvSpPr>
            <p:spPr bwMode="auto">
              <a:xfrm>
                <a:off x="283779" y="693601"/>
                <a:ext cx="394138" cy="945931"/>
              </a:xfrm>
              <a:prstGeom prst="rect">
                <a:avLst/>
              </a:prstGeom>
              <a:gradFill>
                <a:gsLst>
                  <a:gs pos="0">
                    <a:srgbClr val="D6B19C"/>
                  </a:gs>
                  <a:gs pos="30000">
                    <a:srgbClr val="D49E6C"/>
                  </a:gs>
                  <a:gs pos="70000">
                    <a:srgbClr val="A65528"/>
                  </a:gs>
                  <a:gs pos="100000">
                    <a:srgbClr val="663012"/>
                  </a:gs>
                </a:gsLst>
                <a:lin ang="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9" name="Rectangle 8"/>
              <p:cNvSpPr/>
              <p:nvPr/>
            </p:nvSpPr>
            <p:spPr bwMode="auto">
              <a:xfrm flipH="1">
                <a:off x="4472169" y="656815"/>
                <a:ext cx="394138" cy="945931"/>
              </a:xfrm>
              <a:prstGeom prst="rect">
                <a:avLst/>
              </a:prstGeom>
              <a:gradFill>
                <a:gsLst>
                  <a:gs pos="0">
                    <a:srgbClr val="D6B19C"/>
                  </a:gs>
                  <a:gs pos="30000">
                    <a:srgbClr val="D49E6C"/>
                  </a:gs>
                  <a:gs pos="70000">
                    <a:srgbClr val="A65528"/>
                  </a:gs>
                  <a:gs pos="100000">
                    <a:srgbClr val="663012"/>
                  </a:gs>
                </a:gsLst>
                <a:lin ang="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12" name="Straight Arrow Connector 11"/>
              <p:cNvCxnSpPr/>
              <p:nvPr/>
            </p:nvCxnSpPr>
            <p:spPr bwMode="auto">
              <a:xfrm>
                <a:off x="677917" y="1560732"/>
                <a:ext cx="3783724" cy="15765"/>
              </a:xfrm>
              <a:prstGeom prst="straightConnector1">
                <a:avLst/>
              </a:prstGeom>
              <a:solidFill>
                <a:schemeClr val="accent1"/>
              </a:solidFill>
              <a:ln w="9525" cap="flat" cmpd="sng" algn="ctr">
                <a:solidFill>
                  <a:schemeClr val="tx1"/>
                </a:solidFill>
                <a:prstDash val="solid"/>
                <a:round/>
                <a:headEnd type="arrow" w="med" len="med"/>
                <a:tailEnd type="arrow"/>
              </a:ln>
              <a:effectLst/>
            </p:spPr>
          </p:cxnSp>
          <p:pic>
            <p:nvPicPr>
              <p:cNvPr id="13" name="Picture 12" descr="TP_tmp.bmp"/>
              <p:cNvPicPr>
                <a:picLocks noChangeAspect="1"/>
              </p:cNvPicPr>
              <p:nvPr>
                <p:custDataLst>
                  <p:tags r:id="rId9"/>
                </p:custDataLst>
              </p:nvPr>
            </p:nvPicPr>
            <p:blipFill>
              <a:blip r:embed="rId11" cstate="print">
                <a:clrChange>
                  <a:clrFrom>
                    <a:srgbClr val="FFFFFF"/>
                  </a:clrFrom>
                  <a:clrTo>
                    <a:srgbClr val="FFFFFF">
                      <a:alpha val="0"/>
                    </a:srgbClr>
                  </a:clrTo>
                </a:clrChange>
              </a:blip>
              <a:stretch>
                <a:fillRect/>
              </a:stretch>
            </p:blipFill>
            <p:spPr bwMode="auto">
              <a:xfrm>
                <a:off x="2371028" y="1330379"/>
                <a:ext cx="176784" cy="204216"/>
              </a:xfrm>
              <a:prstGeom prst="rect">
                <a:avLst/>
              </a:prstGeom>
              <a:noFill/>
            </p:spPr>
          </p:pic>
          <p:sp>
            <p:nvSpPr>
              <p:cNvPr id="14" name="Oval 13"/>
              <p:cNvSpPr/>
              <p:nvPr/>
            </p:nvSpPr>
            <p:spPr bwMode="auto">
              <a:xfrm>
                <a:off x="536028" y="1056208"/>
                <a:ext cx="189186" cy="18918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5" name="Oval 14"/>
              <p:cNvSpPr/>
              <p:nvPr/>
            </p:nvSpPr>
            <p:spPr bwMode="auto">
              <a:xfrm>
                <a:off x="4393324" y="1035187"/>
                <a:ext cx="189186" cy="18918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cxnSp>
          <p:nvCxnSpPr>
            <p:cNvPr id="17" name="Straight Arrow Connector 16"/>
            <p:cNvCxnSpPr/>
            <p:nvPr/>
          </p:nvCxnSpPr>
          <p:spPr bwMode="auto">
            <a:xfrm rot="5400000">
              <a:off x="1135117" y="2427889"/>
              <a:ext cx="441435"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1553779" y="2427889"/>
              <a:ext cx="441435"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5400000">
              <a:off x="1972441" y="2427889"/>
              <a:ext cx="441435"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rot="5400000">
              <a:off x="2391103" y="2427889"/>
              <a:ext cx="441435"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5400000">
              <a:off x="2809765" y="2427889"/>
              <a:ext cx="441435"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rot="5400000">
              <a:off x="3228427" y="2427889"/>
              <a:ext cx="441435"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rot="5400000">
              <a:off x="3647089" y="2427889"/>
              <a:ext cx="441435"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4065751" y="2427889"/>
              <a:ext cx="441435"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484413" y="2427889"/>
              <a:ext cx="441435"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5400000">
              <a:off x="4903076" y="2427889"/>
              <a:ext cx="441435"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pic>
          <p:nvPicPr>
            <p:cNvPr id="58" name="Picture 57" descr="TP_tmp.bmp"/>
            <p:cNvPicPr>
              <a:picLocks noChangeAspect="1"/>
            </p:cNvPicPr>
            <p:nvPr>
              <p:custDataLst>
                <p:tags r:id="rId8"/>
              </p:custDataLst>
            </p:nvPr>
          </p:nvPicPr>
          <p:blipFill>
            <a:blip r:embed="rId12" cstate="print">
              <a:clrChange>
                <a:clrFrom>
                  <a:srgbClr val="FFFFFF"/>
                </a:clrFrom>
                <a:clrTo>
                  <a:srgbClr val="FFFFFF">
                    <a:alpha val="0"/>
                  </a:srgbClr>
                </a:clrTo>
              </a:clrChange>
            </a:blip>
            <a:stretch>
              <a:fillRect/>
            </a:stretch>
          </p:blipFill>
          <p:spPr bwMode="auto">
            <a:xfrm>
              <a:off x="3168288" y="2134442"/>
              <a:ext cx="127284" cy="175773"/>
            </a:xfrm>
            <a:prstGeom prst="rect">
              <a:avLst/>
            </a:prstGeom>
            <a:noFill/>
            <a:ln/>
            <a:effectLst/>
          </p:spPr>
        </p:pic>
      </p:grpSp>
      <p:grpSp>
        <p:nvGrpSpPr>
          <p:cNvPr id="71" name="Group 70"/>
          <p:cNvGrpSpPr/>
          <p:nvPr/>
        </p:nvGrpSpPr>
        <p:grpSpPr>
          <a:xfrm>
            <a:off x="0" y="3632200"/>
            <a:ext cx="5702247" cy="1534810"/>
            <a:chOff x="804042" y="3963276"/>
            <a:chExt cx="5702247" cy="1534810"/>
          </a:xfrm>
        </p:grpSpPr>
        <p:grpSp>
          <p:nvGrpSpPr>
            <p:cNvPr id="31" name="Group 32"/>
            <p:cNvGrpSpPr/>
            <p:nvPr/>
          </p:nvGrpSpPr>
          <p:grpSpPr bwMode="auto">
            <a:xfrm>
              <a:off x="987968" y="4104257"/>
              <a:ext cx="4582528" cy="982717"/>
              <a:chOff x="283779" y="656815"/>
              <a:chExt cx="4582528" cy="982717"/>
            </a:xfrm>
          </p:grpSpPr>
          <p:sp>
            <p:nvSpPr>
              <p:cNvPr id="43" name="Rectangle 42"/>
              <p:cNvSpPr/>
              <p:nvPr/>
            </p:nvSpPr>
            <p:spPr bwMode="auto">
              <a:xfrm>
                <a:off x="677917" y="993146"/>
                <a:ext cx="3783725" cy="3153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4" name="Rectangle 43"/>
              <p:cNvSpPr/>
              <p:nvPr/>
            </p:nvSpPr>
            <p:spPr bwMode="auto">
              <a:xfrm>
                <a:off x="283779" y="693601"/>
                <a:ext cx="394138" cy="945931"/>
              </a:xfrm>
              <a:prstGeom prst="rect">
                <a:avLst/>
              </a:prstGeom>
              <a:gradFill>
                <a:gsLst>
                  <a:gs pos="0">
                    <a:srgbClr val="D6B19C"/>
                  </a:gs>
                  <a:gs pos="30000">
                    <a:srgbClr val="D49E6C"/>
                  </a:gs>
                  <a:gs pos="70000">
                    <a:srgbClr val="A65528"/>
                  </a:gs>
                  <a:gs pos="100000">
                    <a:srgbClr val="663012"/>
                  </a:gs>
                </a:gsLst>
                <a:lin ang="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5" name="Rectangle 44"/>
              <p:cNvSpPr/>
              <p:nvPr/>
            </p:nvSpPr>
            <p:spPr bwMode="auto">
              <a:xfrm flipH="1">
                <a:off x="4472169" y="656815"/>
                <a:ext cx="394138" cy="945931"/>
              </a:xfrm>
              <a:prstGeom prst="rect">
                <a:avLst/>
              </a:prstGeom>
              <a:gradFill>
                <a:gsLst>
                  <a:gs pos="0">
                    <a:srgbClr val="D6B19C"/>
                  </a:gs>
                  <a:gs pos="30000">
                    <a:srgbClr val="D49E6C"/>
                  </a:gs>
                  <a:gs pos="70000">
                    <a:srgbClr val="A65528"/>
                  </a:gs>
                  <a:gs pos="100000">
                    <a:srgbClr val="663012"/>
                  </a:gs>
                </a:gsLst>
                <a:lin ang="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46" name="Straight Arrow Connector 45"/>
              <p:cNvCxnSpPr/>
              <p:nvPr/>
            </p:nvCxnSpPr>
            <p:spPr bwMode="auto">
              <a:xfrm>
                <a:off x="677917" y="1560732"/>
                <a:ext cx="3783724" cy="15765"/>
              </a:xfrm>
              <a:prstGeom prst="straightConnector1">
                <a:avLst/>
              </a:prstGeom>
              <a:solidFill>
                <a:schemeClr val="accent1"/>
              </a:solidFill>
              <a:ln w="9525" cap="flat" cmpd="sng" algn="ctr">
                <a:solidFill>
                  <a:schemeClr val="tx1"/>
                </a:solidFill>
                <a:prstDash val="solid"/>
                <a:round/>
                <a:headEnd type="arrow" w="med" len="med"/>
                <a:tailEnd type="arrow"/>
              </a:ln>
              <a:effectLst/>
            </p:spPr>
          </p:cxnSp>
          <p:pic>
            <p:nvPicPr>
              <p:cNvPr id="47" name="Picture 46" descr="TP_tmp.bmp"/>
              <p:cNvPicPr>
                <a:picLocks noChangeAspect="1"/>
              </p:cNvPicPr>
              <p:nvPr>
                <p:custDataLst>
                  <p:tags r:id="rId7"/>
                </p:custDataLst>
              </p:nvPr>
            </p:nvPicPr>
            <p:blipFill>
              <a:blip r:embed="rId11" cstate="print">
                <a:clrChange>
                  <a:clrFrom>
                    <a:srgbClr val="FFFFFF"/>
                  </a:clrFrom>
                  <a:clrTo>
                    <a:srgbClr val="FFFFFF">
                      <a:alpha val="0"/>
                    </a:srgbClr>
                  </a:clrTo>
                </a:clrChange>
              </a:blip>
              <a:stretch>
                <a:fillRect/>
              </a:stretch>
            </p:blipFill>
            <p:spPr bwMode="auto">
              <a:xfrm>
                <a:off x="2371028" y="1330379"/>
                <a:ext cx="176784" cy="204216"/>
              </a:xfrm>
              <a:prstGeom prst="rect">
                <a:avLst/>
              </a:prstGeom>
              <a:noFill/>
            </p:spPr>
          </p:pic>
          <p:sp>
            <p:nvSpPr>
              <p:cNvPr id="48" name="Oval 47"/>
              <p:cNvSpPr/>
              <p:nvPr/>
            </p:nvSpPr>
            <p:spPr bwMode="auto">
              <a:xfrm>
                <a:off x="536028" y="1056208"/>
                <a:ext cx="189186" cy="18918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9" name="Oval 48"/>
              <p:cNvSpPr/>
              <p:nvPr/>
            </p:nvSpPr>
            <p:spPr bwMode="auto">
              <a:xfrm>
                <a:off x="4393324" y="1035187"/>
                <a:ext cx="189186" cy="18918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cxnSp>
          <p:nvCxnSpPr>
            <p:cNvPr id="32" name="Straight Arrow Connector 31"/>
            <p:cNvCxnSpPr/>
            <p:nvPr/>
          </p:nvCxnSpPr>
          <p:spPr bwMode="auto">
            <a:xfrm rot="5400000">
              <a:off x="1145623" y="4929423"/>
              <a:ext cx="441435"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41" name="Straight Arrow Connector 40"/>
            <p:cNvCxnSpPr/>
            <p:nvPr/>
          </p:nvCxnSpPr>
          <p:spPr bwMode="auto">
            <a:xfrm rot="5400000">
              <a:off x="4976646" y="4897891"/>
              <a:ext cx="441435"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pic>
          <p:nvPicPr>
            <p:cNvPr id="63" name="Picture 62" descr="TP_tmp.bmp"/>
            <p:cNvPicPr>
              <a:picLocks noChangeAspect="1"/>
            </p:cNvPicPr>
            <p:nvPr>
              <p:custDataLst>
                <p:tags r:id="rId3"/>
              </p:custDataLst>
            </p:nvPr>
          </p:nvPicPr>
          <p:blipFill>
            <a:blip r:embed="rId13" cstate="print">
              <a:clrChange>
                <a:clrFrom>
                  <a:srgbClr val="FFFFFF"/>
                </a:clrFrom>
                <a:clrTo>
                  <a:srgbClr val="FFFFFF">
                    <a:alpha val="0"/>
                  </a:srgbClr>
                </a:clrTo>
              </a:clrChange>
            </a:blip>
            <a:stretch>
              <a:fillRect/>
            </a:stretch>
          </p:blipFill>
          <p:spPr bwMode="auto">
            <a:xfrm>
              <a:off x="1132695" y="5219272"/>
              <a:ext cx="530355" cy="278814"/>
            </a:xfrm>
            <a:prstGeom prst="rect">
              <a:avLst/>
            </a:prstGeom>
            <a:noFill/>
            <a:ln/>
            <a:effectLst/>
          </p:spPr>
        </p:pic>
        <p:sp>
          <p:nvSpPr>
            <p:cNvPr id="50" name="Freeform 49"/>
            <p:cNvSpPr/>
            <p:nvPr/>
          </p:nvSpPr>
          <p:spPr bwMode="auto">
            <a:xfrm>
              <a:off x="874983" y="4225157"/>
              <a:ext cx="465083" cy="675289"/>
            </a:xfrm>
            <a:custGeom>
              <a:avLst/>
              <a:gdLst>
                <a:gd name="connsiteX0" fmla="*/ 465083 w 465083"/>
                <a:gd name="connsiteY0" fmla="*/ 0 h 675289"/>
                <a:gd name="connsiteX1" fmla="*/ 39414 w 465083"/>
                <a:gd name="connsiteY1" fmla="*/ 299545 h 675289"/>
                <a:gd name="connsiteX2" fmla="*/ 228600 w 465083"/>
                <a:gd name="connsiteY2" fmla="*/ 614855 h 675289"/>
                <a:gd name="connsiteX3" fmla="*/ 465083 w 465083"/>
                <a:gd name="connsiteY3" fmla="*/ 662152 h 675289"/>
              </a:gdLst>
              <a:ahLst/>
              <a:cxnLst>
                <a:cxn ang="0">
                  <a:pos x="connsiteX0" y="connsiteY0"/>
                </a:cxn>
                <a:cxn ang="0">
                  <a:pos x="connsiteX1" y="connsiteY1"/>
                </a:cxn>
                <a:cxn ang="0">
                  <a:pos x="connsiteX2" y="connsiteY2"/>
                </a:cxn>
                <a:cxn ang="0">
                  <a:pos x="connsiteX3" y="connsiteY3"/>
                </a:cxn>
              </a:cxnLst>
              <a:rect l="l" t="t" r="r" b="b"/>
              <a:pathLst>
                <a:path w="465083" h="675289">
                  <a:moveTo>
                    <a:pt x="465083" y="0"/>
                  </a:moveTo>
                  <a:cubicBezTo>
                    <a:pt x="271955" y="98534"/>
                    <a:pt x="78828" y="197069"/>
                    <a:pt x="39414" y="299545"/>
                  </a:cubicBezTo>
                  <a:cubicBezTo>
                    <a:pt x="0" y="402021"/>
                    <a:pt x="157655" y="554421"/>
                    <a:pt x="228600" y="614855"/>
                  </a:cubicBezTo>
                  <a:cubicBezTo>
                    <a:pt x="299545" y="675289"/>
                    <a:pt x="382314" y="668720"/>
                    <a:pt x="465083" y="662152"/>
                  </a:cubicBezTo>
                </a:path>
              </a:pathLst>
            </a:custGeom>
            <a:noFill/>
            <a:ln w="25400"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1" name="Freeform 50"/>
            <p:cNvSpPr/>
            <p:nvPr/>
          </p:nvSpPr>
          <p:spPr bwMode="auto">
            <a:xfrm flipH="1">
              <a:off x="5221014" y="4235669"/>
              <a:ext cx="465083" cy="675289"/>
            </a:xfrm>
            <a:custGeom>
              <a:avLst/>
              <a:gdLst>
                <a:gd name="connsiteX0" fmla="*/ 465083 w 465083"/>
                <a:gd name="connsiteY0" fmla="*/ 0 h 675289"/>
                <a:gd name="connsiteX1" fmla="*/ 39414 w 465083"/>
                <a:gd name="connsiteY1" fmla="*/ 299545 h 675289"/>
                <a:gd name="connsiteX2" fmla="*/ 228600 w 465083"/>
                <a:gd name="connsiteY2" fmla="*/ 614855 h 675289"/>
                <a:gd name="connsiteX3" fmla="*/ 465083 w 465083"/>
                <a:gd name="connsiteY3" fmla="*/ 662152 h 675289"/>
              </a:gdLst>
              <a:ahLst/>
              <a:cxnLst>
                <a:cxn ang="0">
                  <a:pos x="connsiteX0" y="connsiteY0"/>
                </a:cxn>
                <a:cxn ang="0">
                  <a:pos x="connsiteX1" y="connsiteY1"/>
                </a:cxn>
                <a:cxn ang="0">
                  <a:pos x="connsiteX2" y="connsiteY2"/>
                </a:cxn>
                <a:cxn ang="0">
                  <a:pos x="connsiteX3" y="connsiteY3"/>
                </a:cxn>
              </a:cxnLst>
              <a:rect l="l" t="t" r="r" b="b"/>
              <a:pathLst>
                <a:path w="465083" h="675289">
                  <a:moveTo>
                    <a:pt x="465083" y="0"/>
                  </a:moveTo>
                  <a:cubicBezTo>
                    <a:pt x="271955" y="98534"/>
                    <a:pt x="78828" y="197069"/>
                    <a:pt x="39414" y="299545"/>
                  </a:cubicBezTo>
                  <a:cubicBezTo>
                    <a:pt x="0" y="402021"/>
                    <a:pt x="157655" y="554421"/>
                    <a:pt x="228600" y="614855"/>
                  </a:cubicBezTo>
                  <a:cubicBezTo>
                    <a:pt x="299545" y="675289"/>
                    <a:pt x="382314" y="668720"/>
                    <a:pt x="465083" y="662152"/>
                  </a:cubicBezTo>
                </a:path>
              </a:pathLst>
            </a:custGeom>
            <a:noFill/>
            <a:ln w="25400"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pic>
          <p:nvPicPr>
            <p:cNvPr id="64" name="Picture 63" descr="TP_tmp.bmp"/>
            <p:cNvPicPr>
              <a:picLocks noChangeAspect="1"/>
            </p:cNvPicPr>
            <p:nvPr>
              <p:custDataLst>
                <p:tags r:id="rId4"/>
              </p:custDataLst>
            </p:nvPr>
          </p:nvPicPr>
          <p:blipFill>
            <a:blip r:embed="rId13" cstate="print">
              <a:clrChange>
                <a:clrFrom>
                  <a:srgbClr val="FFFFFF"/>
                </a:clrFrom>
                <a:clrTo>
                  <a:srgbClr val="FFFFFF">
                    <a:alpha val="0"/>
                  </a:srgbClr>
                </a:clrTo>
              </a:clrChange>
            </a:blip>
            <a:stretch>
              <a:fillRect/>
            </a:stretch>
          </p:blipFill>
          <p:spPr bwMode="auto">
            <a:xfrm>
              <a:off x="4942695" y="5166719"/>
              <a:ext cx="530355" cy="278814"/>
            </a:xfrm>
            <a:prstGeom prst="rect">
              <a:avLst/>
            </a:prstGeom>
            <a:noFill/>
            <a:ln/>
            <a:effectLst/>
          </p:spPr>
        </p:pic>
        <p:pic>
          <p:nvPicPr>
            <p:cNvPr id="61" name="Picture 60" descr="TP_tmp.bmp"/>
            <p:cNvPicPr>
              <a:picLocks noChangeAspect="1"/>
            </p:cNvPicPr>
            <p:nvPr>
              <p:custDataLst>
                <p:tags r:id="rId5"/>
              </p:custDataLst>
            </p:nvPr>
          </p:nvPicPr>
          <p:blipFill>
            <a:blip r:embed="rId14" cstate="print">
              <a:clrChange>
                <a:clrFrom>
                  <a:srgbClr val="FFFFFF"/>
                </a:clrFrom>
                <a:clrTo>
                  <a:srgbClr val="FFFFFF">
                    <a:alpha val="0"/>
                  </a:srgbClr>
                </a:clrTo>
              </a:clrChange>
            </a:blip>
            <a:stretch>
              <a:fillRect/>
            </a:stretch>
          </p:blipFill>
          <p:spPr bwMode="auto">
            <a:xfrm>
              <a:off x="804042" y="3963276"/>
              <a:ext cx="787155" cy="305098"/>
            </a:xfrm>
            <a:prstGeom prst="rect">
              <a:avLst/>
            </a:prstGeom>
            <a:noFill/>
            <a:ln/>
            <a:effectLst/>
          </p:spPr>
        </p:pic>
        <p:pic>
          <p:nvPicPr>
            <p:cNvPr id="62" name="Picture 61" descr="TP_tmp.bmp"/>
            <p:cNvPicPr>
              <a:picLocks noChangeAspect="1"/>
            </p:cNvPicPr>
            <p:nvPr>
              <p:custDataLst>
                <p:tags r:id="rId6"/>
              </p:custDataLst>
            </p:nvPr>
          </p:nvPicPr>
          <p:blipFill>
            <a:blip r:embed="rId14" cstate="print">
              <a:clrChange>
                <a:clrFrom>
                  <a:srgbClr val="FFFFFF"/>
                </a:clrFrom>
                <a:clrTo>
                  <a:srgbClr val="FFFFFF">
                    <a:alpha val="0"/>
                  </a:srgbClr>
                </a:clrTo>
              </a:clrChange>
            </a:blip>
            <a:stretch>
              <a:fillRect/>
            </a:stretch>
          </p:blipFill>
          <p:spPr bwMode="auto">
            <a:xfrm>
              <a:off x="5719134" y="4415220"/>
              <a:ext cx="787155" cy="305098"/>
            </a:xfrm>
            <a:prstGeom prst="rect">
              <a:avLst/>
            </a:prstGeom>
            <a:noFill/>
            <a:ln/>
            <a:effectLst/>
          </p:spPr>
        </p:pic>
      </p:grpSp>
      <p:pic>
        <p:nvPicPr>
          <p:cNvPr id="70" name="Picture 69" descr="TP_tmp.bmp"/>
          <p:cNvPicPr>
            <a:picLocks noChangeAspect="1"/>
          </p:cNvPicPr>
          <p:nvPr>
            <p:custDataLst>
              <p:tags r:id="rId1"/>
            </p:custDataLst>
          </p:nvPr>
        </p:nvPicPr>
        <p:blipFill>
          <a:blip r:embed="rId15" cstate="print">
            <a:clrChange>
              <a:clrFrom>
                <a:srgbClr val="FFFFFF"/>
              </a:clrFrom>
              <a:clrTo>
                <a:srgbClr val="FFFFFF">
                  <a:alpha val="0"/>
                </a:srgbClr>
              </a:clrTo>
            </a:clrChange>
          </a:blip>
          <a:stretch>
            <a:fillRect/>
          </a:stretch>
        </p:blipFill>
        <p:spPr bwMode="auto">
          <a:xfrm>
            <a:off x="185561" y="352966"/>
            <a:ext cx="7417068" cy="1624866"/>
          </a:xfrm>
          <a:prstGeom prst="rect">
            <a:avLst/>
          </a:prstGeom>
          <a:noFill/>
          <a:ln/>
          <a:effectLst/>
        </p:spPr>
      </p:pic>
      <p:pic>
        <p:nvPicPr>
          <p:cNvPr id="73" name="Picture 72" descr="TP_tmp.bmp"/>
          <p:cNvPicPr>
            <a:picLocks noChangeAspect="1"/>
          </p:cNvPicPr>
          <p:nvPr>
            <p:custDataLst>
              <p:tags r:id="rId2"/>
            </p:custDataLst>
          </p:nvPr>
        </p:nvPicPr>
        <p:blipFill>
          <a:blip r:embed="rId16" cstate="print">
            <a:clrChange>
              <a:clrFrom>
                <a:srgbClr val="FFFFFF"/>
              </a:clrFrom>
              <a:clrTo>
                <a:srgbClr val="FFFFFF">
                  <a:alpha val="0"/>
                </a:srgbClr>
              </a:clrTo>
            </a:clrChange>
          </a:blip>
          <a:stretch>
            <a:fillRect/>
          </a:stretch>
        </p:blipFill>
        <p:spPr bwMode="auto">
          <a:xfrm>
            <a:off x="5191057" y="1882320"/>
            <a:ext cx="3680724" cy="4975680"/>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P_tmp.bmp"/>
          <p:cNvPicPr>
            <a:picLocks noChangeAspect="1"/>
          </p:cNvPicPr>
          <p:nvPr>
            <p:custDataLst>
              <p:tags r:id="rId1"/>
            </p:custDataLst>
          </p:nvPr>
        </p:nvPicPr>
        <p:blipFill>
          <a:blip r:embed="rId11" cstate="print">
            <a:clrChange>
              <a:clrFrom>
                <a:srgbClr val="FFFFFF"/>
              </a:clrFrom>
              <a:clrTo>
                <a:srgbClr val="FFFFFF">
                  <a:alpha val="0"/>
                </a:srgbClr>
              </a:clrTo>
            </a:clrChange>
          </a:blip>
          <a:stretch>
            <a:fillRect/>
          </a:stretch>
        </p:blipFill>
        <p:spPr bwMode="auto">
          <a:xfrm>
            <a:off x="62547" y="589447"/>
            <a:ext cx="8739668" cy="585287"/>
          </a:xfrm>
          <a:prstGeom prst="rect">
            <a:avLst/>
          </a:prstGeom>
          <a:noFill/>
          <a:ln/>
          <a:effectLst/>
        </p:spPr>
      </p:pic>
      <p:grpSp>
        <p:nvGrpSpPr>
          <p:cNvPr id="40" name="Group 39"/>
          <p:cNvGrpSpPr/>
          <p:nvPr/>
        </p:nvGrpSpPr>
        <p:grpSpPr>
          <a:xfrm>
            <a:off x="3988676" y="1714063"/>
            <a:ext cx="4628092" cy="1714840"/>
            <a:chOff x="3988676" y="1714063"/>
            <a:chExt cx="4628092" cy="1714840"/>
          </a:xfrm>
        </p:grpSpPr>
        <p:sp>
          <p:nvSpPr>
            <p:cNvPr id="16" name="Rectangle 15"/>
            <p:cNvSpPr/>
            <p:nvPr/>
          </p:nvSpPr>
          <p:spPr bwMode="auto">
            <a:xfrm>
              <a:off x="4314492" y="2296477"/>
              <a:ext cx="3783725" cy="3153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19" name="Straight Arrow Connector 18"/>
            <p:cNvCxnSpPr/>
            <p:nvPr/>
          </p:nvCxnSpPr>
          <p:spPr bwMode="auto">
            <a:xfrm>
              <a:off x="4314492" y="2864063"/>
              <a:ext cx="3783724" cy="15765"/>
            </a:xfrm>
            <a:prstGeom prst="straightConnector1">
              <a:avLst/>
            </a:prstGeom>
            <a:solidFill>
              <a:schemeClr val="accent1"/>
            </a:solidFill>
            <a:ln w="9525" cap="flat" cmpd="sng" algn="ctr">
              <a:solidFill>
                <a:schemeClr val="tx1"/>
              </a:solidFill>
              <a:prstDash val="solid"/>
              <a:round/>
              <a:headEnd type="arrow" w="med" len="med"/>
              <a:tailEnd type="arrow"/>
            </a:ln>
            <a:effectLst/>
          </p:spPr>
        </p:cxnSp>
        <p:pic>
          <p:nvPicPr>
            <p:cNvPr id="20" name="Picture 19" descr="TP_tmp.bmp"/>
            <p:cNvPicPr>
              <a:picLocks noChangeAspect="1"/>
            </p:cNvPicPr>
            <p:nvPr>
              <p:custDataLst>
                <p:tags r:id="rId5"/>
              </p:custDataLst>
            </p:nvPr>
          </p:nvPicPr>
          <p:blipFill>
            <a:blip r:embed="rId12" cstate="print">
              <a:clrChange>
                <a:clrFrom>
                  <a:srgbClr val="FFFFFF"/>
                </a:clrFrom>
                <a:clrTo>
                  <a:srgbClr val="FFFFFF">
                    <a:alpha val="0"/>
                  </a:srgbClr>
                </a:clrTo>
              </a:clrChange>
            </a:blip>
            <a:stretch>
              <a:fillRect/>
            </a:stretch>
          </p:blipFill>
          <p:spPr bwMode="auto">
            <a:xfrm>
              <a:off x="6007603" y="2633710"/>
              <a:ext cx="176784" cy="204216"/>
            </a:xfrm>
            <a:prstGeom prst="rect">
              <a:avLst/>
            </a:prstGeom>
            <a:noFill/>
          </p:spPr>
        </p:pic>
        <p:sp>
          <p:nvSpPr>
            <p:cNvPr id="21" name="Oval 20"/>
            <p:cNvSpPr/>
            <p:nvPr/>
          </p:nvSpPr>
          <p:spPr bwMode="auto">
            <a:xfrm>
              <a:off x="4172603" y="2359539"/>
              <a:ext cx="189186" cy="18918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2" name="Oval 21"/>
            <p:cNvSpPr/>
            <p:nvPr/>
          </p:nvSpPr>
          <p:spPr bwMode="auto">
            <a:xfrm>
              <a:off x="8029899" y="2338518"/>
              <a:ext cx="189186" cy="18918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24" name="Straight Arrow Connector 23"/>
            <p:cNvCxnSpPr>
              <a:stCxn id="21" idx="5"/>
            </p:cNvCxnSpPr>
            <p:nvPr/>
          </p:nvCxnSpPr>
          <p:spPr bwMode="auto">
            <a:xfrm rot="5400000">
              <a:off x="4033807" y="2821295"/>
              <a:ext cx="600553"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7812290" y="2768744"/>
              <a:ext cx="600553"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6" name="Freeform 25"/>
            <p:cNvSpPr/>
            <p:nvPr/>
          </p:nvSpPr>
          <p:spPr bwMode="auto">
            <a:xfrm>
              <a:off x="3988676" y="1989083"/>
              <a:ext cx="457200" cy="785648"/>
            </a:xfrm>
            <a:custGeom>
              <a:avLst/>
              <a:gdLst>
                <a:gd name="connsiteX0" fmla="*/ 457200 w 457200"/>
                <a:gd name="connsiteY0" fmla="*/ 785648 h 785648"/>
                <a:gd name="connsiteX1" fmla="*/ 78827 w 457200"/>
                <a:gd name="connsiteY1" fmla="*/ 627993 h 785648"/>
                <a:gd name="connsiteX2" fmla="*/ 31531 w 457200"/>
                <a:gd name="connsiteY2" fmla="*/ 281151 h 785648"/>
                <a:gd name="connsiteX3" fmla="*/ 268014 w 457200"/>
                <a:gd name="connsiteY3" fmla="*/ 44669 h 785648"/>
                <a:gd name="connsiteX4" fmla="*/ 378372 w 457200"/>
                <a:gd name="connsiteY4" fmla="*/ 13138 h 785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785648">
                  <a:moveTo>
                    <a:pt x="457200" y="785648"/>
                  </a:moveTo>
                  <a:cubicBezTo>
                    <a:pt x="303486" y="748862"/>
                    <a:pt x="149772" y="712076"/>
                    <a:pt x="78827" y="627993"/>
                  </a:cubicBezTo>
                  <a:cubicBezTo>
                    <a:pt x="7882" y="543910"/>
                    <a:pt x="0" y="378372"/>
                    <a:pt x="31531" y="281151"/>
                  </a:cubicBezTo>
                  <a:cubicBezTo>
                    <a:pt x="63062" y="183930"/>
                    <a:pt x="210207" y="89338"/>
                    <a:pt x="268014" y="44669"/>
                  </a:cubicBezTo>
                  <a:cubicBezTo>
                    <a:pt x="325821" y="0"/>
                    <a:pt x="352096" y="6569"/>
                    <a:pt x="378372" y="13138"/>
                  </a:cubicBezTo>
                </a:path>
              </a:pathLst>
            </a:custGeom>
            <a:no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7" name="Freeform 26"/>
            <p:cNvSpPr/>
            <p:nvPr/>
          </p:nvSpPr>
          <p:spPr bwMode="auto">
            <a:xfrm>
              <a:off x="7830220" y="2031125"/>
              <a:ext cx="457200" cy="785648"/>
            </a:xfrm>
            <a:custGeom>
              <a:avLst/>
              <a:gdLst>
                <a:gd name="connsiteX0" fmla="*/ 457200 w 457200"/>
                <a:gd name="connsiteY0" fmla="*/ 785648 h 785648"/>
                <a:gd name="connsiteX1" fmla="*/ 78827 w 457200"/>
                <a:gd name="connsiteY1" fmla="*/ 627993 h 785648"/>
                <a:gd name="connsiteX2" fmla="*/ 31531 w 457200"/>
                <a:gd name="connsiteY2" fmla="*/ 281151 h 785648"/>
                <a:gd name="connsiteX3" fmla="*/ 268014 w 457200"/>
                <a:gd name="connsiteY3" fmla="*/ 44669 h 785648"/>
                <a:gd name="connsiteX4" fmla="*/ 378372 w 457200"/>
                <a:gd name="connsiteY4" fmla="*/ 13138 h 785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785648">
                  <a:moveTo>
                    <a:pt x="457200" y="785648"/>
                  </a:moveTo>
                  <a:cubicBezTo>
                    <a:pt x="303486" y="748862"/>
                    <a:pt x="149772" y="712076"/>
                    <a:pt x="78827" y="627993"/>
                  </a:cubicBezTo>
                  <a:cubicBezTo>
                    <a:pt x="7882" y="543910"/>
                    <a:pt x="0" y="378372"/>
                    <a:pt x="31531" y="281151"/>
                  </a:cubicBezTo>
                  <a:cubicBezTo>
                    <a:pt x="63062" y="183930"/>
                    <a:pt x="210207" y="89338"/>
                    <a:pt x="268014" y="44669"/>
                  </a:cubicBezTo>
                  <a:cubicBezTo>
                    <a:pt x="325821" y="0"/>
                    <a:pt x="352096" y="6569"/>
                    <a:pt x="378372" y="13138"/>
                  </a:cubicBezTo>
                </a:path>
              </a:pathLst>
            </a:custGeom>
            <a:no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pic>
          <p:nvPicPr>
            <p:cNvPr id="36" name="Picture 35" descr="TP_tmp.bmp"/>
            <p:cNvPicPr>
              <a:picLocks noChangeAspect="1"/>
            </p:cNvPicPr>
            <p:nvPr>
              <p:custDataLst>
                <p:tags r:id="rId6"/>
              </p:custDataLst>
            </p:nvPr>
          </p:nvPicPr>
          <p:blipFill>
            <a:blip r:embed="rId13" cstate="print">
              <a:clrChange>
                <a:clrFrom>
                  <a:srgbClr val="FFFFFF"/>
                </a:clrFrom>
                <a:clrTo>
                  <a:srgbClr val="FFFFFF">
                    <a:alpha val="0"/>
                  </a:srgbClr>
                </a:clrTo>
              </a:clrChange>
            </a:blip>
            <a:stretch>
              <a:fillRect/>
            </a:stretch>
          </p:blipFill>
          <p:spPr bwMode="auto">
            <a:xfrm>
              <a:off x="4227852" y="3175000"/>
              <a:ext cx="688293" cy="253903"/>
            </a:xfrm>
            <a:prstGeom prst="rect">
              <a:avLst/>
            </a:prstGeom>
            <a:noFill/>
            <a:ln/>
            <a:effectLst/>
          </p:spPr>
        </p:pic>
        <p:pic>
          <p:nvPicPr>
            <p:cNvPr id="38" name="Picture 37" descr="TP_tmp.bmp"/>
            <p:cNvPicPr>
              <a:picLocks noChangeAspect="1"/>
            </p:cNvPicPr>
            <p:nvPr>
              <p:custDataLst>
                <p:tags r:id="rId7"/>
              </p:custDataLst>
            </p:nvPr>
          </p:nvPicPr>
          <p:blipFill>
            <a:blip r:embed="rId14" cstate="print">
              <a:clrChange>
                <a:clrFrom>
                  <a:srgbClr val="FFFFFF"/>
                </a:clrFrom>
                <a:clrTo>
                  <a:srgbClr val="FFFFFF">
                    <a:alpha val="0"/>
                  </a:srgbClr>
                </a:clrTo>
              </a:clrChange>
            </a:blip>
            <a:stretch>
              <a:fillRect/>
            </a:stretch>
          </p:blipFill>
          <p:spPr bwMode="auto">
            <a:xfrm>
              <a:off x="7926510" y="1782378"/>
              <a:ext cx="690258" cy="254628"/>
            </a:xfrm>
            <a:prstGeom prst="rect">
              <a:avLst/>
            </a:prstGeom>
            <a:noFill/>
            <a:ln/>
            <a:effectLst/>
          </p:spPr>
        </p:pic>
        <p:pic>
          <p:nvPicPr>
            <p:cNvPr id="37" name="Picture 36" descr="TP_tmp.bmp"/>
            <p:cNvPicPr>
              <a:picLocks noChangeAspect="1"/>
            </p:cNvPicPr>
            <p:nvPr>
              <p:custDataLst>
                <p:tags r:id="rId8"/>
              </p:custDataLst>
            </p:nvPr>
          </p:nvPicPr>
          <p:blipFill>
            <a:blip r:embed="rId15" cstate="print">
              <a:clrChange>
                <a:clrFrom>
                  <a:srgbClr val="FFFFFF"/>
                </a:clrFrom>
                <a:clrTo>
                  <a:srgbClr val="FFFFFF">
                    <a:alpha val="0"/>
                  </a:srgbClr>
                </a:clrTo>
              </a:clrChange>
            </a:blip>
            <a:stretch>
              <a:fillRect/>
            </a:stretch>
          </p:blipFill>
          <p:spPr bwMode="auto">
            <a:xfrm>
              <a:off x="4076513" y="1714063"/>
              <a:ext cx="686173" cy="253121"/>
            </a:xfrm>
            <a:prstGeom prst="rect">
              <a:avLst/>
            </a:prstGeom>
            <a:noFill/>
            <a:ln/>
            <a:effectLst/>
          </p:spPr>
        </p:pic>
        <p:pic>
          <p:nvPicPr>
            <p:cNvPr id="39" name="Picture 38" descr="TP_tmp.bmp"/>
            <p:cNvPicPr>
              <a:picLocks noChangeAspect="1"/>
            </p:cNvPicPr>
            <p:nvPr>
              <p:custDataLst>
                <p:tags r:id="rId9"/>
              </p:custDataLst>
            </p:nvPr>
          </p:nvPicPr>
          <p:blipFill>
            <a:blip r:embed="rId16" cstate="print">
              <a:clrChange>
                <a:clrFrom>
                  <a:srgbClr val="FFFFFF"/>
                </a:clrFrom>
                <a:clrTo>
                  <a:srgbClr val="FFFFFF">
                    <a:alpha val="0"/>
                  </a:srgbClr>
                </a:clrTo>
              </a:clrChange>
            </a:blip>
            <a:stretch>
              <a:fillRect/>
            </a:stretch>
          </p:blipFill>
          <p:spPr bwMode="auto">
            <a:xfrm>
              <a:off x="7789609" y="3111937"/>
              <a:ext cx="690794" cy="254825"/>
            </a:xfrm>
            <a:prstGeom prst="rect">
              <a:avLst/>
            </a:prstGeom>
            <a:noFill/>
            <a:ln/>
            <a:effectLst/>
          </p:spPr>
        </p:pic>
      </p:grpSp>
      <p:grpSp>
        <p:nvGrpSpPr>
          <p:cNvPr id="49" name="Group 48"/>
          <p:cNvGrpSpPr/>
          <p:nvPr/>
        </p:nvGrpSpPr>
        <p:grpSpPr>
          <a:xfrm>
            <a:off x="4303192" y="1686909"/>
            <a:ext cx="1356630" cy="2081844"/>
            <a:chOff x="4303192" y="1686909"/>
            <a:chExt cx="1356630" cy="2081844"/>
          </a:xfrm>
        </p:grpSpPr>
        <p:cxnSp>
          <p:nvCxnSpPr>
            <p:cNvPr id="42" name="Straight Connector 41"/>
            <p:cNvCxnSpPr/>
            <p:nvPr/>
          </p:nvCxnSpPr>
          <p:spPr bwMode="auto">
            <a:xfrm rot="5400000">
              <a:off x="4713890" y="2617075"/>
              <a:ext cx="1876097" cy="15766"/>
            </a:xfrm>
            <a:prstGeom prst="line">
              <a:avLst/>
            </a:prstGeom>
            <a:solidFill>
              <a:schemeClr val="accent1"/>
            </a:solidFill>
            <a:ln w="25400" cap="flat" cmpd="sng" algn="ctr">
              <a:solidFill>
                <a:schemeClr val="tx1"/>
              </a:solidFill>
              <a:prstDash val="dash"/>
              <a:round/>
              <a:headEnd type="none" w="med" len="med"/>
              <a:tailEnd type="none" w="med" len="med"/>
            </a:ln>
            <a:effectLst/>
          </p:spPr>
        </p:cxnSp>
        <p:cxnSp>
          <p:nvCxnSpPr>
            <p:cNvPr id="44" name="Straight Connector 43"/>
            <p:cNvCxnSpPr/>
            <p:nvPr/>
          </p:nvCxnSpPr>
          <p:spPr bwMode="auto">
            <a:xfrm rot="5400000">
              <a:off x="4138448" y="3602421"/>
              <a:ext cx="331076" cy="1588"/>
            </a:xfrm>
            <a:prstGeom prst="line">
              <a:avLst/>
            </a:prstGeom>
            <a:solidFill>
              <a:schemeClr val="accent1"/>
            </a:solidFill>
            <a:ln w="25400" cap="flat" cmpd="sng" algn="ctr">
              <a:solidFill>
                <a:schemeClr val="tx1"/>
              </a:solidFill>
              <a:prstDash val="dash"/>
              <a:round/>
              <a:headEnd type="none" w="med" len="med"/>
              <a:tailEnd type="none" w="med" len="med"/>
            </a:ln>
            <a:effectLst/>
          </p:spPr>
        </p:cxnSp>
        <p:cxnSp>
          <p:nvCxnSpPr>
            <p:cNvPr id="46" name="Straight Connector 45"/>
            <p:cNvCxnSpPr/>
            <p:nvPr/>
          </p:nvCxnSpPr>
          <p:spPr bwMode="auto">
            <a:xfrm flipV="1">
              <a:off x="4303986" y="3578772"/>
              <a:ext cx="1340069" cy="0"/>
            </a:xfrm>
            <a:prstGeom prst="line">
              <a:avLst/>
            </a:prstGeom>
            <a:solidFill>
              <a:schemeClr val="accent1"/>
            </a:solidFill>
            <a:ln w="25400" cap="flat" cmpd="sng" algn="ctr">
              <a:solidFill>
                <a:schemeClr val="tx1"/>
              </a:solidFill>
              <a:prstDash val="solid"/>
              <a:round/>
              <a:headEnd type="arrow" w="med" len="med"/>
              <a:tailEnd type="arrow" w="med" len="med"/>
            </a:ln>
            <a:effectLst/>
          </p:spPr>
        </p:cxnSp>
        <p:pic>
          <p:nvPicPr>
            <p:cNvPr id="48" name="Picture 47" descr="TP_tmp.bmp"/>
            <p:cNvPicPr>
              <a:picLocks noChangeAspect="1"/>
            </p:cNvPicPr>
            <p:nvPr>
              <p:custDataLst>
                <p:tags r:id="rId4"/>
              </p:custDataLst>
            </p:nvPr>
          </p:nvPicPr>
          <p:blipFill>
            <a:blip r:embed="rId17" cstate="print">
              <a:clrChange>
                <a:clrFrom>
                  <a:srgbClr val="FFFFFF"/>
                </a:clrFrom>
                <a:clrTo>
                  <a:srgbClr val="FFFFFF">
                    <a:alpha val="0"/>
                  </a:srgbClr>
                </a:clrTo>
              </a:clrChange>
            </a:blip>
            <a:stretch>
              <a:fillRect/>
            </a:stretch>
          </p:blipFill>
          <p:spPr>
            <a:xfrm>
              <a:off x="4889938" y="3411482"/>
              <a:ext cx="152400" cy="128016"/>
            </a:xfrm>
            <a:prstGeom prst="rect">
              <a:avLst/>
            </a:prstGeom>
            <a:noFill/>
          </p:spPr>
        </p:pic>
      </p:grpSp>
      <p:grpSp>
        <p:nvGrpSpPr>
          <p:cNvPr id="55" name="Group 54"/>
          <p:cNvGrpSpPr/>
          <p:nvPr/>
        </p:nvGrpSpPr>
        <p:grpSpPr>
          <a:xfrm>
            <a:off x="5544250" y="1718441"/>
            <a:ext cx="3252909" cy="1813035"/>
            <a:chOff x="5544250" y="1718441"/>
            <a:chExt cx="3252909" cy="1813035"/>
          </a:xfrm>
        </p:grpSpPr>
        <p:sp>
          <p:nvSpPr>
            <p:cNvPr id="52" name="Rectangle 51"/>
            <p:cNvSpPr/>
            <p:nvPr/>
          </p:nvSpPr>
          <p:spPr bwMode="auto">
            <a:xfrm>
              <a:off x="5691352" y="1718441"/>
              <a:ext cx="3105807" cy="181303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3" name="Freeform 52"/>
            <p:cNvSpPr/>
            <p:nvPr/>
          </p:nvSpPr>
          <p:spPr bwMode="auto">
            <a:xfrm flipH="1">
              <a:off x="5544250" y="2031121"/>
              <a:ext cx="457200" cy="785648"/>
            </a:xfrm>
            <a:custGeom>
              <a:avLst/>
              <a:gdLst>
                <a:gd name="connsiteX0" fmla="*/ 457200 w 457200"/>
                <a:gd name="connsiteY0" fmla="*/ 785648 h 785648"/>
                <a:gd name="connsiteX1" fmla="*/ 78827 w 457200"/>
                <a:gd name="connsiteY1" fmla="*/ 627993 h 785648"/>
                <a:gd name="connsiteX2" fmla="*/ 31531 w 457200"/>
                <a:gd name="connsiteY2" fmla="*/ 281151 h 785648"/>
                <a:gd name="connsiteX3" fmla="*/ 268014 w 457200"/>
                <a:gd name="connsiteY3" fmla="*/ 44669 h 785648"/>
                <a:gd name="connsiteX4" fmla="*/ 378372 w 457200"/>
                <a:gd name="connsiteY4" fmla="*/ 13138 h 785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785648">
                  <a:moveTo>
                    <a:pt x="457200" y="785648"/>
                  </a:moveTo>
                  <a:cubicBezTo>
                    <a:pt x="303486" y="748862"/>
                    <a:pt x="149772" y="712076"/>
                    <a:pt x="78827" y="627993"/>
                  </a:cubicBezTo>
                  <a:cubicBezTo>
                    <a:pt x="7882" y="543910"/>
                    <a:pt x="0" y="378372"/>
                    <a:pt x="31531" y="281151"/>
                  </a:cubicBezTo>
                  <a:cubicBezTo>
                    <a:pt x="63062" y="183930"/>
                    <a:pt x="210207" y="89338"/>
                    <a:pt x="268014" y="44669"/>
                  </a:cubicBezTo>
                  <a:cubicBezTo>
                    <a:pt x="325821" y="0"/>
                    <a:pt x="352096" y="6569"/>
                    <a:pt x="378372" y="13138"/>
                  </a:cubicBezTo>
                </a:path>
              </a:pathLst>
            </a:custGeom>
            <a:no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pic>
          <p:nvPicPr>
            <p:cNvPr id="51" name="Picture 50" descr="TP_tmp.bmp"/>
            <p:cNvPicPr>
              <a:picLocks noChangeAspect="1"/>
            </p:cNvPicPr>
            <p:nvPr>
              <p:custDataLst>
                <p:tags r:id="rId3"/>
              </p:custDataLst>
            </p:nvPr>
          </p:nvPicPr>
          <p:blipFill>
            <a:blip r:embed="rId18" cstate="print">
              <a:clrChange>
                <a:clrFrom>
                  <a:srgbClr val="FFFFFF"/>
                </a:clrFrom>
                <a:clrTo>
                  <a:srgbClr val="FFFFFF">
                    <a:alpha val="0"/>
                  </a:srgbClr>
                </a:clrTo>
              </a:clrChange>
            </a:blip>
            <a:stretch>
              <a:fillRect/>
            </a:stretch>
          </p:blipFill>
          <p:spPr>
            <a:xfrm>
              <a:off x="5824400" y="1866454"/>
              <a:ext cx="585218" cy="280416"/>
            </a:xfrm>
            <a:prstGeom prst="rect">
              <a:avLst/>
            </a:prstGeom>
            <a:noFill/>
          </p:spPr>
        </p:pic>
        <p:cxnSp>
          <p:nvCxnSpPr>
            <p:cNvPr id="54" name="Straight Arrow Connector 53"/>
            <p:cNvCxnSpPr/>
            <p:nvPr/>
          </p:nvCxnSpPr>
          <p:spPr bwMode="auto">
            <a:xfrm rot="16200000" flipV="1">
              <a:off x="5494785" y="2500715"/>
              <a:ext cx="600553"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grpSp>
      <p:pic>
        <p:nvPicPr>
          <p:cNvPr id="61" name="Picture 60" descr="TP_tmp.bmp"/>
          <p:cNvPicPr>
            <a:picLocks noChangeAspect="1"/>
          </p:cNvPicPr>
          <p:nvPr>
            <p:custDataLst>
              <p:tags r:id="rId2"/>
            </p:custDataLst>
          </p:nvPr>
        </p:nvPicPr>
        <p:blipFill>
          <a:blip r:embed="rId19" cstate="print">
            <a:clrChange>
              <a:clrFrom>
                <a:srgbClr val="FFFFFF"/>
              </a:clrFrom>
              <a:clrTo>
                <a:srgbClr val="FFFFFF">
                  <a:alpha val="0"/>
                </a:srgbClr>
              </a:clrTo>
            </a:clrChange>
          </a:blip>
          <a:stretch>
            <a:fillRect/>
          </a:stretch>
        </p:blipFill>
        <p:spPr bwMode="auto">
          <a:xfrm>
            <a:off x="164091" y="3789873"/>
            <a:ext cx="7720314" cy="2996079"/>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P_tmp.bmp"/>
          <p:cNvPicPr>
            <a:picLocks noChangeAspect="1"/>
          </p:cNvPicPr>
          <p:nvPr>
            <p:custDataLst>
              <p:tags r:id="rId1"/>
            </p:custDataLst>
          </p:nvPr>
        </p:nvPicPr>
        <p:blipFill>
          <a:blip r:embed="rId23">
            <a:clrChange>
              <a:clrFrom>
                <a:srgbClr val="FFFFFF"/>
              </a:clrFrom>
              <a:clrTo>
                <a:srgbClr val="FFFFFF">
                  <a:alpha val="0"/>
                </a:srgbClr>
              </a:clrTo>
            </a:clrChange>
          </a:blip>
          <a:stretch>
            <a:fillRect/>
          </a:stretch>
        </p:blipFill>
        <p:spPr bwMode="auto">
          <a:xfrm>
            <a:off x="115239" y="159058"/>
            <a:ext cx="8791587" cy="4420946"/>
          </a:xfrm>
          <a:prstGeom prst="rect">
            <a:avLst/>
          </a:prstGeom>
          <a:noFill/>
          <a:ln/>
          <a:effectLst/>
        </p:spPr>
      </p:pic>
      <p:grpSp>
        <p:nvGrpSpPr>
          <p:cNvPr id="34" name="Group 33"/>
          <p:cNvGrpSpPr/>
          <p:nvPr/>
        </p:nvGrpSpPr>
        <p:grpSpPr>
          <a:xfrm>
            <a:off x="851338" y="5691347"/>
            <a:ext cx="1855089" cy="394138"/>
            <a:chOff x="851338" y="5691347"/>
            <a:chExt cx="1855089" cy="394138"/>
          </a:xfrm>
        </p:grpSpPr>
        <p:cxnSp>
          <p:nvCxnSpPr>
            <p:cNvPr id="9" name="Straight Connector 8"/>
            <p:cNvCxnSpPr/>
            <p:nvPr/>
          </p:nvCxnSpPr>
          <p:spPr bwMode="auto">
            <a:xfrm>
              <a:off x="851338" y="5864772"/>
              <a:ext cx="504496"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2201931" y="5859516"/>
              <a:ext cx="504496"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Freeform 13"/>
            <p:cNvSpPr/>
            <p:nvPr/>
          </p:nvSpPr>
          <p:spPr bwMode="auto">
            <a:xfrm>
              <a:off x="1340069" y="5691347"/>
              <a:ext cx="867103" cy="394138"/>
            </a:xfrm>
            <a:custGeom>
              <a:avLst/>
              <a:gdLst>
                <a:gd name="connsiteX0" fmla="*/ 0 w 677917"/>
                <a:gd name="connsiteY0" fmla="*/ 299544 h 662151"/>
                <a:gd name="connsiteX1" fmla="*/ 268014 w 677917"/>
                <a:gd name="connsiteY1" fmla="*/ 0 h 662151"/>
                <a:gd name="connsiteX2" fmla="*/ 567559 w 677917"/>
                <a:gd name="connsiteY2" fmla="*/ 662151 h 662151"/>
                <a:gd name="connsiteX3" fmla="*/ 677917 w 677917"/>
                <a:gd name="connsiteY3" fmla="*/ 283779 h 662151"/>
              </a:gdLst>
              <a:ahLst/>
              <a:cxnLst>
                <a:cxn ang="0">
                  <a:pos x="connsiteX0" y="connsiteY0"/>
                </a:cxn>
                <a:cxn ang="0">
                  <a:pos x="connsiteX1" y="connsiteY1"/>
                </a:cxn>
                <a:cxn ang="0">
                  <a:pos x="connsiteX2" y="connsiteY2"/>
                </a:cxn>
                <a:cxn ang="0">
                  <a:pos x="connsiteX3" y="connsiteY3"/>
                </a:cxn>
              </a:cxnLst>
              <a:rect l="l" t="t" r="r" b="b"/>
              <a:pathLst>
                <a:path w="677917" h="662151">
                  <a:moveTo>
                    <a:pt x="0" y="299544"/>
                  </a:moveTo>
                  <a:lnTo>
                    <a:pt x="268014" y="0"/>
                  </a:lnTo>
                  <a:lnTo>
                    <a:pt x="567559" y="662151"/>
                  </a:lnTo>
                  <a:lnTo>
                    <a:pt x="677917" y="283779"/>
                  </a:ln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sp>
        <p:nvSpPr>
          <p:cNvPr id="15" name="Oval 14"/>
          <p:cNvSpPr/>
          <p:nvPr/>
        </p:nvSpPr>
        <p:spPr bwMode="auto">
          <a:xfrm>
            <a:off x="2601317" y="5770179"/>
            <a:ext cx="157655" cy="157656"/>
          </a:xfrm>
          <a:prstGeom prst="ellipse">
            <a:avLst/>
          </a:prstGeom>
          <a:solidFill>
            <a:srgbClr val="FF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6" name="Oval 15"/>
          <p:cNvSpPr/>
          <p:nvPr/>
        </p:nvSpPr>
        <p:spPr bwMode="auto">
          <a:xfrm>
            <a:off x="798787" y="5780689"/>
            <a:ext cx="157655" cy="157656"/>
          </a:xfrm>
          <a:prstGeom prst="ellipse">
            <a:avLst/>
          </a:prstGeom>
          <a:solidFill>
            <a:srgbClr val="FF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18" name="Straight Arrow Connector 17"/>
          <p:cNvCxnSpPr/>
          <p:nvPr/>
        </p:nvCxnSpPr>
        <p:spPr bwMode="auto">
          <a:xfrm flipV="1">
            <a:off x="0" y="5866841"/>
            <a:ext cx="821875"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flipH="1" flipV="1">
            <a:off x="2753717" y="5845820"/>
            <a:ext cx="821875"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pic>
        <p:nvPicPr>
          <p:cNvPr id="23" name="Picture 22" descr="TP_tmp.bmp"/>
          <p:cNvPicPr>
            <a:picLocks noChangeAspect="1"/>
          </p:cNvPicPr>
          <p:nvPr>
            <p:custDataLst>
              <p:tags r:id="rId2"/>
            </p:custDataLst>
          </p:nvPr>
        </p:nvPicPr>
        <p:blipFill>
          <a:blip r:embed="rId24" cstate="print">
            <a:clrChange>
              <a:clrFrom>
                <a:srgbClr val="FFFFFF"/>
              </a:clrFrom>
              <a:clrTo>
                <a:srgbClr val="FFFFFF">
                  <a:alpha val="0"/>
                </a:srgbClr>
              </a:clrTo>
            </a:clrChange>
          </a:blip>
          <a:stretch>
            <a:fillRect/>
          </a:stretch>
        </p:blipFill>
        <p:spPr bwMode="auto">
          <a:xfrm>
            <a:off x="2611513" y="6007537"/>
            <a:ext cx="126735" cy="175015"/>
          </a:xfrm>
          <a:prstGeom prst="rect">
            <a:avLst/>
          </a:prstGeom>
          <a:noFill/>
          <a:ln/>
          <a:effectLst/>
        </p:spPr>
      </p:pic>
      <p:pic>
        <p:nvPicPr>
          <p:cNvPr id="25" name="Picture 24" descr="TP_tmp.bmp"/>
          <p:cNvPicPr>
            <a:picLocks noChangeAspect="1"/>
          </p:cNvPicPr>
          <p:nvPr>
            <p:custDataLst>
              <p:tags r:id="rId3"/>
            </p:custDataLst>
          </p:nvPr>
        </p:nvPicPr>
        <p:blipFill>
          <a:blip r:embed="rId25" cstate="print">
            <a:clrChange>
              <a:clrFrom>
                <a:srgbClr val="FFFFFF"/>
              </a:clrFrom>
              <a:clrTo>
                <a:srgbClr val="FFFFFF">
                  <a:alpha val="0"/>
                </a:srgbClr>
              </a:clrTo>
            </a:clrChange>
          </a:blip>
          <a:stretch>
            <a:fillRect/>
          </a:stretch>
        </p:blipFill>
        <p:spPr>
          <a:xfrm>
            <a:off x="260499" y="5602890"/>
            <a:ext cx="204215" cy="252983"/>
          </a:xfrm>
          <a:prstGeom prst="rect">
            <a:avLst/>
          </a:prstGeom>
          <a:noFill/>
        </p:spPr>
      </p:pic>
      <p:pic>
        <p:nvPicPr>
          <p:cNvPr id="27" name="Picture 26" descr="TP_tmp.bmp"/>
          <p:cNvPicPr>
            <a:picLocks noChangeAspect="1"/>
          </p:cNvPicPr>
          <p:nvPr>
            <p:custDataLst>
              <p:tags r:id="rId4"/>
            </p:custDataLst>
          </p:nvPr>
        </p:nvPicPr>
        <p:blipFill>
          <a:blip r:embed="rId26" cstate="print">
            <a:clrChange>
              <a:clrFrom>
                <a:srgbClr val="FFFFFF"/>
              </a:clrFrom>
              <a:clrTo>
                <a:srgbClr val="FFFFFF">
                  <a:alpha val="0"/>
                </a:srgbClr>
              </a:clrTo>
            </a:clrChange>
          </a:blip>
          <a:stretch>
            <a:fillRect/>
          </a:stretch>
        </p:blipFill>
        <p:spPr bwMode="auto">
          <a:xfrm>
            <a:off x="2966402" y="5550337"/>
            <a:ext cx="205236" cy="254248"/>
          </a:xfrm>
          <a:prstGeom prst="rect">
            <a:avLst/>
          </a:prstGeom>
          <a:noFill/>
          <a:ln/>
          <a:effectLst/>
        </p:spPr>
      </p:pic>
      <p:pic>
        <p:nvPicPr>
          <p:cNvPr id="29" name="Picture 28" descr="TP_tmp.bmp"/>
          <p:cNvPicPr>
            <a:picLocks noChangeAspect="1"/>
          </p:cNvPicPr>
          <p:nvPr>
            <p:custDataLst>
              <p:tags r:id="rId5"/>
            </p:custDataLst>
          </p:nvPr>
        </p:nvPicPr>
        <p:blipFill>
          <a:blip r:embed="rId27" cstate="print">
            <a:clrChange>
              <a:clrFrom>
                <a:srgbClr val="FFFFFF"/>
              </a:clrFrom>
              <a:clrTo>
                <a:srgbClr val="FFFFFF">
                  <a:alpha val="0"/>
                </a:srgbClr>
              </a:clrTo>
            </a:clrChange>
          </a:blip>
          <a:stretch>
            <a:fillRect/>
          </a:stretch>
        </p:blipFill>
        <p:spPr>
          <a:xfrm>
            <a:off x="705507" y="5476765"/>
            <a:ext cx="228600" cy="252984"/>
          </a:xfrm>
          <a:prstGeom prst="rect">
            <a:avLst/>
          </a:prstGeom>
          <a:noFill/>
        </p:spPr>
      </p:pic>
      <p:pic>
        <p:nvPicPr>
          <p:cNvPr id="31" name="Picture 30" descr="TP_tmp.bmp"/>
          <p:cNvPicPr>
            <a:picLocks noChangeAspect="1"/>
          </p:cNvPicPr>
          <p:nvPr>
            <p:custDataLst>
              <p:tags r:id="rId6"/>
            </p:custDataLst>
          </p:nvPr>
        </p:nvPicPr>
        <p:blipFill>
          <a:blip r:embed="rId28" cstate="print">
            <a:clrChange>
              <a:clrFrom>
                <a:srgbClr val="FFFFFF"/>
              </a:clrFrom>
              <a:clrTo>
                <a:srgbClr val="FFFFFF">
                  <a:alpha val="0"/>
                </a:srgbClr>
              </a:clrTo>
            </a:clrChange>
          </a:blip>
          <a:stretch>
            <a:fillRect/>
          </a:stretch>
        </p:blipFill>
        <p:spPr bwMode="auto">
          <a:xfrm>
            <a:off x="2579921" y="5487275"/>
            <a:ext cx="252984" cy="252984"/>
          </a:xfrm>
          <a:prstGeom prst="rect">
            <a:avLst/>
          </a:prstGeom>
          <a:noFill/>
          <a:ln/>
          <a:effectLst/>
        </p:spPr>
      </p:pic>
      <p:pic>
        <p:nvPicPr>
          <p:cNvPr id="33" name="Picture 32" descr="TP_tmp.bmp"/>
          <p:cNvPicPr>
            <a:picLocks noChangeAspect="1"/>
          </p:cNvPicPr>
          <p:nvPr>
            <p:custDataLst>
              <p:tags r:id="rId7"/>
            </p:custDataLst>
          </p:nvPr>
        </p:nvPicPr>
        <p:blipFill>
          <a:blip r:embed="rId29" cstate="print">
            <a:clrChange>
              <a:clrFrom>
                <a:srgbClr val="FFFFFF"/>
              </a:clrFrom>
              <a:clrTo>
                <a:srgbClr val="FFFFFF">
                  <a:alpha val="0"/>
                </a:srgbClr>
              </a:clrTo>
            </a:clrChange>
          </a:blip>
          <a:stretch>
            <a:fillRect/>
          </a:stretch>
        </p:blipFill>
        <p:spPr>
          <a:xfrm>
            <a:off x="1663629" y="5429469"/>
            <a:ext cx="204215" cy="204215"/>
          </a:xfrm>
          <a:prstGeom prst="rect">
            <a:avLst/>
          </a:prstGeom>
          <a:noFill/>
        </p:spPr>
      </p:pic>
      <p:grpSp>
        <p:nvGrpSpPr>
          <p:cNvPr id="40" name="Group 39"/>
          <p:cNvGrpSpPr/>
          <p:nvPr/>
        </p:nvGrpSpPr>
        <p:grpSpPr>
          <a:xfrm>
            <a:off x="4629811" y="4755927"/>
            <a:ext cx="1303289" cy="394138"/>
            <a:chOff x="4393328" y="5433844"/>
            <a:chExt cx="1303289" cy="394138"/>
          </a:xfrm>
        </p:grpSpPr>
        <p:cxnSp>
          <p:nvCxnSpPr>
            <p:cNvPr id="36" name="Straight Connector 35"/>
            <p:cNvCxnSpPr/>
            <p:nvPr/>
          </p:nvCxnSpPr>
          <p:spPr bwMode="auto">
            <a:xfrm>
              <a:off x="4393328" y="5607269"/>
              <a:ext cx="504496"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a:off x="5192121" y="5602013"/>
              <a:ext cx="504496"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8" name="Freeform 37"/>
            <p:cNvSpPr/>
            <p:nvPr/>
          </p:nvSpPr>
          <p:spPr bwMode="auto">
            <a:xfrm>
              <a:off x="4882059" y="5433844"/>
              <a:ext cx="289031" cy="394138"/>
            </a:xfrm>
            <a:custGeom>
              <a:avLst/>
              <a:gdLst>
                <a:gd name="connsiteX0" fmla="*/ 0 w 677917"/>
                <a:gd name="connsiteY0" fmla="*/ 299544 h 662151"/>
                <a:gd name="connsiteX1" fmla="*/ 268014 w 677917"/>
                <a:gd name="connsiteY1" fmla="*/ 0 h 662151"/>
                <a:gd name="connsiteX2" fmla="*/ 567559 w 677917"/>
                <a:gd name="connsiteY2" fmla="*/ 662151 h 662151"/>
                <a:gd name="connsiteX3" fmla="*/ 677917 w 677917"/>
                <a:gd name="connsiteY3" fmla="*/ 283779 h 662151"/>
              </a:gdLst>
              <a:ahLst/>
              <a:cxnLst>
                <a:cxn ang="0">
                  <a:pos x="connsiteX0" y="connsiteY0"/>
                </a:cxn>
                <a:cxn ang="0">
                  <a:pos x="connsiteX1" y="connsiteY1"/>
                </a:cxn>
                <a:cxn ang="0">
                  <a:pos x="connsiteX2" y="connsiteY2"/>
                </a:cxn>
                <a:cxn ang="0">
                  <a:pos x="connsiteX3" y="connsiteY3"/>
                </a:cxn>
              </a:cxnLst>
              <a:rect l="l" t="t" r="r" b="b"/>
              <a:pathLst>
                <a:path w="677917" h="662151">
                  <a:moveTo>
                    <a:pt x="0" y="299544"/>
                  </a:moveTo>
                  <a:lnTo>
                    <a:pt x="268014" y="0"/>
                  </a:lnTo>
                  <a:lnTo>
                    <a:pt x="567559" y="662151"/>
                  </a:lnTo>
                  <a:lnTo>
                    <a:pt x="677917" y="283779"/>
                  </a:ln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grpSp>
        <p:nvGrpSpPr>
          <p:cNvPr id="41" name="Group 40"/>
          <p:cNvGrpSpPr/>
          <p:nvPr/>
        </p:nvGrpSpPr>
        <p:grpSpPr>
          <a:xfrm rot="16200000">
            <a:off x="4025463" y="5412823"/>
            <a:ext cx="1303289" cy="394138"/>
            <a:chOff x="4393328" y="5433844"/>
            <a:chExt cx="1303289" cy="394138"/>
          </a:xfrm>
        </p:grpSpPr>
        <p:cxnSp>
          <p:nvCxnSpPr>
            <p:cNvPr id="42" name="Straight Connector 41"/>
            <p:cNvCxnSpPr/>
            <p:nvPr/>
          </p:nvCxnSpPr>
          <p:spPr bwMode="auto">
            <a:xfrm>
              <a:off x="4393328" y="5607269"/>
              <a:ext cx="504496"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5192121" y="5602013"/>
              <a:ext cx="504496"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44" name="Freeform 43"/>
            <p:cNvSpPr/>
            <p:nvPr/>
          </p:nvSpPr>
          <p:spPr bwMode="auto">
            <a:xfrm>
              <a:off x="4882059" y="5433844"/>
              <a:ext cx="289031" cy="394138"/>
            </a:xfrm>
            <a:custGeom>
              <a:avLst/>
              <a:gdLst>
                <a:gd name="connsiteX0" fmla="*/ 0 w 677917"/>
                <a:gd name="connsiteY0" fmla="*/ 299544 h 662151"/>
                <a:gd name="connsiteX1" fmla="*/ 268014 w 677917"/>
                <a:gd name="connsiteY1" fmla="*/ 0 h 662151"/>
                <a:gd name="connsiteX2" fmla="*/ 567559 w 677917"/>
                <a:gd name="connsiteY2" fmla="*/ 662151 h 662151"/>
                <a:gd name="connsiteX3" fmla="*/ 677917 w 677917"/>
                <a:gd name="connsiteY3" fmla="*/ 283779 h 662151"/>
              </a:gdLst>
              <a:ahLst/>
              <a:cxnLst>
                <a:cxn ang="0">
                  <a:pos x="connsiteX0" y="connsiteY0"/>
                </a:cxn>
                <a:cxn ang="0">
                  <a:pos x="connsiteX1" y="connsiteY1"/>
                </a:cxn>
                <a:cxn ang="0">
                  <a:pos x="connsiteX2" y="connsiteY2"/>
                </a:cxn>
                <a:cxn ang="0">
                  <a:pos x="connsiteX3" y="connsiteY3"/>
                </a:cxn>
              </a:cxnLst>
              <a:rect l="l" t="t" r="r" b="b"/>
              <a:pathLst>
                <a:path w="677917" h="662151">
                  <a:moveTo>
                    <a:pt x="0" y="299544"/>
                  </a:moveTo>
                  <a:lnTo>
                    <a:pt x="268014" y="0"/>
                  </a:lnTo>
                  <a:lnTo>
                    <a:pt x="567559" y="662151"/>
                  </a:lnTo>
                  <a:lnTo>
                    <a:pt x="677917" y="283779"/>
                  </a:ln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grpSp>
        <p:nvGrpSpPr>
          <p:cNvPr id="45" name="Group 44"/>
          <p:cNvGrpSpPr/>
          <p:nvPr/>
        </p:nvGrpSpPr>
        <p:grpSpPr>
          <a:xfrm>
            <a:off x="4666597" y="6085486"/>
            <a:ext cx="1303289" cy="394138"/>
            <a:chOff x="4393328" y="5433844"/>
            <a:chExt cx="1303289" cy="394138"/>
          </a:xfrm>
        </p:grpSpPr>
        <p:cxnSp>
          <p:nvCxnSpPr>
            <p:cNvPr id="46" name="Straight Connector 45"/>
            <p:cNvCxnSpPr/>
            <p:nvPr/>
          </p:nvCxnSpPr>
          <p:spPr bwMode="auto">
            <a:xfrm>
              <a:off x="4393328" y="5607269"/>
              <a:ext cx="504496"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7" name="Straight Connector 46"/>
            <p:cNvCxnSpPr/>
            <p:nvPr/>
          </p:nvCxnSpPr>
          <p:spPr bwMode="auto">
            <a:xfrm>
              <a:off x="5192121" y="5602013"/>
              <a:ext cx="504496"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48" name="Freeform 47"/>
            <p:cNvSpPr/>
            <p:nvPr/>
          </p:nvSpPr>
          <p:spPr bwMode="auto">
            <a:xfrm>
              <a:off x="4882059" y="5433844"/>
              <a:ext cx="289031" cy="394138"/>
            </a:xfrm>
            <a:custGeom>
              <a:avLst/>
              <a:gdLst>
                <a:gd name="connsiteX0" fmla="*/ 0 w 677917"/>
                <a:gd name="connsiteY0" fmla="*/ 299544 h 662151"/>
                <a:gd name="connsiteX1" fmla="*/ 268014 w 677917"/>
                <a:gd name="connsiteY1" fmla="*/ 0 h 662151"/>
                <a:gd name="connsiteX2" fmla="*/ 567559 w 677917"/>
                <a:gd name="connsiteY2" fmla="*/ 662151 h 662151"/>
                <a:gd name="connsiteX3" fmla="*/ 677917 w 677917"/>
                <a:gd name="connsiteY3" fmla="*/ 283779 h 662151"/>
              </a:gdLst>
              <a:ahLst/>
              <a:cxnLst>
                <a:cxn ang="0">
                  <a:pos x="connsiteX0" y="connsiteY0"/>
                </a:cxn>
                <a:cxn ang="0">
                  <a:pos x="connsiteX1" y="connsiteY1"/>
                </a:cxn>
                <a:cxn ang="0">
                  <a:pos x="connsiteX2" y="connsiteY2"/>
                </a:cxn>
                <a:cxn ang="0">
                  <a:pos x="connsiteX3" y="connsiteY3"/>
                </a:cxn>
              </a:cxnLst>
              <a:rect l="l" t="t" r="r" b="b"/>
              <a:pathLst>
                <a:path w="677917" h="662151">
                  <a:moveTo>
                    <a:pt x="0" y="299544"/>
                  </a:moveTo>
                  <a:lnTo>
                    <a:pt x="268014" y="0"/>
                  </a:lnTo>
                  <a:lnTo>
                    <a:pt x="567559" y="662151"/>
                  </a:lnTo>
                  <a:lnTo>
                    <a:pt x="677917" y="283779"/>
                  </a:ln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grpSp>
        <p:nvGrpSpPr>
          <p:cNvPr id="49" name="Group 48"/>
          <p:cNvGrpSpPr/>
          <p:nvPr/>
        </p:nvGrpSpPr>
        <p:grpSpPr>
          <a:xfrm>
            <a:off x="5906817" y="4755926"/>
            <a:ext cx="1303289" cy="394138"/>
            <a:chOff x="4393328" y="5433844"/>
            <a:chExt cx="1303289" cy="394138"/>
          </a:xfrm>
        </p:grpSpPr>
        <p:cxnSp>
          <p:nvCxnSpPr>
            <p:cNvPr id="50" name="Straight Connector 49"/>
            <p:cNvCxnSpPr/>
            <p:nvPr/>
          </p:nvCxnSpPr>
          <p:spPr bwMode="auto">
            <a:xfrm>
              <a:off x="4393328" y="5607269"/>
              <a:ext cx="504496"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a:off x="5192121" y="5602013"/>
              <a:ext cx="504496"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52" name="Freeform 51"/>
            <p:cNvSpPr/>
            <p:nvPr/>
          </p:nvSpPr>
          <p:spPr bwMode="auto">
            <a:xfrm>
              <a:off x="4882059" y="5433844"/>
              <a:ext cx="289031" cy="394138"/>
            </a:xfrm>
            <a:custGeom>
              <a:avLst/>
              <a:gdLst>
                <a:gd name="connsiteX0" fmla="*/ 0 w 677917"/>
                <a:gd name="connsiteY0" fmla="*/ 299544 h 662151"/>
                <a:gd name="connsiteX1" fmla="*/ 268014 w 677917"/>
                <a:gd name="connsiteY1" fmla="*/ 0 h 662151"/>
                <a:gd name="connsiteX2" fmla="*/ 567559 w 677917"/>
                <a:gd name="connsiteY2" fmla="*/ 662151 h 662151"/>
                <a:gd name="connsiteX3" fmla="*/ 677917 w 677917"/>
                <a:gd name="connsiteY3" fmla="*/ 283779 h 662151"/>
              </a:gdLst>
              <a:ahLst/>
              <a:cxnLst>
                <a:cxn ang="0">
                  <a:pos x="connsiteX0" y="connsiteY0"/>
                </a:cxn>
                <a:cxn ang="0">
                  <a:pos x="connsiteX1" y="connsiteY1"/>
                </a:cxn>
                <a:cxn ang="0">
                  <a:pos x="connsiteX2" y="connsiteY2"/>
                </a:cxn>
                <a:cxn ang="0">
                  <a:pos x="connsiteX3" y="connsiteY3"/>
                </a:cxn>
              </a:cxnLst>
              <a:rect l="l" t="t" r="r" b="b"/>
              <a:pathLst>
                <a:path w="677917" h="662151">
                  <a:moveTo>
                    <a:pt x="0" y="299544"/>
                  </a:moveTo>
                  <a:lnTo>
                    <a:pt x="268014" y="0"/>
                  </a:lnTo>
                  <a:lnTo>
                    <a:pt x="567559" y="662151"/>
                  </a:lnTo>
                  <a:lnTo>
                    <a:pt x="677917" y="283779"/>
                  </a:ln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grpSp>
        <p:nvGrpSpPr>
          <p:cNvPr id="57" name="Group 56"/>
          <p:cNvGrpSpPr/>
          <p:nvPr/>
        </p:nvGrpSpPr>
        <p:grpSpPr>
          <a:xfrm>
            <a:off x="5990899" y="6101252"/>
            <a:ext cx="1303289" cy="394138"/>
            <a:chOff x="4393328" y="5433844"/>
            <a:chExt cx="1303289" cy="394138"/>
          </a:xfrm>
        </p:grpSpPr>
        <p:cxnSp>
          <p:nvCxnSpPr>
            <p:cNvPr id="58" name="Straight Connector 57"/>
            <p:cNvCxnSpPr/>
            <p:nvPr/>
          </p:nvCxnSpPr>
          <p:spPr bwMode="auto">
            <a:xfrm>
              <a:off x="4393328" y="5607269"/>
              <a:ext cx="504496"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9" name="Straight Connector 58"/>
            <p:cNvCxnSpPr/>
            <p:nvPr/>
          </p:nvCxnSpPr>
          <p:spPr bwMode="auto">
            <a:xfrm>
              <a:off x="5192121" y="5602013"/>
              <a:ext cx="504496"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60" name="Freeform 59"/>
            <p:cNvSpPr/>
            <p:nvPr/>
          </p:nvSpPr>
          <p:spPr bwMode="auto">
            <a:xfrm>
              <a:off x="4882059" y="5433844"/>
              <a:ext cx="289031" cy="394138"/>
            </a:xfrm>
            <a:custGeom>
              <a:avLst/>
              <a:gdLst>
                <a:gd name="connsiteX0" fmla="*/ 0 w 677917"/>
                <a:gd name="connsiteY0" fmla="*/ 299544 h 662151"/>
                <a:gd name="connsiteX1" fmla="*/ 268014 w 677917"/>
                <a:gd name="connsiteY1" fmla="*/ 0 h 662151"/>
                <a:gd name="connsiteX2" fmla="*/ 567559 w 677917"/>
                <a:gd name="connsiteY2" fmla="*/ 662151 h 662151"/>
                <a:gd name="connsiteX3" fmla="*/ 677917 w 677917"/>
                <a:gd name="connsiteY3" fmla="*/ 283779 h 662151"/>
              </a:gdLst>
              <a:ahLst/>
              <a:cxnLst>
                <a:cxn ang="0">
                  <a:pos x="connsiteX0" y="connsiteY0"/>
                </a:cxn>
                <a:cxn ang="0">
                  <a:pos x="connsiteX1" y="connsiteY1"/>
                </a:cxn>
                <a:cxn ang="0">
                  <a:pos x="connsiteX2" y="connsiteY2"/>
                </a:cxn>
                <a:cxn ang="0">
                  <a:pos x="connsiteX3" y="connsiteY3"/>
                </a:cxn>
              </a:cxnLst>
              <a:rect l="l" t="t" r="r" b="b"/>
              <a:pathLst>
                <a:path w="677917" h="662151">
                  <a:moveTo>
                    <a:pt x="0" y="299544"/>
                  </a:moveTo>
                  <a:lnTo>
                    <a:pt x="268014" y="0"/>
                  </a:lnTo>
                  <a:lnTo>
                    <a:pt x="567559" y="662151"/>
                  </a:lnTo>
                  <a:lnTo>
                    <a:pt x="677917" y="283779"/>
                  </a:ln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grpSp>
        <p:nvGrpSpPr>
          <p:cNvPr id="61" name="Group 60"/>
          <p:cNvGrpSpPr/>
          <p:nvPr/>
        </p:nvGrpSpPr>
        <p:grpSpPr>
          <a:xfrm rot="16200000">
            <a:off x="5344515" y="5391803"/>
            <a:ext cx="1303289" cy="394138"/>
            <a:chOff x="4393328" y="5433844"/>
            <a:chExt cx="1303289" cy="394138"/>
          </a:xfrm>
        </p:grpSpPr>
        <p:cxnSp>
          <p:nvCxnSpPr>
            <p:cNvPr id="62" name="Straight Connector 61"/>
            <p:cNvCxnSpPr/>
            <p:nvPr/>
          </p:nvCxnSpPr>
          <p:spPr bwMode="auto">
            <a:xfrm>
              <a:off x="4393328" y="5607269"/>
              <a:ext cx="504496"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a:off x="5192121" y="5602013"/>
              <a:ext cx="504496"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64" name="Freeform 63"/>
            <p:cNvSpPr/>
            <p:nvPr/>
          </p:nvSpPr>
          <p:spPr bwMode="auto">
            <a:xfrm>
              <a:off x="4882059" y="5433844"/>
              <a:ext cx="289031" cy="394138"/>
            </a:xfrm>
            <a:custGeom>
              <a:avLst/>
              <a:gdLst>
                <a:gd name="connsiteX0" fmla="*/ 0 w 677917"/>
                <a:gd name="connsiteY0" fmla="*/ 299544 h 662151"/>
                <a:gd name="connsiteX1" fmla="*/ 268014 w 677917"/>
                <a:gd name="connsiteY1" fmla="*/ 0 h 662151"/>
                <a:gd name="connsiteX2" fmla="*/ 567559 w 677917"/>
                <a:gd name="connsiteY2" fmla="*/ 662151 h 662151"/>
                <a:gd name="connsiteX3" fmla="*/ 677917 w 677917"/>
                <a:gd name="connsiteY3" fmla="*/ 283779 h 662151"/>
              </a:gdLst>
              <a:ahLst/>
              <a:cxnLst>
                <a:cxn ang="0">
                  <a:pos x="connsiteX0" y="connsiteY0"/>
                </a:cxn>
                <a:cxn ang="0">
                  <a:pos x="connsiteX1" y="connsiteY1"/>
                </a:cxn>
                <a:cxn ang="0">
                  <a:pos x="connsiteX2" y="connsiteY2"/>
                </a:cxn>
                <a:cxn ang="0">
                  <a:pos x="connsiteX3" y="connsiteY3"/>
                </a:cxn>
              </a:cxnLst>
              <a:rect l="l" t="t" r="r" b="b"/>
              <a:pathLst>
                <a:path w="677917" h="662151">
                  <a:moveTo>
                    <a:pt x="0" y="299544"/>
                  </a:moveTo>
                  <a:lnTo>
                    <a:pt x="268014" y="0"/>
                  </a:lnTo>
                  <a:lnTo>
                    <a:pt x="567559" y="662151"/>
                  </a:lnTo>
                  <a:lnTo>
                    <a:pt x="677917" y="283779"/>
                  </a:ln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sp>
        <p:nvSpPr>
          <p:cNvPr id="65" name="Oval 64"/>
          <p:cNvSpPr/>
          <p:nvPr/>
        </p:nvSpPr>
        <p:spPr bwMode="auto">
          <a:xfrm>
            <a:off x="7168061" y="6174827"/>
            <a:ext cx="157655" cy="157656"/>
          </a:xfrm>
          <a:prstGeom prst="ellipse">
            <a:avLst/>
          </a:prstGeom>
          <a:solidFill>
            <a:srgbClr val="FF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66" name="Oval 65"/>
          <p:cNvSpPr/>
          <p:nvPr/>
        </p:nvSpPr>
        <p:spPr bwMode="auto">
          <a:xfrm>
            <a:off x="7083979" y="4861034"/>
            <a:ext cx="157655" cy="157656"/>
          </a:xfrm>
          <a:prstGeom prst="ellipse">
            <a:avLst/>
          </a:prstGeom>
          <a:solidFill>
            <a:srgbClr val="FF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pic>
        <p:nvPicPr>
          <p:cNvPr id="90" name="Picture 89" descr="TP_tmp.bmp"/>
          <p:cNvPicPr>
            <a:picLocks noChangeAspect="1"/>
          </p:cNvPicPr>
          <p:nvPr>
            <p:custDataLst>
              <p:tags r:id="rId8"/>
            </p:custDataLst>
          </p:nvPr>
        </p:nvPicPr>
        <p:blipFill>
          <a:blip r:embed="rId24" cstate="print">
            <a:clrChange>
              <a:clrFrom>
                <a:srgbClr val="FFFFFF"/>
              </a:clrFrom>
              <a:clrTo>
                <a:srgbClr val="FFFFFF">
                  <a:alpha val="0"/>
                </a:srgbClr>
              </a:clrTo>
            </a:clrChange>
          </a:blip>
          <a:stretch>
            <a:fillRect/>
          </a:stretch>
        </p:blipFill>
        <p:spPr bwMode="auto">
          <a:xfrm>
            <a:off x="5864467" y="4666593"/>
            <a:ext cx="126735" cy="175015"/>
          </a:xfrm>
          <a:prstGeom prst="rect">
            <a:avLst/>
          </a:prstGeom>
          <a:noFill/>
          <a:ln/>
          <a:effectLst/>
        </p:spPr>
      </p:pic>
      <p:sp>
        <p:nvSpPr>
          <p:cNvPr id="67" name="Oval 66"/>
          <p:cNvSpPr/>
          <p:nvPr/>
        </p:nvSpPr>
        <p:spPr bwMode="auto">
          <a:xfrm>
            <a:off x="5896310" y="4871544"/>
            <a:ext cx="157655" cy="157656"/>
          </a:xfrm>
          <a:prstGeom prst="ellipse">
            <a:avLst/>
          </a:prstGeom>
          <a:solidFill>
            <a:srgbClr val="FF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68" name="Oval 67"/>
          <p:cNvSpPr/>
          <p:nvPr/>
        </p:nvSpPr>
        <p:spPr bwMode="auto">
          <a:xfrm>
            <a:off x="5891055" y="6159062"/>
            <a:ext cx="157655" cy="157656"/>
          </a:xfrm>
          <a:prstGeom prst="ellipse">
            <a:avLst/>
          </a:prstGeom>
          <a:solidFill>
            <a:srgbClr val="FF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69" name="Oval 68"/>
          <p:cNvSpPr/>
          <p:nvPr/>
        </p:nvSpPr>
        <p:spPr bwMode="auto">
          <a:xfrm>
            <a:off x="4593027" y="6201103"/>
            <a:ext cx="157655" cy="157656"/>
          </a:xfrm>
          <a:prstGeom prst="ellipse">
            <a:avLst/>
          </a:prstGeom>
          <a:solidFill>
            <a:srgbClr val="FF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70" name="Oval 69"/>
          <p:cNvSpPr/>
          <p:nvPr/>
        </p:nvSpPr>
        <p:spPr bwMode="auto">
          <a:xfrm>
            <a:off x="4587772" y="4855779"/>
            <a:ext cx="157655" cy="157656"/>
          </a:xfrm>
          <a:prstGeom prst="ellipse">
            <a:avLst/>
          </a:prstGeom>
          <a:solidFill>
            <a:srgbClr val="FF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pic>
        <p:nvPicPr>
          <p:cNvPr id="73" name="Picture 72" descr="TP_tmp.bmp"/>
          <p:cNvPicPr>
            <a:picLocks noChangeAspect="1"/>
          </p:cNvPicPr>
          <p:nvPr>
            <p:custDataLst>
              <p:tags r:id="rId9"/>
            </p:custDataLst>
          </p:nvPr>
        </p:nvPicPr>
        <p:blipFill>
          <a:blip r:embed="rId30" cstate="print">
            <a:clrChange>
              <a:clrFrom>
                <a:srgbClr val="FFFFFF"/>
              </a:clrFrom>
              <a:clrTo>
                <a:srgbClr val="FFFFFF">
                  <a:alpha val="0"/>
                </a:srgbClr>
              </a:clrTo>
            </a:clrChange>
          </a:blip>
          <a:stretch>
            <a:fillRect/>
          </a:stretch>
        </p:blipFill>
        <p:spPr bwMode="auto">
          <a:xfrm>
            <a:off x="5027175" y="4562365"/>
            <a:ext cx="508545" cy="204026"/>
          </a:xfrm>
          <a:prstGeom prst="rect">
            <a:avLst/>
          </a:prstGeom>
          <a:noFill/>
          <a:ln/>
          <a:effectLst/>
        </p:spPr>
      </p:pic>
      <p:pic>
        <p:nvPicPr>
          <p:cNvPr id="74" name="Picture 73" descr="TP_tmp.bmp"/>
          <p:cNvPicPr>
            <a:picLocks noChangeAspect="1"/>
          </p:cNvPicPr>
          <p:nvPr>
            <p:custDataLst>
              <p:tags r:id="rId10"/>
            </p:custDataLst>
          </p:nvPr>
        </p:nvPicPr>
        <p:blipFill>
          <a:blip r:embed="rId30" cstate="print">
            <a:clrChange>
              <a:clrFrom>
                <a:srgbClr val="FFFFFF"/>
              </a:clrFrom>
              <a:clrTo>
                <a:srgbClr val="FFFFFF">
                  <a:alpha val="0"/>
                </a:srgbClr>
              </a:clrTo>
            </a:clrChange>
          </a:blip>
          <a:stretch>
            <a:fillRect/>
          </a:stretch>
        </p:blipFill>
        <p:spPr bwMode="auto">
          <a:xfrm rot="16200000">
            <a:off x="6030908" y="5408448"/>
            <a:ext cx="508545" cy="204026"/>
          </a:xfrm>
          <a:prstGeom prst="rect">
            <a:avLst/>
          </a:prstGeom>
          <a:noFill/>
          <a:ln/>
          <a:effectLst/>
        </p:spPr>
      </p:pic>
      <p:pic>
        <p:nvPicPr>
          <p:cNvPr id="76" name="Picture 75" descr="TP_tmp.bmp"/>
          <p:cNvPicPr>
            <a:picLocks noChangeAspect="1"/>
          </p:cNvPicPr>
          <p:nvPr>
            <p:custDataLst>
              <p:tags r:id="rId11"/>
            </p:custDataLst>
          </p:nvPr>
        </p:nvPicPr>
        <p:blipFill>
          <a:blip r:embed="rId31" cstate="print">
            <a:clrChange>
              <a:clrFrom>
                <a:srgbClr val="FFFFFF"/>
              </a:clrFrom>
              <a:clrTo>
                <a:srgbClr val="FFFFFF">
                  <a:alpha val="0"/>
                </a:srgbClr>
              </a:clrTo>
            </a:clrChange>
          </a:blip>
          <a:stretch>
            <a:fillRect/>
          </a:stretch>
        </p:blipFill>
        <p:spPr bwMode="auto">
          <a:xfrm>
            <a:off x="6373005" y="4488793"/>
            <a:ext cx="381408" cy="204435"/>
          </a:xfrm>
          <a:prstGeom prst="rect">
            <a:avLst/>
          </a:prstGeom>
          <a:noFill/>
          <a:ln/>
          <a:effectLst/>
        </p:spPr>
      </p:pic>
      <p:pic>
        <p:nvPicPr>
          <p:cNvPr id="77" name="Picture 76" descr="TP_tmp.bmp"/>
          <p:cNvPicPr>
            <a:picLocks noChangeAspect="1"/>
          </p:cNvPicPr>
          <p:nvPr>
            <p:custDataLst>
              <p:tags r:id="rId12"/>
            </p:custDataLst>
          </p:nvPr>
        </p:nvPicPr>
        <p:blipFill>
          <a:blip r:embed="rId31" cstate="print">
            <a:clrChange>
              <a:clrFrom>
                <a:srgbClr val="FFFFFF"/>
              </a:clrFrom>
              <a:clrTo>
                <a:srgbClr val="FFFFFF">
                  <a:alpha val="0"/>
                </a:srgbClr>
              </a:clrTo>
            </a:clrChange>
          </a:blip>
          <a:stretch>
            <a:fillRect/>
          </a:stretch>
        </p:blipFill>
        <p:spPr bwMode="auto">
          <a:xfrm rot="16200000">
            <a:off x="4160581" y="5429469"/>
            <a:ext cx="381408" cy="204435"/>
          </a:xfrm>
          <a:prstGeom prst="rect">
            <a:avLst/>
          </a:prstGeom>
          <a:noFill/>
          <a:ln/>
          <a:effectLst/>
        </p:spPr>
      </p:pic>
      <p:pic>
        <p:nvPicPr>
          <p:cNvPr id="79" name="Picture 78" descr="TP_tmp.bmp"/>
          <p:cNvPicPr>
            <a:picLocks noChangeAspect="1"/>
          </p:cNvPicPr>
          <p:nvPr>
            <p:custDataLst>
              <p:tags r:id="rId13"/>
            </p:custDataLst>
          </p:nvPr>
        </p:nvPicPr>
        <p:blipFill>
          <a:blip r:embed="rId32" cstate="print">
            <a:clrChange>
              <a:clrFrom>
                <a:srgbClr val="FFFFFF"/>
              </a:clrFrom>
              <a:clrTo>
                <a:srgbClr val="FFFFFF">
                  <a:alpha val="0"/>
                </a:srgbClr>
              </a:clrTo>
            </a:clrChange>
          </a:blip>
          <a:stretch>
            <a:fillRect/>
          </a:stretch>
        </p:blipFill>
        <p:spPr bwMode="auto">
          <a:xfrm>
            <a:off x="6398264" y="6574735"/>
            <a:ext cx="509563" cy="204435"/>
          </a:xfrm>
          <a:prstGeom prst="rect">
            <a:avLst/>
          </a:prstGeom>
          <a:noFill/>
          <a:ln/>
          <a:effectLst/>
        </p:spPr>
      </p:pic>
      <p:pic>
        <p:nvPicPr>
          <p:cNvPr id="81" name="Picture 80" descr="TP_tmp.bmp"/>
          <p:cNvPicPr>
            <a:picLocks noChangeAspect="1"/>
          </p:cNvPicPr>
          <p:nvPr>
            <p:custDataLst>
              <p:tags r:id="rId14"/>
            </p:custDataLst>
          </p:nvPr>
        </p:nvPicPr>
        <p:blipFill>
          <a:blip r:embed="rId33" cstate="print">
            <a:clrChange>
              <a:clrFrom>
                <a:srgbClr val="FFFFFF"/>
              </a:clrFrom>
              <a:clrTo>
                <a:srgbClr val="FFFFFF">
                  <a:alpha val="0"/>
                </a:srgbClr>
              </a:clrTo>
            </a:clrChange>
          </a:blip>
          <a:stretch>
            <a:fillRect/>
          </a:stretch>
        </p:blipFill>
        <p:spPr bwMode="auto">
          <a:xfrm>
            <a:off x="5068195" y="6443355"/>
            <a:ext cx="510584" cy="204844"/>
          </a:xfrm>
          <a:prstGeom prst="rect">
            <a:avLst/>
          </a:prstGeom>
          <a:noFill/>
          <a:ln/>
          <a:effectLst/>
        </p:spPr>
      </p:pic>
      <p:pic>
        <p:nvPicPr>
          <p:cNvPr id="83" name="Picture 82" descr="TP_tmp.bmp"/>
          <p:cNvPicPr>
            <a:picLocks noChangeAspect="1"/>
          </p:cNvPicPr>
          <p:nvPr>
            <p:custDataLst>
              <p:tags r:id="rId15"/>
            </p:custDataLst>
          </p:nvPr>
        </p:nvPicPr>
        <p:blipFill>
          <a:blip r:embed="rId34" cstate="print">
            <a:clrChange>
              <a:clrFrom>
                <a:srgbClr val="FFFFFF"/>
              </a:clrFrom>
              <a:clrTo>
                <a:srgbClr val="FFFFFF">
                  <a:alpha val="0"/>
                </a:srgbClr>
              </a:clrTo>
            </a:clrChange>
          </a:blip>
          <a:stretch>
            <a:fillRect/>
          </a:stretch>
        </p:blipFill>
        <p:spPr>
          <a:xfrm>
            <a:off x="7260965" y="4798848"/>
            <a:ext cx="1243586" cy="252984"/>
          </a:xfrm>
          <a:prstGeom prst="rect">
            <a:avLst/>
          </a:prstGeom>
          <a:noFill/>
        </p:spPr>
      </p:pic>
      <p:pic>
        <p:nvPicPr>
          <p:cNvPr id="85" name="Picture 84" descr="TP_tmp.bmp"/>
          <p:cNvPicPr>
            <a:picLocks noChangeAspect="1"/>
          </p:cNvPicPr>
          <p:nvPr>
            <p:custDataLst>
              <p:tags r:id="rId16"/>
            </p:custDataLst>
          </p:nvPr>
        </p:nvPicPr>
        <p:blipFill>
          <a:blip r:embed="rId35" cstate="print">
            <a:clrChange>
              <a:clrFrom>
                <a:srgbClr val="FFFFFF"/>
              </a:clrFrom>
              <a:clrTo>
                <a:srgbClr val="FFFFFF">
                  <a:alpha val="0"/>
                </a:srgbClr>
              </a:clrTo>
            </a:clrChange>
          </a:blip>
          <a:stretch>
            <a:fillRect/>
          </a:stretch>
        </p:blipFill>
        <p:spPr bwMode="auto">
          <a:xfrm>
            <a:off x="7445665" y="6165191"/>
            <a:ext cx="989795" cy="252778"/>
          </a:xfrm>
          <a:prstGeom prst="rect">
            <a:avLst/>
          </a:prstGeom>
          <a:noFill/>
          <a:ln/>
          <a:effectLst/>
        </p:spPr>
      </p:pic>
      <p:pic>
        <p:nvPicPr>
          <p:cNvPr id="86" name="Picture 85" descr="TP_tmp.bmp"/>
          <p:cNvPicPr>
            <a:picLocks noChangeAspect="1"/>
          </p:cNvPicPr>
          <p:nvPr>
            <p:custDataLst>
              <p:tags r:id="rId17"/>
            </p:custDataLst>
          </p:nvPr>
        </p:nvPicPr>
        <p:blipFill>
          <a:blip r:embed="rId36" cstate="print">
            <a:clrChange>
              <a:clrFrom>
                <a:srgbClr val="FFFFFF"/>
              </a:clrFrom>
              <a:clrTo>
                <a:srgbClr val="FFFFFF">
                  <a:alpha val="0"/>
                </a:srgbClr>
              </a:clrTo>
            </a:clrChange>
          </a:blip>
          <a:stretch>
            <a:fillRect/>
          </a:stretch>
        </p:blipFill>
        <p:spPr>
          <a:xfrm>
            <a:off x="7117763" y="4614041"/>
            <a:ext cx="100584" cy="176784"/>
          </a:xfrm>
          <a:prstGeom prst="rect">
            <a:avLst/>
          </a:prstGeom>
          <a:noFill/>
        </p:spPr>
      </p:pic>
      <p:pic>
        <p:nvPicPr>
          <p:cNvPr id="91" name="Picture 90" descr="TP_tmp.bmp"/>
          <p:cNvPicPr>
            <a:picLocks noChangeAspect="1"/>
          </p:cNvPicPr>
          <p:nvPr>
            <p:custDataLst>
              <p:tags r:id="rId18"/>
            </p:custDataLst>
          </p:nvPr>
        </p:nvPicPr>
        <p:blipFill>
          <a:blip r:embed="rId37" cstate="print">
            <a:clrChange>
              <a:clrFrom>
                <a:srgbClr val="FFFFFF"/>
              </a:clrFrom>
              <a:clrTo>
                <a:srgbClr val="FFFFFF">
                  <a:alpha val="0"/>
                </a:srgbClr>
              </a:clrTo>
            </a:clrChange>
          </a:blip>
          <a:stretch>
            <a:fillRect/>
          </a:stretch>
        </p:blipFill>
        <p:spPr bwMode="auto">
          <a:xfrm>
            <a:off x="4566439" y="4582509"/>
            <a:ext cx="126735" cy="175015"/>
          </a:xfrm>
          <a:prstGeom prst="rect">
            <a:avLst/>
          </a:prstGeom>
          <a:noFill/>
          <a:ln/>
          <a:effectLst/>
        </p:spPr>
      </p:pic>
      <p:pic>
        <p:nvPicPr>
          <p:cNvPr id="92" name="Picture 91" descr="TP_tmp.bmp"/>
          <p:cNvPicPr>
            <a:picLocks noChangeAspect="1"/>
          </p:cNvPicPr>
          <p:nvPr>
            <p:custDataLst>
              <p:tags r:id="rId19"/>
            </p:custDataLst>
          </p:nvPr>
        </p:nvPicPr>
        <p:blipFill>
          <a:blip r:embed="rId38" cstate="print">
            <a:clrChange>
              <a:clrFrom>
                <a:srgbClr val="FFFFFF"/>
              </a:clrFrom>
              <a:clrTo>
                <a:srgbClr val="FFFFFF">
                  <a:alpha val="0"/>
                </a:srgbClr>
              </a:clrTo>
            </a:clrChange>
          </a:blip>
          <a:stretch>
            <a:fillRect/>
          </a:stretch>
        </p:blipFill>
        <p:spPr bwMode="auto">
          <a:xfrm>
            <a:off x="4580644" y="6421820"/>
            <a:ext cx="150876" cy="175016"/>
          </a:xfrm>
          <a:prstGeom prst="rect">
            <a:avLst/>
          </a:prstGeom>
          <a:noFill/>
          <a:ln/>
          <a:effectLst/>
        </p:spPr>
      </p:pic>
      <p:pic>
        <p:nvPicPr>
          <p:cNvPr id="94" name="Picture 93" descr="TP_tmp.bmp"/>
          <p:cNvPicPr>
            <a:picLocks noChangeAspect="1"/>
          </p:cNvPicPr>
          <p:nvPr>
            <p:custDataLst>
              <p:tags r:id="rId20"/>
            </p:custDataLst>
          </p:nvPr>
        </p:nvPicPr>
        <p:blipFill>
          <a:blip r:embed="rId39" cstate="print">
            <a:clrChange>
              <a:clrFrom>
                <a:srgbClr val="FFFFFF"/>
              </a:clrFrom>
              <a:clrTo>
                <a:srgbClr val="FFFFFF">
                  <a:alpha val="0"/>
                </a:srgbClr>
              </a:clrTo>
            </a:clrChange>
          </a:blip>
          <a:stretch>
            <a:fillRect/>
          </a:stretch>
        </p:blipFill>
        <p:spPr bwMode="auto">
          <a:xfrm>
            <a:off x="5896002" y="6369271"/>
            <a:ext cx="126735" cy="175015"/>
          </a:xfrm>
          <a:prstGeom prst="rect">
            <a:avLst/>
          </a:prstGeom>
          <a:noFill/>
          <a:ln/>
          <a:effectLst/>
        </p:spPr>
      </p:pic>
      <p:pic>
        <p:nvPicPr>
          <p:cNvPr id="95" name="Picture 94" descr="TP_tmp.bmp"/>
          <p:cNvPicPr>
            <a:picLocks noChangeAspect="1"/>
          </p:cNvPicPr>
          <p:nvPr>
            <p:custDataLst>
              <p:tags r:id="rId21"/>
            </p:custDataLst>
          </p:nvPr>
        </p:nvPicPr>
        <p:blipFill>
          <a:blip r:embed="rId40" cstate="print">
            <a:clrChange>
              <a:clrFrom>
                <a:srgbClr val="FFFFFF"/>
              </a:clrFrom>
              <a:clrTo>
                <a:srgbClr val="FFFFFF">
                  <a:alpha val="0"/>
                </a:srgbClr>
              </a:clrTo>
            </a:clrChange>
          </a:blip>
          <a:stretch>
            <a:fillRect/>
          </a:stretch>
        </p:blipFill>
        <p:spPr bwMode="auto">
          <a:xfrm>
            <a:off x="7215051" y="6427075"/>
            <a:ext cx="126735" cy="175015"/>
          </a:xfrm>
          <a:prstGeom prst="rect">
            <a:avLst/>
          </a:prstGeom>
          <a:noFill/>
          <a:ln/>
          <a:effectLst/>
        </p:spPr>
      </p:pic>
      <p:sp>
        <p:nvSpPr>
          <p:cNvPr id="96" name="TextBox 95"/>
          <p:cNvSpPr txBox="1"/>
          <p:nvPr/>
        </p:nvSpPr>
        <p:spPr>
          <a:xfrm>
            <a:off x="6495393" y="5123793"/>
            <a:ext cx="331076" cy="338554"/>
          </a:xfrm>
          <a:prstGeom prst="rect">
            <a:avLst/>
          </a:prstGeom>
          <a:solidFill>
            <a:srgbClr val="FFFF00"/>
          </a:solidFill>
          <a:ln>
            <a:solidFill>
              <a:schemeClr val="tx1"/>
            </a:solidFill>
          </a:ln>
        </p:spPr>
        <p:txBody>
          <a:bodyPr wrap="square" rtlCol="0">
            <a:spAutoFit/>
          </a:bodyPr>
          <a:lstStyle/>
          <a:p>
            <a:pPr algn="l"/>
            <a:r>
              <a:rPr lang="en-US" b="0" dirty="0"/>
              <a:t>1</a:t>
            </a:r>
          </a:p>
        </p:txBody>
      </p:sp>
      <p:sp>
        <p:nvSpPr>
          <p:cNvPr id="97" name="TextBox 96"/>
          <p:cNvSpPr txBox="1"/>
          <p:nvPr/>
        </p:nvSpPr>
        <p:spPr>
          <a:xfrm>
            <a:off x="5181599" y="5134304"/>
            <a:ext cx="331076" cy="338554"/>
          </a:xfrm>
          <a:prstGeom prst="rect">
            <a:avLst/>
          </a:prstGeom>
          <a:solidFill>
            <a:srgbClr val="FFFF00"/>
          </a:solidFill>
          <a:ln>
            <a:solidFill>
              <a:schemeClr val="tx1"/>
            </a:solidFill>
          </a:ln>
        </p:spPr>
        <p:txBody>
          <a:bodyPr wrap="square" rtlCol="0">
            <a:spAutoFit/>
          </a:bodyPr>
          <a:lstStyle/>
          <a:p>
            <a:pPr algn="l"/>
            <a:r>
              <a:rPr lang="en-US" b="0" dirty="0"/>
              <a:t>2</a:t>
            </a:r>
          </a:p>
        </p:txBody>
      </p:sp>
      <p:sp>
        <p:nvSpPr>
          <p:cNvPr id="98" name="TextBox 97"/>
          <p:cNvSpPr txBox="1"/>
          <p:nvPr/>
        </p:nvSpPr>
        <p:spPr>
          <a:xfrm>
            <a:off x="4829503" y="5365532"/>
            <a:ext cx="331076" cy="338554"/>
          </a:xfrm>
          <a:prstGeom prst="rect">
            <a:avLst/>
          </a:prstGeom>
          <a:solidFill>
            <a:srgbClr val="FFFF00"/>
          </a:solidFill>
          <a:ln>
            <a:solidFill>
              <a:schemeClr val="tx1"/>
            </a:solidFill>
          </a:ln>
        </p:spPr>
        <p:txBody>
          <a:bodyPr wrap="square" rtlCol="0">
            <a:spAutoFit/>
          </a:bodyPr>
          <a:lstStyle/>
          <a:p>
            <a:pPr algn="l"/>
            <a:r>
              <a:rPr lang="en-US" b="0" dirty="0"/>
              <a:t>3</a:t>
            </a:r>
          </a:p>
        </p:txBody>
      </p:sp>
      <p:sp>
        <p:nvSpPr>
          <p:cNvPr id="99" name="TextBox 98"/>
          <p:cNvSpPr txBox="1"/>
          <p:nvPr/>
        </p:nvSpPr>
        <p:spPr>
          <a:xfrm>
            <a:off x="5155323" y="5722883"/>
            <a:ext cx="331076" cy="338554"/>
          </a:xfrm>
          <a:prstGeom prst="rect">
            <a:avLst/>
          </a:prstGeom>
          <a:solidFill>
            <a:srgbClr val="FFFF00"/>
          </a:solidFill>
          <a:ln>
            <a:solidFill>
              <a:schemeClr val="tx1"/>
            </a:solidFill>
          </a:ln>
        </p:spPr>
        <p:txBody>
          <a:bodyPr wrap="square" rtlCol="0">
            <a:spAutoFit/>
          </a:bodyPr>
          <a:lstStyle/>
          <a:p>
            <a:pPr algn="l"/>
            <a:r>
              <a:rPr lang="en-US" b="0" dirty="0"/>
              <a:t>4</a:t>
            </a:r>
          </a:p>
        </p:txBody>
      </p:sp>
      <p:sp>
        <p:nvSpPr>
          <p:cNvPr id="100" name="TextBox 99"/>
          <p:cNvSpPr txBox="1"/>
          <p:nvPr/>
        </p:nvSpPr>
        <p:spPr>
          <a:xfrm>
            <a:off x="5496909" y="5418083"/>
            <a:ext cx="331076" cy="338554"/>
          </a:xfrm>
          <a:prstGeom prst="rect">
            <a:avLst/>
          </a:prstGeom>
          <a:solidFill>
            <a:srgbClr val="FFFF00"/>
          </a:solidFill>
          <a:ln>
            <a:solidFill>
              <a:schemeClr val="tx1"/>
            </a:solidFill>
          </a:ln>
        </p:spPr>
        <p:txBody>
          <a:bodyPr wrap="square" rtlCol="0">
            <a:spAutoFit/>
          </a:bodyPr>
          <a:lstStyle/>
          <a:p>
            <a:pPr algn="l"/>
            <a:r>
              <a:rPr lang="en-US" b="0" dirty="0"/>
              <a:t>5</a:t>
            </a:r>
          </a:p>
        </p:txBody>
      </p:sp>
      <p:sp>
        <p:nvSpPr>
          <p:cNvPr id="101" name="TextBox 100"/>
          <p:cNvSpPr txBox="1"/>
          <p:nvPr/>
        </p:nvSpPr>
        <p:spPr>
          <a:xfrm>
            <a:off x="6453351" y="5712372"/>
            <a:ext cx="331076" cy="338554"/>
          </a:xfrm>
          <a:prstGeom prst="rect">
            <a:avLst/>
          </a:prstGeom>
          <a:solidFill>
            <a:srgbClr val="FFFF00"/>
          </a:solidFill>
          <a:ln>
            <a:solidFill>
              <a:schemeClr val="tx1"/>
            </a:solidFill>
          </a:ln>
        </p:spPr>
        <p:txBody>
          <a:bodyPr wrap="square" rtlCol="0">
            <a:spAutoFit/>
          </a:bodyPr>
          <a:lstStyle/>
          <a:p>
            <a:pPr algn="l"/>
            <a:r>
              <a:rPr lang="en-US" b="0" dirty="0"/>
              <a:t>6</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P_tmp.bmp"/>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a:xfrm>
            <a:off x="0" y="195317"/>
            <a:ext cx="8891034" cy="5282194"/>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 y="396240"/>
            <a:ext cx="4297680" cy="461665"/>
          </a:xfrm>
          <a:prstGeom prst="rect">
            <a:avLst/>
          </a:prstGeom>
          <a:noFill/>
          <a:ln>
            <a:solidFill>
              <a:schemeClr val="tx1"/>
            </a:solidFill>
          </a:ln>
        </p:spPr>
        <p:txBody>
          <a:bodyPr wrap="square" rtlCol="0">
            <a:spAutoFit/>
          </a:bodyPr>
          <a:lstStyle/>
          <a:p>
            <a:pPr algn="l"/>
            <a:r>
              <a:rPr lang="en-US" sz="2400" b="0" dirty="0"/>
              <a:t>Solving Engineering Problems </a:t>
            </a:r>
          </a:p>
        </p:txBody>
      </p:sp>
      <p:grpSp>
        <p:nvGrpSpPr>
          <p:cNvPr id="23" name="Group 22"/>
          <p:cNvGrpSpPr/>
          <p:nvPr/>
        </p:nvGrpSpPr>
        <p:grpSpPr>
          <a:xfrm>
            <a:off x="7040880" y="685800"/>
            <a:ext cx="518160" cy="274320"/>
            <a:chOff x="4084320" y="1965960"/>
            <a:chExt cx="2987040" cy="426720"/>
          </a:xfrm>
        </p:grpSpPr>
        <p:grpSp>
          <p:nvGrpSpPr>
            <p:cNvPr id="10" name="Group 9"/>
            <p:cNvGrpSpPr/>
            <p:nvPr/>
          </p:nvGrpSpPr>
          <p:grpSpPr>
            <a:xfrm>
              <a:off x="4084320" y="1996440"/>
              <a:ext cx="746760" cy="396240"/>
              <a:chOff x="4084320" y="1996440"/>
              <a:chExt cx="746760" cy="396240"/>
            </a:xfrm>
          </p:grpSpPr>
          <p:cxnSp>
            <p:nvCxnSpPr>
              <p:cNvPr id="4" name="Straight Connector 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 name="Straight Connector 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1" name="Group 10"/>
            <p:cNvGrpSpPr/>
            <p:nvPr/>
          </p:nvGrpSpPr>
          <p:grpSpPr>
            <a:xfrm>
              <a:off x="5577840" y="1965960"/>
              <a:ext cx="746760" cy="396240"/>
              <a:chOff x="4084320" y="1996440"/>
              <a:chExt cx="746760" cy="396240"/>
            </a:xfrm>
          </p:grpSpPr>
          <p:cxnSp>
            <p:nvCxnSpPr>
              <p:cNvPr id="12" name="Straight Connector 11"/>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7" name="Group 16"/>
            <p:cNvGrpSpPr/>
            <p:nvPr/>
          </p:nvGrpSpPr>
          <p:grpSpPr>
            <a:xfrm>
              <a:off x="6324600" y="1965960"/>
              <a:ext cx="746760" cy="396240"/>
              <a:chOff x="4084320" y="1996440"/>
              <a:chExt cx="746760" cy="396240"/>
            </a:xfrm>
          </p:grpSpPr>
          <p:cxnSp>
            <p:nvCxnSpPr>
              <p:cNvPr id="18" name="Straight Connector 17"/>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0" name="Group 19"/>
            <p:cNvGrpSpPr/>
            <p:nvPr/>
          </p:nvGrpSpPr>
          <p:grpSpPr>
            <a:xfrm>
              <a:off x="4815840" y="1981200"/>
              <a:ext cx="746760" cy="396240"/>
              <a:chOff x="4084320" y="1996440"/>
              <a:chExt cx="746760" cy="396240"/>
            </a:xfrm>
          </p:grpSpPr>
          <p:cxnSp>
            <p:nvCxnSpPr>
              <p:cNvPr id="21" name="Straight Connector 20"/>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cxnSp>
        <p:nvCxnSpPr>
          <p:cNvPr id="25" name="Straight Connector 24"/>
          <p:cNvCxnSpPr/>
          <p:nvPr/>
        </p:nvCxnSpPr>
        <p:spPr bwMode="auto">
          <a:xfrm flipV="1">
            <a:off x="7574280" y="914400"/>
            <a:ext cx="1280160" cy="152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rot="5400000">
            <a:off x="7917180" y="1821180"/>
            <a:ext cx="1889760" cy="152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rot="10800000" flipV="1">
            <a:off x="6080760" y="2788920"/>
            <a:ext cx="2773680" cy="152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flipV="1">
            <a:off x="6080760" y="944880"/>
            <a:ext cx="960120" cy="1524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34" name="Group 33"/>
          <p:cNvGrpSpPr/>
          <p:nvPr/>
        </p:nvGrpSpPr>
        <p:grpSpPr>
          <a:xfrm>
            <a:off x="6507480" y="1645920"/>
            <a:ext cx="518160" cy="274320"/>
            <a:chOff x="4084320" y="1965960"/>
            <a:chExt cx="2987040" cy="426720"/>
          </a:xfrm>
        </p:grpSpPr>
        <p:grpSp>
          <p:nvGrpSpPr>
            <p:cNvPr id="35" name="Group 9"/>
            <p:cNvGrpSpPr/>
            <p:nvPr/>
          </p:nvGrpSpPr>
          <p:grpSpPr>
            <a:xfrm>
              <a:off x="4084320" y="1996440"/>
              <a:ext cx="746760" cy="396240"/>
              <a:chOff x="4084320" y="1996440"/>
              <a:chExt cx="746760" cy="396240"/>
            </a:xfrm>
          </p:grpSpPr>
          <p:cxnSp>
            <p:nvCxnSpPr>
              <p:cNvPr id="45" name="Straight Connector 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Straight Connector 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6" name="Group 10"/>
            <p:cNvGrpSpPr/>
            <p:nvPr/>
          </p:nvGrpSpPr>
          <p:grpSpPr>
            <a:xfrm>
              <a:off x="5577840" y="1965960"/>
              <a:ext cx="746760" cy="396240"/>
              <a:chOff x="4084320" y="1996440"/>
              <a:chExt cx="746760" cy="396240"/>
            </a:xfrm>
          </p:grpSpPr>
          <p:cxnSp>
            <p:nvCxnSpPr>
              <p:cNvPr id="43" name="Straight Connector 42"/>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Straight Connector 43"/>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7" name="Group 16"/>
            <p:cNvGrpSpPr/>
            <p:nvPr/>
          </p:nvGrpSpPr>
          <p:grpSpPr>
            <a:xfrm>
              <a:off x="6324600" y="1965960"/>
              <a:ext cx="746760" cy="396240"/>
              <a:chOff x="4084320" y="1996440"/>
              <a:chExt cx="746760" cy="396240"/>
            </a:xfrm>
          </p:grpSpPr>
          <p:cxnSp>
            <p:nvCxnSpPr>
              <p:cNvPr id="41" name="Straight Connector 40"/>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Straight Connector 41"/>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8" name="Group 19"/>
            <p:cNvGrpSpPr/>
            <p:nvPr/>
          </p:nvGrpSpPr>
          <p:grpSpPr>
            <a:xfrm>
              <a:off x="4815840" y="1981200"/>
              <a:ext cx="746760" cy="396240"/>
              <a:chOff x="4084320" y="1996440"/>
              <a:chExt cx="746760" cy="396240"/>
            </a:xfrm>
          </p:grpSpPr>
          <p:cxnSp>
            <p:nvCxnSpPr>
              <p:cNvPr id="39" name="Straight Connector 38"/>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grpSp>
        <p:nvGrpSpPr>
          <p:cNvPr id="47" name="Group 46"/>
          <p:cNvGrpSpPr/>
          <p:nvPr/>
        </p:nvGrpSpPr>
        <p:grpSpPr>
          <a:xfrm>
            <a:off x="7940040" y="1630680"/>
            <a:ext cx="518160" cy="274320"/>
            <a:chOff x="4084320" y="1965960"/>
            <a:chExt cx="2987040" cy="426720"/>
          </a:xfrm>
        </p:grpSpPr>
        <p:grpSp>
          <p:nvGrpSpPr>
            <p:cNvPr id="48" name="Group 9"/>
            <p:cNvGrpSpPr/>
            <p:nvPr/>
          </p:nvGrpSpPr>
          <p:grpSpPr>
            <a:xfrm>
              <a:off x="4084320" y="1996440"/>
              <a:ext cx="746760" cy="396240"/>
              <a:chOff x="4084320" y="1996440"/>
              <a:chExt cx="746760" cy="396240"/>
            </a:xfrm>
          </p:grpSpPr>
          <p:cxnSp>
            <p:nvCxnSpPr>
              <p:cNvPr id="58" name="Straight Connector 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Straight Connector 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49" name="Group 10"/>
            <p:cNvGrpSpPr/>
            <p:nvPr/>
          </p:nvGrpSpPr>
          <p:grpSpPr>
            <a:xfrm>
              <a:off x="5577840" y="1965960"/>
              <a:ext cx="746760" cy="396240"/>
              <a:chOff x="4084320" y="1996440"/>
              <a:chExt cx="746760" cy="396240"/>
            </a:xfrm>
          </p:grpSpPr>
          <p:cxnSp>
            <p:nvCxnSpPr>
              <p:cNvPr id="56" name="Straight Connector 55"/>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Straight Connector 56"/>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50" name="Group 16"/>
            <p:cNvGrpSpPr/>
            <p:nvPr/>
          </p:nvGrpSpPr>
          <p:grpSpPr>
            <a:xfrm>
              <a:off x="6324600" y="1965960"/>
              <a:ext cx="746760" cy="396240"/>
              <a:chOff x="4084320" y="1996440"/>
              <a:chExt cx="746760" cy="396240"/>
            </a:xfrm>
          </p:grpSpPr>
          <p:cxnSp>
            <p:nvCxnSpPr>
              <p:cNvPr id="54" name="Straight Connector 5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51" name="Group 19"/>
            <p:cNvGrpSpPr/>
            <p:nvPr/>
          </p:nvGrpSpPr>
          <p:grpSpPr>
            <a:xfrm>
              <a:off x="4815840" y="1981200"/>
              <a:ext cx="746760" cy="396240"/>
              <a:chOff x="4084320" y="1996440"/>
              <a:chExt cx="746760" cy="396240"/>
            </a:xfrm>
          </p:grpSpPr>
          <p:cxnSp>
            <p:nvCxnSpPr>
              <p:cNvPr id="52" name="Straight Connector 51"/>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cxnSp>
        <p:nvCxnSpPr>
          <p:cNvPr id="61" name="Straight Connector 60"/>
          <p:cNvCxnSpPr/>
          <p:nvPr/>
        </p:nvCxnSpPr>
        <p:spPr bwMode="auto">
          <a:xfrm>
            <a:off x="7056120" y="1889760"/>
            <a:ext cx="89916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flipV="1">
            <a:off x="8442960" y="1859280"/>
            <a:ext cx="411480" cy="152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 name="Straight Connector 64"/>
          <p:cNvCxnSpPr/>
          <p:nvPr/>
        </p:nvCxnSpPr>
        <p:spPr bwMode="auto">
          <a:xfrm rot="10800000">
            <a:off x="6080760" y="1920240"/>
            <a:ext cx="44196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 name="Straight Connector 66"/>
          <p:cNvCxnSpPr/>
          <p:nvPr/>
        </p:nvCxnSpPr>
        <p:spPr bwMode="auto">
          <a:xfrm rot="16200000" flipH="1">
            <a:off x="6995160" y="2346960"/>
            <a:ext cx="899160" cy="152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rot="5400000">
            <a:off x="7940040" y="2788920"/>
            <a:ext cx="27432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 name="Straight Connector 69"/>
          <p:cNvCxnSpPr/>
          <p:nvPr/>
        </p:nvCxnSpPr>
        <p:spPr bwMode="auto">
          <a:xfrm rot="16200000" flipH="1">
            <a:off x="8085614" y="2797334"/>
            <a:ext cx="212566" cy="1444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rot="5400000">
            <a:off x="6598920" y="2804160"/>
            <a:ext cx="27432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3" name="Straight Connector 72"/>
          <p:cNvCxnSpPr/>
          <p:nvPr/>
        </p:nvCxnSpPr>
        <p:spPr bwMode="auto">
          <a:xfrm rot="16200000" flipH="1">
            <a:off x="6744494" y="2812574"/>
            <a:ext cx="212566" cy="14446"/>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76" name="Picture 75" descr="TP_tmp.emf"/>
          <p:cNvPicPr>
            <a:picLocks noChangeAspect="1"/>
          </p:cNvPicPr>
          <p:nvPr>
            <p:custDataLst>
              <p:tags r:id="rId1"/>
            </p:custDataLst>
          </p:nvPr>
        </p:nvPicPr>
        <p:blipFill>
          <a:blip r:embed="rId12"/>
          <a:stretch>
            <a:fillRect/>
          </a:stretch>
        </p:blipFill>
        <p:spPr bwMode="auto">
          <a:xfrm>
            <a:off x="7085076" y="396240"/>
            <a:ext cx="495624" cy="265323"/>
          </a:xfrm>
          <a:prstGeom prst="rect">
            <a:avLst/>
          </a:prstGeom>
          <a:noFill/>
          <a:ln/>
          <a:effectLst/>
        </p:spPr>
      </p:pic>
      <p:pic>
        <p:nvPicPr>
          <p:cNvPr id="78" name="Picture 77" descr="TP_tmp.emf"/>
          <p:cNvPicPr>
            <a:picLocks noChangeAspect="1"/>
          </p:cNvPicPr>
          <p:nvPr>
            <p:custDataLst>
              <p:tags r:id="rId2"/>
            </p:custDataLst>
          </p:nvPr>
        </p:nvPicPr>
        <p:blipFill>
          <a:blip r:embed="rId13"/>
          <a:stretch>
            <a:fillRect/>
          </a:stretch>
        </p:blipFill>
        <p:spPr bwMode="auto">
          <a:xfrm>
            <a:off x="6521018" y="1371600"/>
            <a:ext cx="495979" cy="265513"/>
          </a:xfrm>
          <a:prstGeom prst="rect">
            <a:avLst/>
          </a:prstGeom>
          <a:noFill/>
          <a:ln/>
          <a:effectLst/>
        </p:spPr>
      </p:pic>
      <p:pic>
        <p:nvPicPr>
          <p:cNvPr id="80" name="Picture 79" descr="TP_tmp.emf"/>
          <p:cNvPicPr>
            <a:picLocks noChangeAspect="1"/>
          </p:cNvPicPr>
          <p:nvPr>
            <p:custDataLst>
              <p:tags r:id="rId3"/>
            </p:custDataLst>
          </p:nvPr>
        </p:nvPicPr>
        <p:blipFill>
          <a:blip r:embed="rId14"/>
          <a:stretch>
            <a:fillRect/>
          </a:stretch>
        </p:blipFill>
        <p:spPr bwMode="auto">
          <a:xfrm>
            <a:off x="7984058" y="1325879"/>
            <a:ext cx="495979" cy="265513"/>
          </a:xfrm>
          <a:prstGeom prst="rect">
            <a:avLst/>
          </a:prstGeom>
          <a:noFill/>
          <a:ln/>
          <a:effectLst/>
        </p:spPr>
      </p:pic>
      <p:pic>
        <p:nvPicPr>
          <p:cNvPr id="82" name="Picture 81" descr="TP_tmp.emf"/>
          <p:cNvPicPr>
            <a:picLocks noChangeAspect="1"/>
          </p:cNvPicPr>
          <p:nvPr>
            <p:custDataLst>
              <p:tags r:id="rId4"/>
            </p:custDataLst>
          </p:nvPr>
        </p:nvPicPr>
        <p:blipFill>
          <a:blip r:embed="rId15"/>
          <a:stretch>
            <a:fillRect/>
          </a:stretch>
        </p:blipFill>
        <p:spPr bwMode="auto">
          <a:xfrm>
            <a:off x="6612280" y="2987040"/>
            <a:ext cx="496334" cy="247635"/>
          </a:xfrm>
          <a:prstGeom prst="rect">
            <a:avLst/>
          </a:prstGeom>
          <a:noFill/>
          <a:ln/>
          <a:effectLst/>
        </p:spPr>
      </p:pic>
      <p:pic>
        <p:nvPicPr>
          <p:cNvPr id="84" name="Picture 83" descr="TP_tmp.emf"/>
          <p:cNvPicPr>
            <a:picLocks noChangeAspect="1"/>
          </p:cNvPicPr>
          <p:nvPr>
            <p:custDataLst>
              <p:tags r:id="rId5"/>
            </p:custDataLst>
          </p:nvPr>
        </p:nvPicPr>
        <p:blipFill>
          <a:blip r:embed="rId16"/>
          <a:stretch>
            <a:fillRect/>
          </a:stretch>
        </p:blipFill>
        <p:spPr bwMode="auto">
          <a:xfrm>
            <a:off x="7998620" y="2987040"/>
            <a:ext cx="283973" cy="247812"/>
          </a:xfrm>
          <a:prstGeom prst="rect">
            <a:avLst/>
          </a:prstGeom>
          <a:noFill/>
          <a:ln/>
          <a:effectLst/>
        </p:spPr>
      </p:pic>
      <p:grpSp>
        <p:nvGrpSpPr>
          <p:cNvPr id="85" name="Group 84"/>
          <p:cNvGrpSpPr/>
          <p:nvPr/>
        </p:nvGrpSpPr>
        <p:grpSpPr>
          <a:xfrm rot="5400000">
            <a:off x="5928360" y="2164080"/>
            <a:ext cx="518160" cy="274320"/>
            <a:chOff x="4084320" y="1965960"/>
            <a:chExt cx="2987040" cy="426720"/>
          </a:xfrm>
        </p:grpSpPr>
        <p:grpSp>
          <p:nvGrpSpPr>
            <p:cNvPr id="86" name="Group 9"/>
            <p:cNvGrpSpPr/>
            <p:nvPr/>
          </p:nvGrpSpPr>
          <p:grpSpPr>
            <a:xfrm>
              <a:off x="4084320" y="1996440"/>
              <a:ext cx="746760" cy="396240"/>
              <a:chOff x="4084320" y="1996440"/>
              <a:chExt cx="746760" cy="396240"/>
            </a:xfrm>
          </p:grpSpPr>
          <p:cxnSp>
            <p:nvCxnSpPr>
              <p:cNvPr id="96" name="Straight Connector 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7" name="Straight Connector 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87" name="Group 10"/>
            <p:cNvGrpSpPr/>
            <p:nvPr/>
          </p:nvGrpSpPr>
          <p:grpSpPr>
            <a:xfrm>
              <a:off x="5577840" y="1965960"/>
              <a:ext cx="746760" cy="396240"/>
              <a:chOff x="4084320" y="1996440"/>
              <a:chExt cx="746760" cy="396240"/>
            </a:xfrm>
          </p:grpSpPr>
          <p:cxnSp>
            <p:nvCxnSpPr>
              <p:cNvPr id="94" name="Straight Connector 93"/>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Straight Connector 94"/>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88" name="Group 16"/>
            <p:cNvGrpSpPr/>
            <p:nvPr/>
          </p:nvGrpSpPr>
          <p:grpSpPr>
            <a:xfrm>
              <a:off x="6324600" y="1965960"/>
              <a:ext cx="746760" cy="396240"/>
              <a:chOff x="4084320" y="1996440"/>
              <a:chExt cx="746760" cy="396240"/>
            </a:xfrm>
          </p:grpSpPr>
          <p:cxnSp>
            <p:nvCxnSpPr>
              <p:cNvPr id="92" name="Straight Connector 91"/>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3" name="Straight Connector 92"/>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89" name="Group 19"/>
            <p:cNvGrpSpPr/>
            <p:nvPr/>
          </p:nvGrpSpPr>
          <p:grpSpPr>
            <a:xfrm>
              <a:off x="4815840" y="1981200"/>
              <a:ext cx="746760" cy="396240"/>
              <a:chOff x="4084320" y="1996440"/>
              <a:chExt cx="746760" cy="396240"/>
            </a:xfrm>
          </p:grpSpPr>
          <p:cxnSp>
            <p:nvCxnSpPr>
              <p:cNvPr id="90" name="Straight Connector 89"/>
              <p:cNvCxnSpPr/>
              <p:nvPr/>
            </p:nvCxnSpPr>
            <p:spPr bwMode="auto">
              <a:xfrm rot="5400000" flipH="1" flipV="1">
                <a:off x="4076700" y="201930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1" name="Straight Connector 90"/>
              <p:cNvCxnSpPr/>
              <p:nvPr/>
            </p:nvCxnSpPr>
            <p:spPr bwMode="auto">
              <a:xfrm rot="16200000" flipH="1">
                <a:off x="4457700" y="2004060"/>
                <a:ext cx="381000" cy="3657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cxnSp>
        <p:nvCxnSpPr>
          <p:cNvPr id="99" name="Straight Connector 98"/>
          <p:cNvCxnSpPr/>
          <p:nvPr/>
        </p:nvCxnSpPr>
        <p:spPr bwMode="auto">
          <a:xfrm rot="5400000">
            <a:off x="5623560" y="1432560"/>
            <a:ext cx="929640" cy="152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1" name="Straight Connector 100"/>
          <p:cNvCxnSpPr/>
          <p:nvPr/>
        </p:nvCxnSpPr>
        <p:spPr bwMode="auto">
          <a:xfrm rot="5400000">
            <a:off x="5996940" y="1973580"/>
            <a:ext cx="10668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3" name="Straight Connector 102"/>
          <p:cNvCxnSpPr/>
          <p:nvPr/>
        </p:nvCxnSpPr>
        <p:spPr bwMode="auto">
          <a:xfrm rot="5400000">
            <a:off x="6004560" y="2682240"/>
            <a:ext cx="21336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04" name="Picture 103" descr="TP_tmp.emf"/>
          <p:cNvPicPr>
            <a:picLocks noChangeAspect="1"/>
          </p:cNvPicPr>
          <p:nvPr>
            <p:custDataLst>
              <p:tags r:id="rId6"/>
            </p:custDataLst>
          </p:nvPr>
        </p:nvPicPr>
        <p:blipFill>
          <a:blip r:embed="rId13"/>
          <a:stretch>
            <a:fillRect/>
          </a:stretch>
        </p:blipFill>
        <p:spPr bwMode="auto">
          <a:xfrm rot="16200000">
            <a:off x="5606618" y="2240280"/>
            <a:ext cx="495979" cy="265513"/>
          </a:xfrm>
          <a:prstGeom prst="rect">
            <a:avLst/>
          </a:prstGeom>
          <a:noFill/>
          <a:ln/>
          <a:effectLst/>
        </p:spPr>
      </p:pic>
      <p:sp>
        <p:nvSpPr>
          <p:cNvPr id="105" name="TextBox 104"/>
          <p:cNvSpPr txBox="1"/>
          <p:nvPr/>
        </p:nvSpPr>
        <p:spPr>
          <a:xfrm>
            <a:off x="6370320" y="2164080"/>
            <a:ext cx="259080" cy="461665"/>
          </a:xfrm>
          <a:prstGeom prst="rect">
            <a:avLst/>
          </a:prstGeom>
          <a:noFill/>
          <a:ln>
            <a:solidFill>
              <a:schemeClr val="tx1"/>
            </a:solidFill>
          </a:ln>
        </p:spPr>
        <p:txBody>
          <a:bodyPr wrap="square" rtlCol="0">
            <a:spAutoFit/>
          </a:bodyPr>
          <a:lstStyle/>
          <a:p>
            <a:pPr algn="l"/>
            <a:r>
              <a:rPr lang="en-US" sz="2400" b="0" dirty="0"/>
              <a:t>1</a:t>
            </a:r>
          </a:p>
        </p:txBody>
      </p:sp>
      <p:sp>
        <p:nvSpPr>
          <p:cNvPr id="106" name="TextBox 105"/>
          <p:cNvSpPr txBox="1"/>
          <p:nvPr/>
        </p:nvSpPr>
        <p:spPr>
          <a:xfrm>
            <a:off x="6903720" y="1539240"/>
            <a:ext cx="259080" cy="461665"/>
          </a:xfrm>
          <a:prstGeom prst="rect">
            <a:avLst/>
          </a:prstGeom>
          <a:noFill/>
          <a:ln>
            <a:solidFill>
              <a:schemeClr val="tx1"/>
            </a:solidFill>
          </a:ln>
        </p:spPr>
        <p:txBody>
          <a:bodyPr wrap="square" rtlCol="0">
            <a:spAutoFit/>
          </a:bodyPr>
          <a:lstStyle/>
          <a:p>
            <a:pPr algn="l"/>
            <a:r>
              <a:rPr lang="en-US" sz="2400" b="0" dirty="0"/>
              <a:t>2</a:t>
            </a:r>
          </a:p>
        </p:txBody>
      </p:sp>
      <p:sp>
        <p:nvSpPr>
          <p:cNvPr id="107" name="TextBox 106"/>
          <p:cNvSpPr txBox="1"/>
          <p:nvPr/>
        </p:nvSpPr>
        <p:spPr>
          <a:xfrm>
            <a:off x="7711440" y="1691640"/>
            <a:ext cx="259080" cy="461665"/>
          </a:xfrm>
          <a:prstGeom prst="rect">
            <a:avLst/>
          </a:prstGeom>
          <a:noFill/>
          <a:ln>
            <a:solidFill>
              <a:schemeClr val="tx1"/>
            </a:solidFill>
          </a:ln>
        </p:spPr>
        <p:txBody>
          <a:bodyPr wrap="square" rtlCol="0">
            <a:spAutoFit/>
          </a:bodyPr>
          <a:lstStyle/>
          <a:p>
            <a:pPr algn="l"/>
            <a:r>
              <a:rPr lang="en-US" sz="2400" b="0" dirty="0"/>
              <a:t>3</a:t>
            </a:r>
          </a:p>
        </p:txBody>
      </p:sp>
      <p:sp>
        <p:nvSpPr>
          <p:cNvPr id="108" name="TextBox 107"/>
          <p:cNvSpPr txBox="1"/>
          <p:nvPr/>
        </p:nvSpPr>
        <p:spPr>
          <a:xfrm>
            <a:off x="7635240" y="624840"/>
            <a:ext cx="259080" cy="461665"/>
          </a:xfrm>
          <a:prstGeom prst="rect">
            <a:avLst/>
          </a:prstGeom>
          <a:noFill/>
          <a:ln>
            <a:solidFill>
              <a:schemeClr val="tx1"/>
            </a:solidFill>
          </a:ln>
        </p:spPr>
        <p:txBody>
          <a:bodyPr wrap="square" rtlCol="0">
            <a:spAutoFit/>
          </a:bodyPr>
          <a:lstStyle/>
          <a:p>
            <a:pPr algn="l"/>
            <a:r>
              <a:rPr lang="en-US" sz="2400" b="0" dirty="0"/>
              <a:t>4</a:t>
            </a:r>
          </a:p>
        </p:txBody>
      </p:sp>
      <p:sp>
        <p:nvSpPr>
          <p:cNvPr id="109" name="TextBox 108"/>
          <p:cNvSpPr txBox="1"/>
          <p:nvPr/>
        </p:nvSpPr>
        <p:spPr>
          <a:xfrm>
            <a:off x="7741920" y="2316480"/>
            <a:ext cx="259080" cy="461665"/>
          </a:xfrm>
          <a:prstGeom prst="rect">
            <a:avLst/>
          </a:prstGeom>
          <a:noFill/>
          <a:ln>
            <a:solidFill>
              <a:schemeClr val="tx1"/>
            </a:solidFill>
          </a:ln>
        </p:spPr>
        <p:txBody>
          <a:bodyPr wrap="square" rtlCol="0">
            <a:spAutoFit/>
          </a:bodyPr>
          <a:lstStyle/>
          <a:p>
            <a:pPr algn="l"/>
            <a:r>
              <a:rPr lang="en-US" sz="2400" b="0" dirty="0"/>
              <a:t>A</a:t>
            </a:r>
          </a:p>
        </p:txBody>
      </p:sp>
      <p:sp>
        <p:nvSpPr>
          <p:cNvPr id="110" name="TextBox 109"/>
          <p:cNvSpPr txBox="1"/>
          <p:nvPr/>
        </p:nvSpPr>
        <p:spPr>
          <a:xfrm>
            <a:off x="6812280" y="2316480"/>
            <a:ext cx="259080" cy="461665"/>
          </a:xfrm>
          <a:prstGeom prst="rect">
            <a:avLst/>
          </a:prstGeom>
          <a:noFill/>
          <a:ln>
            <a:solidFill>
              <a:schemeClr val="tx1"/>
            </a:solidFill>
          </a:ln>
        </p:spPr>
        <p:txBody>
          <a:bodyPr wrap="square" rtlCol="0">
            <a:spAutoFit/>
          </a:bodyPr>
          <a:lstStyle/>
          <a:p>
            <a:pPr algn="l"/>
            <a:r>
              <a:rPr lang="en-US" sz="2400" b="0" dirty="0"/>
              <a:t>B</a:t>
            </a:r>
          </a:p>
        </p:txBody>
      </p:sp>
      <p:pic>
        <p:nvPicPr>
          <p:cNvPr id="115" name="Picture 114" descr="TP_tmp.emf"/>
          <p:cNvPicPr>
            <a:picLocks noChangeAspect="1"/>
          </p:cNvPicPr>
          <p:nvPr>
            <p:custDataLst>
              <p:tags r:id="rId7"/>
            </p:custDataLst>
          </p:nvPr>
        </p:nvPicPr>
        <p:blipFill>
          <a:blip r:embed="rId17"/>
          <a:stretch>
            <a:fillRect/>
          </a:stretch>
        </p:blipFill>
        <p:spPr bwMode="auto">
          <a:xfrm>
            <a:off x="95173" y="3319261"/>
            <a:ext cx="5931432" cy="3352814"/>
          </a:xfrm>
          <a:prstGeom prst="rect">
            <a:avLst/>
          </a:prstGeom>
          <a:noFill/>
          <a:ln/>
          <a:effectLst/>
        </p:spPr>
      </p:pic>
      <p:cxnSp>
        <p:nvCxnSpPr>
          <p:cNvPr id="117" name="Straight Arrow Connector 116"/>
          <p:cNvCxnSpPr/>
          <p:nvPr/>
        </p:nvCxnSpPr>
        <p:spPr bwMode="auto">
          <a:xfrm rot="5400000" flipH="1" flipV="1">
            <a:off x="5638800" y="1371600"/>
            <a:ext cx="57912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9" name="Straight Arrow Connector 118"/>
          <p:cNvCxnSpPr/>
          <p:nvPr/>
        </p:nvCxnSpPr>
        <p:spPr bwMode="auto">
          <a:xfrm rot="16200000" flipV="1">
            <a:off x="5212080" y="2346960"/>
            <a:ext cx="624840" cy="152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1" name="Straight Arrow Connector 120"/>
          <p:cNvCxnSpPr/>
          <p:nvPr/>
        </p:nvCxnSpPr>
        <p:spPr bwMode="auto">
          <a:xfrm rot="5400000">
            <a:off x="8496300" y="2308860"/>
            <a:ext cx="50292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123" name="Picture 122" descr="TP_tmp.bmp"/>
          <p:cNvPicPr>
            <a:picLocks noChangeAspect="1"/>
          </p:cNvPicPr>
          <p:nvPr>
            <p:custDataLst>
              <p:tags r:id="rId8"/>
            </p:custDataLst>
          </p:nvPr>
        </p:nvPicPr>
        <p:blipFill>
          <a:blip r:embed="rId18"/>
          <a:stretch>
            <a:fillRect/>
          </a:stretch>
        </p:blipFill>
        <p:spPr>
          <a:xfrm>
            <a:off x="5219700" y="2214880"/>
            <a:ext cx="228600" cy="254508"/>
          </a:xfrm>
          <a:prstGeom prst="rect">
            <a:avLst/>
          </a:prstGeom>
        </p:spPr>
      </p:pic>
      <p:pic>
        <p:nvPicPr>
          <p:cNvPr id="125" name="Picture 124" descr="TP_tmp.bmp"/>
          <p:cNvPicPr>
            <a:picLocks noChangeAspect="1"/>
          </p:cNvPicPr>
          <p:nvPr>
            <p:custDataLst>
              <p:tags r:id="rId9"/>
            </p:custDataLst>
          </p:nvPr>
        </p:nvPicPr>
        <p:blipFill>
          <a:blip r:embed="rId19"/>
          <a:stretch>
            <a:fillRect/>
          </a:stretch>
        </p:blipFill>
        <p:spPr bwMode="auto">
          <a:xfrm>
            <a:off x="5494020" y="1239519"/>
            <a:ext cx="228600" cy="254508"/>
          </a:xfrm>
          <a:prstGeom prst="rect">
            <a:avLst/>
          </a:prstGeom>
          <a:noFill/>
          <a:ln/>
          <a:effectLst/>
        </p:spPr>
      </p:pic>
      <p:pic>
        <p:nvPicPr>
          <p:cNvPr id="127" name="Picture 126" descr="TP_tmp.bmp"/>
          <p:cNvPicPr>
            <a:picLocks noChangeAspect="1"/>
          </p:cNvPicPr>
          <p:nvPr>
            <p:custDataLst>
              <p:tags r:id="rId10"/>
            </p:custDataLst>
          </p:nvPr>
        </p:nvPicPr>
        <p:blipFill>
          <a:blip r:embed="rId20"/>
          <a:stretch>
            <a:fillRect/>
          </a:stretch>
        </p:blipFill>
        <p:spPr bwMode="auto">
          <a:xfrm>
            <a:off x="8755380" y="2123438"/>
            <a:ext cx="228600" cy="254508"/>
          </a:xfrm>
          <a:prstGeom prst="rect">
            <a:avLst/>
          </a:prstGeom>
          <a:noFill/>
          <a:ln/>
          <a:effec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an 40"/>
          <p:cNvSpPr/>
          <p:nvPr/>
        </p:nvSpPr>
        <p:spPr bwMode="auto">
          <a:xfrm rot="5400000">
            <a:off x="6085468" y="2286038"/>
            <a:ext cx="409903" cy="3421117"/>
          </a:xfrm>
          <a:prstGeom prst="can">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 name="Donut 1"/>
          <p:cNvSpPr/>
          <p:nvPr/>
        </p:nvSpPr>
        <p:spPr bwMode="auto">
          <a:xfrm>
            <a:off x="2017986" y="1655379"/>
            <a:ext cx="1608083" cy="1686911"/>
          </a:xfrm>
          <a:prstGeom prst="donut">
            <a:avLst>
              <a:gd name="adj" fmla="val 5381"/>
            </a:avLst>
          </a:prstGeom>
          <a:solidFill>
            <a:schemeClr val="bg2">
              <a:lumMod val="75000"/>
            </a:schemeClr>
          </a:solidFill>
          <a:ln w="9525" cap="flat" cmpd="sng" algn="ctr">
            <a:solidFill>
              <a:schemeClr val="tx1"/>
            </a:solidFill>
            <a:prstDash val="solid"/>
            <a:round/>
            <a:headEnd type="none" w="med" len="med"/>
            <a:tailEnd type="none" w="med" len="med"/>
          </a:ln>
          <a:effectLst/>
          <a:scene3d>
            <a:camera prst="isometricOffAxis2Right"/>
            <a:lightRig rig="threePt" dir="t"/>
          </a:scene3d>
          <a:sp3d extrusionH="2540000">
            <a:extrusionClr>
              <a:schemeClr val="bg2">
                <a:lumMod val="60000"/>
                <a:lumOff val="40000"/>
              </a:schemeClr>
            </a:extrusionClr>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4" name="Straight Arrow Connector 3"/>
          <p:cNvCxnSpPr/>
          <p:nvPr/>
        </p:nvCxnSpPr>
        <p:spPr bwMode="auto">
          <a:xfrm>
            <a:off x="2837793" y="2490952"/>
            <a:ext cx="1229710" cy="78827"/>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6" name="Straight Arrow Connector 5"/>
          <p:cNvCxnSpPr/>
          <p:nvPr/>
        </p:nvCxnSpPr>
        <p:spPr bwMode="auto">
          <a:xfrm rot="5400000" flipH="1" flipV="1">
            <a:off x="1545815" y="2364830"/>
            <a:ext cx="2568987" cy="1656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pic>
        <p:nvPicPr>
          <p:cNvPr id="20" name="Picture 19" descr="TP_tmp.bmp"/>
          <p:cNvPicPr>
            <a:picLocks noChangeAspect="1"/>
          </p:cNvPicPr>
          <p:nvPr>
            <p:custDataLst>
              <p:tags r:id="rId1"/>
            </p:custDataLst>
          </p:nvPr>
        </p:nvPicPr>
        <p:blipFill>
          <a:blip r:embed="rId10" cstate="print">
            <a:clrChange>
              <a:clrFrom>
                <a:srgbClr val="FFFFFF"/>
              </a:clrFrom>
              <a:clrTo>
                <a:srgbClr val="FFFFFF">
                  <a:alpha val="0"/>
                </a:srgbClr>
              </a:clrTo>
            </a:clrChange>
          </a:blip>
          <a:stretch>
            <a:fillRect/>
          </a:stretch>
        </p:blipFill>
        <p:spPr>
          <a:xfrm>
            <a:off x="4101662" y="2449786"/>
            <a:ext cx="152400" cy="128016"/>
          </a:xfrm>
          <a:prstGeom prst="rect">
            <a:avLst/>
          </a:prstGeom>
          <a:noFill/>
        </p:spPr>
      </p:pic>
      <p:pic>
        <p:nvPicPr>
          <p:cNvPr id="22" name="Picture 21" descr="TP_tmp.bmp"/>
          <p:cNvPicPr>
            <a:picLocks noChangeAspect="1"/>
          </p:cNvPicPr>
          <p:nvPr>
            <p:custDataLst>
              <p:tags r:id="rId2"/>
            </p:custDataLst>
          </p:nvPr>
        </p:nvPicPr>
        <p:blipFill>
          <a:blip r:embed="rId11" cstate="print">
            <a:clrChange>
              <a:clrFrom>
                <a:srgbClr val="FFFFFF"/>
              </a:clrFrom>
              <a:clrTo>
                <a:srgbClr val="FFFFFF">
                  <a:alpha val="0"/>
                </a:srgbClr>
              </a:clrTo>
            </a:clrChange>
          </a:blip>
          <a:stretch>
            <a:fillRect/>
          </a:stretch>
        </p:blipFill>
        <p:spPr bwMode="auto">
          <a:xfrm>
            <a:off x="3004974" y="1088650"/>
            <a:ext cx="128015" cy="128015"/>
          </a:xfrm>
          <a:prstGeom prst="rect">
            <a:avLst/>
          </a:prstGeom>
          <a:noFill/>
          <a:ln/>
          <a:effectLst/>
        </p:spPr>
      </p:pic>
      <p:sp>
        <p:nvSpPr>
          <p:cNvPr id="27" name="Oval 26"/>
          <p:cNvSpPr/>
          <p:nvPr/>
        </p:nvSpPr>
        <p:spPr bwMode="auto">
          <a:xfrm>
            <a:off x="7851362" y="3925540"/>
            <a:ext cx="157655" cy="157656"/>
          </a:xfrm>
          <a:prstGeom prst="ellipse">
            <a:avLst/>
          </a:prstGeom>
          <a:solidFill>
            <a:srgbClr val="FF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8" name="Oval 27"/>
          <p:cNvSpPr/>
          <p:nvPr/>
        </p:nvSpPr>
        <p:spPr bwMode="auto">
          <a:xfrm>
            <a:off x="4566861" y="3920301"/>
            <a:ext cx="157655" cy="157656"/>
          </a:xfrm>
          <a:prstGeom prst="ellipse">
            <a:avLst/>
          </a:prstGeom>
          <a:solidFill>
            <a:srgbClr val="FF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29" name="Straight Arrow Connector 28"/>
          <p:cNvCxnSpPr/>
          <p:nvPr/>
        </p:nvCxnSpPr>
        <p:spPr bwMode="auto">
          <a:xfrm flipV="1">
            <a:off x="3768074" y="4006453"/>
            <a:ext cx="821875"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0" name="Straight Arrow Connector 29"/>
          <p:cNvCxnSpPr/>
          <p:nvPr/>
        </p:nvCxnSpPr>
        <p:spPr bwMode="auto">
          <a:xfrm flipH="1" flipV="1">
            <a:off x="7940700" y="4016946"/>
            <a:ext cx="821875"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pic>
        <p:nvPicPr>
          <p:cNvPr id="31" name="Picture 30" descr="TP_tmp.bmp"/>
          <p:cNvPicPr>
            <a:picLocks noChangeAspect="1"/>
          </p:cNvPicPr>
          <p:nvPr>
            <p:custDataLst>
              <p:tags r:id="rId3"/>
            </p:custDataLst>
          </p:nvPr>
        </p:nvPicPr>
        <p:blipFill>
          <a:blip r:embed="rId12" cstate="print">
            <a:clrChange>
              <a:clrFrom>
                <a:srgbClr val="FFFFFF"/>
              </a:clrFrom>
              <a:clrTo>
                <a:srgbClr val="FFFFFF">
                  <a:alpha val="0"/>
                </a:srgbClr>
              </a:clrTo>
            </a:clrChange>
          </a:blip>
          <a:stretch>
            <a:fillRect/>
          </a:stretch>
        </p:blipFill>
        <p:spPr bwMode="auto">
          <a:xfrm>
            <a:off x="7814261" y="4304787"/>
            <a:ext cx="126735" cy="175015"/>
          </a:xfrm>
          <a:prstGeom prst="rect">
            <a:avLst/>
          </a:prstGeom>
          <a:noFill/>
          <a:ln/>
          <a:effectLst/>
        </p:spPr>
      </p:pic>
      <p:pic>
        <p:nvPicPr>
          <p:cNvPr id="37" name="Picture 36" descr="TP_tmp.bmp"/>
          <p:cNvPicPr>
            <a:picLocks noChangeAspect="1"/>
          </p:cNvPicPr>
          <p:nvPr>
            <p:custDataLst>
              <p:tags r:id="rId4"/>
            </p:custDataLst>
          </p:nvPr>
        </p:nvPicPr>
        <p:blipFill>
          <a:blip r:embed="rId13" cstate="print">
            <a:clrChange>
              <a:clrFrom>
                <a:srgbClr val="FFFFFF"/>
              </a:clrFrom>
              <a:clrTo>
                <a:srgbClr val="FFFFFF">
                  <a:alpha val="0"/>
                </a:srgbClr>
              </a:clrTo>
            </a:clrChange>
          </a:blip>
          <a:stretch>
            <a:fillRect/>
          </a:stretch>
        </p:blipFill>
        <p:spPr bwMode="auto">
          <a:xfrm>
            <a:off x="3977519" y="3742502"/>
            <a:ext cx="306322" cy="254247"/>
          </a:xfrm>
          <a:prstGeom prst="rect">
            <a:avLst/>
          </a:prstGeom>
          <a:noFill/>
          <a:ln/>
          <a:effectLst/>
        </p:spPr>
      </p:pic>
      <p:pic>
        <p:nvPicPr>
          <p:cNvPr id="38" name="Picture 37" descr="TP_tmp.bmp"/>
          <p:cNvPicPr>
            <a:picLocks noChangeAspect="1"/>
          </p:cNvPicPr>
          <p:nvPr>
            <p:custDataLst>
              <p:tags r:id="rId5"/>
            </p:custDataLst>
          </p:nvPr>
        </p:nvPicPr>
        <p:blipFill>
          <a:blip r:embed="rId14" cstate="print">
            <a:clrChange>
              <a:clrFrom>
                <a:srgbClr val="FFFFFF"/>
              </a:clrFrom>
              <a:clrTo>
                <a:srgbClr val="FFFFFF">
                  <a:alpha val="0"/>
                </a:srgbClr>
              </a:clrTo>
            </a:clrChange>
          </a:blip>
          <a:stretch>
            <a:fillRect/>
          </a:stretch>
        </p:blipFill>
        <p:spPr bwMode="auto">
          <a:xfrm>
            <a:off x="8149373" y="3705697"/>
            <a:ext cx="307853" cy="255518"/>
          </a:xfrm>
          <a:prstGeom prst="rect">
            <a:avLst/>
          </a:prstGeom>
          <a:noFill/>
          <a:ln/>
          <a:effectLst/>
        </p:spPr>
      </p:pic>
      <p:pic>
        <p:nvPicPr>
          <p:cNvPr id="39" name="Picture 38" descr="TP_tmp.bmp"/>
          <p:cNvPicPr>
            <a:picLocks noChangeAspect="1"/>
          </p:cNvPicPr>
          <p:nvPr>
            <p:custDataLst>
              <p:tags r:id="rId6"/>
            </p:custDataLst>
          </p:nvPr>
        </p:nvPicPr>
        <p:blipFill>
          <a:blip r:embed="rId15" cstate="print">
            <a:clrChange>
              <a:clrFrom>
                <a:srgbClr val="FFFFFF"/>
              </a:clrFrom>
              <a:clrTo>
                <a:srgbClr val="FFFFFF">
                  <a:alpha val="0"/>
                </a:srgbClr>
              </a:clrTo>
            </a:clrChange>
          </a:blip>
          <a:stretch>
            <a:fillRect/>
          </a:stretch>
        </p:blipFill>
        <p:spPr bwMode="auto">
          <a:xfrm>
            <a:off x="4461388" y="3521784"/>
            <a:ext cx="252984" cy="252984"/>
          </a:xfrm>
          <a:prstGeom prst="rect">
            <a:avLst/>
          </a:prstGeom>
          <a:noFill/>
          <a:ln/>
          <a:effectLst/>
        </p:spPr>
      </p:pic>
      <p:pic>
        <p:nvPicPr>
          <p:cNvPr id="40" name="Picture 39" descr="TP_tmp.bmp"/>
          <p:cNvPicPr>
            <a:picLocks noChangeAspect="1"/>
          </p:cNvPicPr>
          <p:nvPr>
            <p:custDataLst>
              <p:tags r:id="rId7"/>
            </p:custDataLst>
          </p:nvPr>
        </p:nvPicPr>
        <p:blipFill>
          <a:blip r:embed="rId16" cstate="print">
            <a:clrChange>
              <a:clrFrom>
                <a:srgbClr val="FFFFFF"/>
              </a:clrFrom>
              <a:clrTo>
                <a:srgbClr val="FFFFFF">
                  <a:alpha val="0"/>
                </a:srgbClr>
              </a:clrTo>
            </a:clrChange>
          </a:blip>
          <a:stretch>
            <a:fillRect/>
          </a:stretch>
        </p:blipFill>
        <p:spPr bwMode="auto">
          <a:xfrm>
            <a:off x="7767409" y="3516512"/>
            <a:ext cx="251972" cy="251972"/>
          </a:xfrm>
          <a:prstGeom prst="rect">
            <a:avLst/>
          </a:prstGeom>
          <a:noFill/>
          <a:ln/>
          <a:effectLst/>
        </p:spPr>
      </p:pic>
      <p:pic>
        <p:nvPicPr>
          <p:cNvPr id="57" name="Picture 56" descr="TP_tmp.bmp"/>
          <p:cNvPicPr>
            <a:picLocks noChangeAspect="1"/>
          </p:cNvPicPr>
          <p:nvPr>
            <p:custDataLst>
              <p:tags r:id="rId8"/>
            </p:custDataLst>
          </p:nvPr>
        </p:nvPicPr>
        <p:blipFill>
          <a:blip r:embed="rId17" cstate="print">
            <a:clrChange>
              <a:clrFrom>
                <a:srgbClr val="FFFFFF"/>
              </a:clrFrom>
              <a:clrTo>
                <a:srgbClr val="FFFFFF">
                  <a:alpha val="0"/>
                </a:srgbClr>
              </a:clrTo>
            </a:clrChange>
          </a:blip>
          <a:stretch>
            <a:fillRect/>
          </a:stretch>
        </p:blipFill>
        <p:spPr bwMode="auto">
          <a:xfrm>
            <a:off x="4432599" y="4204938"/>
            <a:ext cx="100374" cy="176415"/>
          </a:xfrm>
          <a:prstGeom prst="rect">
            <a:avLst/>
          </a:prstGeom>
          <a:noFill/>
          <a:ln/>
          <a:effectLst/>
        </p:spPr>
      </p:pic>
      <p:grpSp>
        <p:nvGrpSpPr>
          <p:cNvPr id="66" name="Group 65"/>
          <p:cNvGrpSpPr/>
          <p:nvPr/>
        </p:nvGrpSpPr>
        <p:grpSpPr>
          <a:xfrm>
            <a:off x="2485681" y="1618584"/>
            <a:ext cx="683189" cy="1723704"/>
            <a:chOff x="2438383" y="1618584"/>
            <a:chExt cx="683189" cy="1723704"/>
          </a:xfrm>
        </p:grpSpPr>
        <p:sp>
          <p:nvSpPr>
            <p:cNvPr id="9" name="Arc 8"/>
            <p:cNvSpPr/>
            <p:nvPr/>
          </p:nvSpPr>
          <p:spPr bwMode="auto">
            <a:xfrm>
              <a:off x="2443643" y="1702674"/>
              <a:ext cx="662151" cy="1639614"/>
            </a:xfrm>
            <a:prstGeom prst="arc">
              <a:avLst/>
            </a:prstGeom>
            <a:solidFill>
              <a:schemeClr val="accent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0" name="Arc 9"/>
            <p:cNvSpPr/>
            <p:nvPr/>
          </p:nvSpPr>
          <p:spPr bwMode="auto">
            <a:xfrm flipV="1">
              <a:off x="2438383" y="1618584"/>
              <a:ext cx="662151" cy="1639614"/>
            </a:xfrm>
            <a:prstGeom prst="arc">
              <a:avLst/>
            </a:prstGeom>
            <a:solidFill>
              <a:schemeClr val="accent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12" name="Straight Arrow Connector 11"/>
            <p:cNvCxnSpPr/>
            <p:nvPr/>
          </p:nvCxnSpPr>
          <p:spPr bwMode="auto">
            <a:xfrm>
              <a:off x="2774731" y="1939159"/>
              <a:ext cx="236483"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a:off x="2743200" y="2207172"/>
              <a:ext cx="378372" cy="1735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flipV="1">
              <a:off x="2774731" y="2723778"/>
              <a:ext cx="325815"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flipV="1">
              <a:off x="2774731" y="3007575"/>
              <a:ext cx="231223" cy="363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3" name="Straight Arrow Connector 62"/>
            <p:cNvCxnSpPr/>
            <p:nvPr/>
          </p:nvCxnSpPr>
          <p:spPr bwMode="auto">
            <a:xfrm rot="5400000" flipH="1" flipV="1">
              <a:off x="2934996" y="2320152"/>
              <a:ext cx="1588" cy="33107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5" name="Straight Connector 64"/>
            <p:cNvCxnSpPr>
              <a:stCxn id="9" idx="0"/>
              <a:endCxn id="10" idx="0"/>
            </p:cNvCxnSpPr>
            <p:nvPr/>
          </p:nvCxnSpPr>
          <p:spPr bwMode="auto">
            <a:xfrm rot="10800000" flipV="1">
              <a:off x="2769459" y="1702674"/>
              <a:ext cx="5260" cy="1555524"/>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TP_tmp.bmp"/>
          <p:cNvPicPr>
            <a:picLocks noChangeAspect="1"/>
          </p:cNvPicPr>
          <p:nvPr>
            <p:custDataLst>
              <p:tags r:id="rId1"/>
            </p:custDataLst>
          </p:nvPr>
        </p:nvPicPr>
        <p:blipFill>
          <a:blip r:embed="rId13" cstate="print">
            <a:clrChange>
              <a:clrFrom>
                <a:srgbClr val="FFFFFF"/>
              </a:clrFrom>
              <a:clrTo>
                <a:srgbClr val="FFFFFF">
                  <a:alpha val="0"/>
                </a:srgbClr>
              </a:clrTo>
            </a:clrChange>
          </a:blip>
          <a:stretch>
            <a:fillRect/>
          </a:stretch>
        </p:blipFill>
        <p:spPr bwMode="auto">
          <a:xfrm>
            <a:off x="-1034" y="431800"/>
            <a:ext cx="8893102" cy="3582241"/>
          </a:xfrm>
          <a:prstGeom prst="rect">
            <a:avLst/>
          </a:prstGeom>
          <a:noFill/>
          <a:ln/>
          <a:effectLst/>
        </p:spPr>
      </p:pic>
      <p:sp>
        <p:nvSpPr>
          <p:cNvPr id="5" name="Rectangle 4"/>
          <p:cNvSpPr/>
          <p:nvPr/>
        </p:nvSpPr>
        <p:spPr bwMode="auto">
          <a:xfrm>
            <a:off x="1828800" y="4470400"/>
            <a:ext cx="1161143" cy="194491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6" name="Right Arrow 5"/>
          <p:cNvSpPr/>
          <p:nvPr/>
        </p:nvSpPr>
        <p:spPr bwMode="auto">
          <a:xfrm>
            <a:off x="856343" y="5341257"/>
            <a:ext cx="856343" cy="2032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7" name="Right Arrow 6"/>
          <p:cNvSpPr/>
          <p:nvPr/>
        </p:nvSpPr>
        <p:spPr bwMode="auto">
          <a:xfrm>
            <a:off x="3084286" y="5348514"/>
            <a:ext cx="856343" cy="2032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9" name="Straight Arrow Connector 8"/>
          <p:cNvCxnSpPr/>
          <p:nvPr/>
        </p:nvCxnSpPr>
        <p:spPr bwMode="auto">
          <a:xfrm>
            <a:off x="2351314" y="5471886"/>
            <a:ext cx="449943"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pic>
        <p:nvPicPr>
          <p:cNvPr id="11" name="Picture 10" descr="TP_tmp.bmp"/>
          <p:cNvPicPr>
            <a:picLocks noChangeAspect="1"/>
          </p:cNvPicPr>
          <p:nvPr>
            <p:custDataLst>
              <p:tags r:id="rId2"/>
            </p:custDataLst>
          </p:nvPr>
        </p:nvPicPr>
        <p:blipFill>
          <a:blip r:embed="rId14" cstate="print">
            <a:clrChange>
              <a:clrFrom>
                <a:srgbClr val="FFFFFF"/>
              </a:clrFrom>
              <a:clrTo>
                <a:srgbClr val="FFFFFF">
                  <a:alpha val="0"/>
                </a:srgbClr>
              </a:clrTo>
            </a:clrChange>
          </a:blip>
          <a:stretch>
            <a:fillRect/>
          </a:stretch>
        </p:blipFill>
        <p:spPr>
          <a:xfrm>
            <a:off x="2637971" y="5221514"/>
            <a:ext cx="152400" cy="128016"/>
          </a:xfrm>
          <a:prstGeom prst="rect">
            <a:avLst/>
          </a:prstGeom>
          <a:noFill/>
        </p:spPr>
      </p:pic>
      <p:cxnSp>
        <p:nvCxnSpPr>
          <p:cNvPr id="13" name="Straight Connector 12"/>
          <p:cNvCxnSpPr/>
          <p:nvPr/>
        </p:nvCxnSpPr>
        <p:spPr bwMode="auto">
          <a:xfrm>
            <a:off x="1843314" y="6110514"/>
            <a:ext cx="1146629" cy="1588"/>
          </a:xfrm>
          <a:prstGeom prst="line">
            <a:avLst/>
          </a:prstGeom>
          <a:solidFill>
            <a:schemeClr val="accent1"/>
          </a:solidFill>
          <a:ln w="9525" cap="flat" cmpd="sng" algn="ctr">
            <a:solidFill>
              <a:schemeClr val="tx1"/>
            </a:solidFill>
            <a:prstDash val="solid"/>
            <a:round/>
            <a:headEnd type="arrow" w="med" len="med"/>
            <a:tailEnd type="arrow" w="med" len="med"/>
          </a:ln>
          <a:effectLst/>
        </p:spPr>
      </p:cxnSp>
      <p:pic>
        <p:nvPicPr>
          <p:cNvPr id="16" name="Picture 15" descr="TP_tmp.bmp"/>
          <p:cNvPicPr>
            <a:picLocks noChangeAspect="1"/>
          </p:cNvPicPr>
          <p:nvPr>
            <p:custDataLst>
              <p:tags r:id="rId3"/>
            </p:custDataLst>
          </p:nvPr>
        </p:nvPicPr>
        <p:blipFill>
          <a:blip r:embed="rId15" cstate="print">
            <a:clrChange>
              <a:clrFrom>
                <a:srgbClr val="FFFFFF"/>
              </a:clrFrom>
              <a:clrTo>
                <a:srgbClr val="FFFFFF">
                  <a:alpha val="0"/>
                </a:srgbClr>
              </a:clrTo>
            </a:clrChange>
          </a:blip>
          <a:stretch>
            <a:fillRect/>
          </a:stretch>
        </p:blipFill>
        <p:spPr bwMode="auto">
          <a:xfrm>
            <a:off x="1022496" y="5032828"/>
            <a:ext cx="306322" cy="254247"/>
          </a:xfrm>
          <a:prstGeom prst="rect">
            <a:avLst/>
          </a:prstGeom>
          <a:noFill/>
          <a:ln/>
          <a:effectLst/>
        </p:spPr>
      </p:pic>
      <p:pic>
        <p:nvPicPr>
          <p:cNvPr id="17" name="Picture 16" descr="TP_tmp.bmp"/>
          <p:cNvPicPr>
            <a:picLocks noChangeAspect="1"/>
          </p:cNvPicPr>
          <p:nvPr>
            <p:custDataLst>
              <p:tags r:id="rId4"/>
            </p:custDataLst>
          </p:nvPr>
        </p:nvPicPr>
        <p:blipFill>
          <a:blip r:embed="rId15" cstate="print">
            <a:clrChange>
              <a:clrFrom>
                <a:srgbClr val="FFFFFF"/>
              </a:clrFrom>
              <a:clrTo>
                <a:srgbClr val="FFFFFF">
                  <a:alpha val="0"/>
                </a:srgbClr>
              </a:clrTo>
            </a:clrChange>
          </a:blip>
          <a:stretch>
            <a:fillRect/>
          </a:stretch>
        </p:blipFill>
        <p:spPr bwMode="auto">
          <a:xfrm>
            <a:off x="3424611" y="5040085"/>
            <a:ext cx="306322" cy="254247"/>
          </a:xfrm>
          <a:prstGeom prst="rect">
            <a:avLst/>
          </a:prstGeom>
          <a:noFill/>
          <a:ln/>
          <a:effectLst/>
        </p:spPr>
      </p:pic>
      <p:sp>
        <p:nvSpPr>
          <p:cNvPr id="18" name="Oval 17"/>
          <p:cNvSpPr/>
          <p:nvPr/>
        </p:nvSpPr>
        <p:spPr bwMode="auto">
          <a:xfrm>
            <a:off x="2887477" y="5420512"/>
            <a:ext cx="157655" cy="157656"/>
          </a:xfrm>
          <a:prstGeom prst="ellipse">
            <a:avLst/>
          </a:prstGeom>
          <a:solidFill>
            <a:srgbClr val="FF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9" name="Oval 18"/>
          <p:cNvSpPr/>
          <p:nvPr/>
        </p:nvSpPr>
        <p:spPr bwMode="auto">
          <a:xfrm>
            <a:off x="1780119" y="5386244"/>
            <a:ext cx="157655" cy="157656"/>
          </a:xfrm>
          <a:prstGeom prst="ellipse">
            <a:avLst/>
          </a:prstGeom>
          <a:solidFill>
            <a:srgbClr val="FF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pic>
        <p:nvPicPr>
          <p:cNvPr id="20" name="Picture 19" descr="TP_tmp.bmp"/>
          <p:cNvPicPr>
            <a:picLocks noChangeAspect="1"/>
          </p:cNvPicPr>
          <p:nvPr>
            <p:custDataLst>
              <p:tags r:id="rId5"/>
            </p:custDataLst>
          </p:nvPr>
        </p:nvPicPr>
        <p:blipFill>
          <a:blip r:embed="rId16" cstate="print">
            <a:clrChange>
              <a:clrFrom>
                <a:srgbClr val="FFFFFF"/>
              </a:clrFrom>
              <a:clrTo>
                <a:srgbClr val="FFFFFF">
                  <a:alpha val="0"/>
                </a:srgbClr>
              </a:clrTo>
            </a:clrChange>
          </a:blip>
          <a:stretch>
            <a:fillRect/>
          </a:stretch>
        </p:blipFill>
        <p:spPr bwMode="auto">
          <a:xfrm>
            <a:off x="3082605" y="5625588"/>
            <a:ext cx="126735" cy="175015"/>
          </a:xfrm>
          <a:prstGeom prst="rect">
            <a:avLst/>
          </a:prstGeom>
          <a:noFill/>
          <a:ln/>
          <a:effectLst/>
        </p:spPr>
      </p:pic>
      <p:pic>
        <p:nvPicPr>
          <p:cNvPr id="24" name="Picture 23" descr="TP_tmp.bmp"/>
          <p:cNvPicPr>
            <a:picLocks noChangeAspect="1"/>
          </p:cNvPicPr>
          <p:nvPr>
            <p:custDataLst>
              <p:tags r:id="rId6"/>
            </p:custDataLst>
          </p:nvPr>
        </p:nvPicPr>
        <p:blipFill>
          <a:blip r:embed="rId17" cstate="print">
            <a:clrChange>
              <a:clrFrom>
                <a:srgbClr val="FFFFFF"/>
              </a:clrFrom>
              <a:clrTo>
                <a:srgbClr val="FFFFFF">
                  <a:alpha val="0"/>
                </a:srgbClr>
              </a:clrTo>
            </a:clrChange>
          </a:blip>
          <a:stretch>
            <a:fillRect/>
          </a:stretch>
        </p:blipFill>
        <p:spPr bwMode="auto">
          <a:xfrm>
            <a:off x="1571181" y="5074811"/>
            <a:ext cx="227685" cy="227685"/>
          </a:xfrm>
          <a:prstGeom prst="rect">
            <a:avLst/>
          </a:prstGeom>
          <a:noFill/>
          <a:ln/>
          <a:effectLst/>
        </p:spPr>
      </p:pic>
      <p:pic>
        <p:nvPicPr>
          <p:cNvPr id="25" name="Picture 24" descr="TP_tmp.bmp"/>
          <p:cNvPicPr>
            <a:picLocks noChangeAspect="1"/>
          </p:cNvPicPr>
          <p:nvPr>
            <p:custDataLst>
              <p:tags r:id="rId7"/>
            </p:custDataLst>
          </p:nvPr>
        </p:nvPicPr>
        <p:blipFill>
          <a:blip r:embed="rId18" cstate="print">
            <a:clrChange>
              <a:clrFrom>
                <a:srgbClr val="FFFFFF"/>
              </a:clrFrom>
              <a:clrTo>
                <a:srgbClr val="FFFFFF">
                  <a:alpha val="0"/>
                </a:srgbClr>
              </a:clrTo>
            </a:clrChange>
          </a:blip>
          <a:stretch>
            <a:fillRect/>
          </a:stretch>
        </p:blipFill>
        <p:spPr bwMode="auto">
          <a:xfrm>
            <a:off x="3007227" y="5142111"/>
            <a:ext cx="250964" cy="226775"/>
          </a:xfrm>
          <a:prstGeom prst="rect">
            <a:avLst/>
          </a:prstGeom>
          <a:noFill/>
          <a:ln/>
          <a:effectLst/>
        </p:spPr>
      </p:pic>
      <p:pic>
        <p:nvPicPr>
          <p:cNvPr id="23" name="Picture 22" descr="TP_tmp.bmp"/>
          <p:cNvPicPr>
            <a:picLocks noChangeAspect="1"/>
          </p:cNvPicPr>
          <p:nvPr>
            <p:custDataLst>
              <p:tags r:id="rId8"/>
            </p:custDataLst>
          </p:nvPr>
        </p:nvPicPr>
        <p:blipFill>
          <a:blip r:embed="rId19" cstate="print">
            <a:clrChange>
              <a:clrFrom>
                <a:srgbClr val="FFFFFF"/>
              </a:clrFrom>
              <a:clrTo>
                <a:srgbClr val="FFFFFF">
                  <a:alpha val="0"/>
                </a:srgbClr>
              </a:clrTo>
            </a:clrChange>
          </a:blip>
          <a:stretch>
            <a:fillRect/>
          </a:stretch>
        </p:blipFill>
        <p:spPr bwMode="auto">
          <a:xfrm>
            <a:off x="1645857" y="5670881"/>
            <a:ext cx="100374" cy="176415"/>
          </a:xfrm>
          <a:prstGeom prst="rect">
            <a:avLst/>
          </a:prstGeom>
          <a:noFill/>
          <a:ln/>
          <a:effectLst/>
        </p:spPr>
      </p:pic>
      <p:pic>
        <p:nvPicPr>
          <p:cNvPr id="27" name="Picture 26" descr="TP_tmp.bmp"/>
          <p:cNvPicPr>
            <a:picLocks noChangeAspect="1"/>
          </p:cNvPicPr>
          <p:nvPr>
            <p:custDataLst>
              <p:tags r:id="rId9"/>
            </p:custDataLst>
          </p:nvPr>
        </p:nvPicPr>
        <p:blipFill>
          <a:blip r:embed="rId20" cstate="print">
            <a:clrChange>
              <a:clrFrom>
                <a:srgbClr val="FFFFFF"/>
              </a:clrFrom>
              <a:clrTo>
                <a:srgbClr val="FFFFFF">
                  <a:alpha val="0"/>
                </a:srgbClr>
              </a:clrTo>
            </a:clrChange>
          </a:blip>
          <a:stretch>
            <a:fillRect/>
          </a:stretch>
        </p:blipFill>
        <p:spPr>
          <a:xfrm>
            <a:off x="2309586" y="5874657"/>
            <a:ext cx="228600" cy="204216"/>
          </a:xfrm>
          <a:prstGeom prst="rect">
            <a:avLst/>
          </a:prstGeom>
          <a:noFill/>
        </p:spPr>
      </p:pic>
      <p:pic>
        <p:nvPicPr>
          <p:cNvPr id="30" name="Picture 29" descr="TP_tmp.bmp"/>
          <p:cNvPicPr>
            <a:picLocks noChangeAspect="1"/>
          </p:cNvPicPr>
          <p:nvPr>
            <p:custDataLst>
              <p:tags r:id="rId10"/>
            </p:custDataLst>
          </p:nvPr>
        </p:nvPicPr>
        <p:blipFill>
          <a:blip r:embed="rId21" cstate="print">
            <a:clrChange>
              <a:clrFrom>
                <a:srgbClr val="FFFFFF"/>
              </a:clrFrom>
              <a:clrTo>
                <a:srgbClr val="FFFFFF">
                  <a:alpha val="0"/>
                </a:srgbClr>
              </a:clrTo>
            </a:clrChange>
          </a:blip>
          <a:stretch>
            <a:fillRect/>
          </a:stretch>
        </p:blipFill>
        <p:spPr>
          <a:xfrm>
            <a:off x="321127" y="4379686"/>
            <a:ext cx="1447802" cy="280416"/>
          </a:xfrm>
          <a:prstGeom prst="rect">
            <a:avLst/>
          </a:prstGeom>
          <a:noFill/>
        </p:spPr>
      </p:pic>
      <p:pic>
        <p:nvPicPr>
          <p:cNvPr id="32" name="Picture 31" descr="TP_tmp.bmp"/>
          <p:cNvPicPr>
            <a:picLocks noChangeAspect="1"/>
          </p:cNvPicPr>
          <p:nvPr>
            <p:custDataLst>
              <p:tags r:id="rId11"/>
            </p:custDataLst>
          </p:nvPr>
        </p:nvPicPr>
        <p:blipFill>
          <a:blip r:embed="rId22" cstate="print">
            <a:clrChange>
              <a:clrFrom>
                <a:srgbClr val="FFFFFF"/>
              </a:clrFrom>
              <a:clrTo>
                <a:srgbClr val="FFFFFF">
                  <a:alpha val="0"/>
                </a:srgbClr>
              </a:clrTo>
            </a:clrChange>
          </a:blip>
          <a:stretch>
            <a:fillRect/>
          </a:stretch>
        </p:blipFill>
        <p:spPr bwMode="auto">
          <a:xfrm>
            <a:off x="3071583" y="4415971"/>
            <a:ext cx="1447804" cy="280416"/>
          </a:xfrm>
          <a:prstGeom prst="rect">
            <a:avLst/>
          </a:prstGeom>
          <a:noFill/>
          <a:ln/>
          <a:effectLst/>
        </p:spPr>
      </p:pic>
      <p:sp>
        <p:nvSpPr>
          <p:cNvPr id="33" name="Freeform 32"/>
          <p:cNvSpPr/>
          <p:nvPr/>
        </p:nvSpPr>
        <p:spPr bwMode="auto">
          <a:xfrm>
            <a:off x="3004457" y="4731657"/>
            <a:ext cx="493486" cy="287867"/>
          </a:xfrm>
          <a:custGeom>
            <a:avLst/>
            <a:gdLst>
              <a:gd name="connsiteX0" fmla="*/ 493486 w 493486"/>
              <a:gd name="connsiteY0" fmla="*/ 0 h 287867"/>
              <a:gd name="connsiteX1" fmla="*/ 232229 w 493486"/>
              <a:gd name="connsiteY1" fmla="*/ 246743 h 287867"/>
              <a:gd name="connsiteX2" fmla="*/ 0 w 493486"/>
              <a:gd name="connsiteY2" fmla="*/ 246743 h 287867"/>
            </a:gdLst>
            <a:ahLst/>
            <a:cxnLst>
              <a:cxn ang="0">
                <a:pos x="connsiteX0" y="connsiteY0"/>
              </a:cxn>
              <a:cxn ang="0">
                <a:pos x="connsiteX1" y="connsiteY1"/>
              </a:cxn>
              <a:cxn ang="0">
                <a:pos x="connsiteX2" y="connsiteY2"/>
              </a:cxn>
            </a:cxnLst>
            <a:rect l="l" t="t" r="r" b="b"/>
            <a:pathLst>
              <a:path w="493486" h="287867">
                <a:moveTo>
                  <a:pt x="493486" y="0"/>
                </a:moveTo>
                <a:cubicBezTo>
                  <a:pt x="403981" y="102809"/>
                  <a:pt x="314477" y="205619"/>
                  <a:pt x="232229" y="246743"/>
                </a:cubicBezTo>
                <a:cubicBezTo>
                  <a:pt x="149981" y="287867"/>
                  <a:pt x="74990" y="267305"/>
                  <a:pt x="0" y="246743"/>
                </a:cubicBezTo>
              </a:path>
            </a:pathLst>
          </a:custGeom>
          <a:noFill/>
          <a:ln w="25400"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4" name="Freeform 33"/>
          <p:cNvSpPr/>
          <p:nvPr/>
        </p:nvSpPr>
        <p:spPr bwMode="auto">
          <a:xfrm>
            <a:off x="1117600" y="4702629"/>
            <a:ext cx="711200" cy="205618"/>
          </a:xfrm>
          <a:custGeom>
            <a:avLst/>
            <a:gdLst>
              <a:gd name="connsiteX0" fmla="*/ 0 w 711200"/>
              <a:gd name="connsiteY0" fmla="*/ 0 h 205618"/>
              <a:gd name="connsiteX1" fmla="*/ 391886 w 711200"/>
              <a:gd name="connsiteY1" fmla="*/ 174171 h 205618"/>
              <a:gd name="connsiteX2" fmla="*/ 711200 w 711200"/>
              <a:gd name="connsiteY2" fmla="*/ 188685 h 205618"/>
            </a:gdLst>
            <a:ahLst/>
            <a:cxnLst>
              <a:cxn ang="0">
                <a:pos x="connsiteX0" y="connsiteY0"/>
              </a:cxn>
              <a:cxn ang="0">
                <a:pos x="connsiteX1" y="connsiteY1"/>
              </a:cxn>
              <a:cxn ang="0">
                <a:pos x="connsiteX2" y="connsiteY2"/>
              </a:cxn>
            </a:cxnLst>
            <a:rect l="l" t="t" r="r" b="b"/>
            <a:pathLst>
              <a:path w="711200" h="205618">
                <a:moveTo>
                  <a:pt x="0" y="0"/>
                </a:moveTo>
                <a:cubicBezTo>
                  <a:pt x="136676" y="71362"/>
                  <a:pt x="273353" y="142724"/>
                  <a:pt x="391886" y="174171"/>
                </a:cubicBezTo>
                <a:cubicBezTo>
                  <a:pt x="510419" y="205618"/>
                  <a:pt x="610809" y="197151"/>
                  <a:pt x="711200" y="188685"/>
                </a:cubicBezTo>
              </a:path>
            </a:pathLst>
          </a:custGeom>
          <a:noFill/>
          <a:ln w="25400"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146629" y="5138057"/>
            <a:ext cx="3672114" cy="304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 name="Oval 2"/>
          <p:cNvSpPr/>
          <p:nvPr/>
        </p:nvSpPr>
        <p:spPr bwMode="auto">
          <a:xfrm>
            <a:off x="4730791" y="5188283"/>
            <a:ext cx="157655" cy="157656"/>
          </a:xfrm>
          <a:prstGeom prst="ellipse">
            <a:avLst/>
          </a:prstGeom>
          <a:solidFill>
            <a:srgbClr val="FF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 name="Oval 3"/>
          <p:cNvSpPr/>
          <p:nvPr/>
        </p:nvSpPr>
        <p:spPr bwMode="auto">
          <a:xfrm>
            <a:off x="1097947" y="5197558"/>
            <a:ext cx="157655" cy="157656"/>
          </a:xfrm>
          <a:prstGeom prst="ellipse">
            <a:avLst/>
          </a:prstGeom>
          <a:solidFill>
            <a:srgbClr val="FF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pic>
        <p:nvPicPr>
          <p:cNvPr id="5" name="Picture 4" descr="TP_tmp.bmp"/>
          <p:cNvPicPr>
            <a:picLocks noChangeAspect="1"/>
          </p:cNvPicPr>
          <p:nvPr>
            <p:custDataLst>
              <p:tags r:id="rId1"/>
            </p:custDataLst>
          </p:nvPr>
        </p:nvPicPr>
        <p:blipFill>
          <a:blip r:embed="rId11" cstate="print">
            <a:clrChange>
              <a:clrFrom>
                <a:srgbClr val="FFFFFF"/>
              </a:clrFrom>
              <a:clrTo>
                <a:srgbClr val="FFFFFF">
                  <a:alpha val="0"/>
                </a:srgbClr>
              </a:clrTo>
            </a:clrChange>
          </a:blip>
          <a:stretch>
            <a:fillRect/>
          </a:stretch>
        </p:blipFill>
        <p:spPr bwMode="auto">
          <a:xfrm>
            <a:off x="4838833" y="5567530"/>
            <a:ext cx="126735" cy="175015"/>
          </a:xfrm>
          <a:prstGeom prst="rect">
            <a:avLst/>
          </a:prstGeom>
          <a:noFill/>
          <a:ln/>
          <a:effectLst/>
        </p:spPr>
      </p:pic>
      <p:pic>
        <p:nvPicPr>
          <p:cNvPr id="6" name="Picture 5" descr="TP_tmp.bmp"/>
          <p:cNvPicPr>
            <a:picLocks noChangeAspect="1"/>
          </p:cNvPicPr>
          <p:nvPr>
            <p:custDataLst>
              <p:tags r:id="rId2"/>
            </p:custDataLst>
          </p:nvPr>
        </p:nvPicPr>
        <p:blipFill>
          <a:blip r:embed="rId12" cstate="print">
            <a:clrChange>
              <a:clrFrom>
                <a:srgbClr val="FFFFFF"/>
              </a:clrFrom>
              <a:clrTo>
                <a:srgbClr val="FFFFFF">
                  <a:alpha val="0"/>
                </a:srgbClr>
              </a:clrTo>
            </a:clrChange>
          </a:blip>
          <a:stretch>
            <a:fillRect/>
          </a:stretch>
        </p:blipFill>
        <p:spPr bwMode="auto">
          <a:xfrm>
            <a:off x="963685" y="5482195"/>
            <a:ext cx="100374" cy="176415"/>
          </a:xfrm>
          <a:prstGeom prst="rect">
            <a:avLst/>
          </a:prstGeom>
          <a:noFill/>
          <a:ln/>
          <a:effectLst/>
        </p:spPr>
      </p:pic>
      <p:cxnSp>
        <p:nvCxnSpPr>
          <p:cNvPr id="8" name="Straight Arrow Connector 7"/>
          <p:cNvCxnSpPr/>
          <p:nvPr/>
        </p:nvCxnSpPr>
        <p:spPr bwMode="auto">
          <a:xfrm flipV="1">
            <a:off x="4963886" y="5239657"/>
            <a:ext cx="725714" cy="1451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5400000" flipH="1" flipV="1">
            <a:off x="4499429" y="4731657"/>
            <a:ext cx="63862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 name="Straight Arrow Connector 11"/>
          <p:cNvCxnSpPr/>
          <p:nvPr/>
        </p:nvCxnSpPr>
        <p:spPr bwMode="auto">
          <a:xfrm rot="5400000">
            <a:off x="4303486" y="5479143"/>
            <a:ext cx="493486" cy="33382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rot="5400000">
            <a:off x="711221" y="5413830"/>
            <a:ext cx="493486" cy="33382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283029" y="5275943"/>
            <a:ext cx="725714" cy="1451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rot="5400000" flipH="1" flipV="1">
            <a:off x="820058" y="4767943"/>
            <a:ext cx="63862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8" name="Straight Connector 17"/>
          <p:cNvCxnSpPr/>
          <p:nvPr/>
        </p:nvCxnSpPr>
        <p:spPr bwMode="auto">
          <a:xfrm>
            <a:off x="1146629" y="4775200"/>
            <a:ext cx="3657600" cy="1588"/>
          </a:xfrm>
          <a:prstGeom prst="line">
            <a:avLst/>
          </a:prstGeom>
          <a:solidFill>
            <a:schemeClr val="accent1"/>
          </a:solidFill>
          <a:ln w="9525" cap="flat" cmpd="sng" algn="ctr">
            <a:solidFill>
              <a:schemeClr val="tx1"/>
            </a:solidFill>
            <a:prstDash val="solid"/>
            <a:round/>
            <a:headEnd type="arrow" w="med" len="med"/>
            <a:tailEnd type="arrow" w="med" len="med"/>
          </a:ln>
          <a:effectLst/>
        </p:spPr>
      </p:cxnSp>
      <p:pic>
        <p:nvPicPr>
          <p:cNvPr id="21" name="Picture 20" descr="TP_tmp.bmp"/>
          <p:cNvPicPr>
            <a:picLocks noChangeAspect="1"/>
          </p:cNvPicPr>
          <p:nvPr>
            <p:custDataLst>
              <p:tags r:id="rId3"/>
            </p:custDataLst>
          </p:nvPr>
        </p:nvPicPr>
        <p:blipFill>
          <a:blip r:embed="rId13" cstate="print">
            <a:clrChange>
              <a:clrFrom>
                <a:srgbClr val="FFFFFF"/>
              </a:clrFrom>
              <a:clrTo>
                <a:srgbClr val="FFFFFF">
                  <a:alpha val="0"/>
                </a:srgbClr>
              </a:clrTo>
            </a:clrChange>
          </a:blip>
          <a:stretch>
            <a:fillRect/>
          </a:stretch>
        </p:blipFill>
        <p:spPr bwMode="auto">
          <a:xfrm>
            <a:off x="237197" y="4974771"/>
            <a:ext cx="686749" cy="253333"/>
          </a:xfrm>
          <a:prstGeom prst="rect">
            <a:avLst/>
          </a:prstGeom>
          <a:noFill/>
          <a:ln/>
          <a:effectLst/>
        </p:spPr>
      </p:pic>
      <p:pic>
        <p:nvPicPr>
          <p:cNvPr id="23" name="Picture 22" descr="TP_tmp.bmp"/>
          <p:cNvPicPr>
            <a:picLocks noChangeAspect="1"/>
          </p:cNvPicPr>
          <p:nvPr>
            <p:custDataLst>
              <p:tags r:id="rId4"/>
            </p:custDataLst>
          </p:nvPr>
        </p:nvPicPr>
        <p:blipFill>
          <a:blip r:embed="rId14" cstate="print">
            <a:clrChange>
              <a:clrFrom>
                <a:srgbClr val="FFFFFF"/>
              </a:clrFrom>
              <a:clrTo>
                <a:srgbClr val="FFFFFF">
                  <a:alpha val="0"/>
                </a:srgbClr>
              </a:clrTo>
            </a:clrChange>
          </a:blip>
          <a:stretch>
            <a:fillRect/>
          </a:stretch>
        </p:blipFill>
        <p:spPr bwMode="auto">
          <a:xfrm>
            <a:off x="764654" y="4183760"/>
            <a:ext cx="662333" cy="280804"/>
          </a:xfrm>
          <a:prstGeom prst="rect">
            <a:avLst/>
          </a:prstGeom>
          <a:noFill/>
          <a:ln/>
          <a:effectLst/>
        </p:spPr>
      </p:pic>
      <p:pic>
        <p:nvPicPr>
          <p:cNvPr id="25" name="Picture 24" descr="TP_tmp.bmp"/>
          <p:cNvPicPr>
            <a:picLocks noChangeAspect="1"/>
          </p:cNvPicPr>
          <p:nvPr>
            <p:custDataLst>
              <p:tags r:id="rId5"/>
            </p:custDataLst>
          </p:nvPr>
        </p:nvPicPr>
        <p:blipFill>
          <a:blip r:embed="rId15" cstate="print">
            <a:clrChange>
              <a:clrFrom>
                <a:srgbClr val="FFFFFF"/>
              </a:clrFrom>
              <a:clrTo>
                <a:srgbClr val="FFFFFF">
                  <a:alpha val="0"/>
                </a:srgbClr>
              </a:clrTo>
            </a:clrChange>
          </a:blip>
          <a:stretch>
            <a:fillRect/>
          </a:stretch>
        </p:blipFill>
        <p:spPr bwMode="auto">
          <a:xfrm>
            <a:off x="398602" y="5860160"/>
            <a:ext cx="712264" cy="253724"/>
          </a:xfrm>
          <a:prstGeom prst="rect">
            <a:avLst/>
          </a:prstGeom>
          <a:noFill/>
          <a:ln/>
          <a:effectLst/>
        </p:spPr>
      </p:pic>
      <p:pic>
        <p:nvPicPr>
          <p:cNvPr id="29" name="Picture 28" descr="TP_tmp.bmp"/>
          <p:cNvPicPr>
            <a:picLocks noChangeAspect="1"/>
          </p:cNvPicPr>
          <p:nvPr>
            <p:custDataLst>
              <p:tags r:id="rId6"/>
            </p:custDataLst>
          </p:nvPr>
        </p:nvPicPr>
        <p:blipFill>
          <a:blip r:embed="rId16" cstate="print">
            <a:clrChange>
              <a:clrFrom>
                <a:srgbClr val="FFFFFF"/>
              </a:clrFrom>
              <a:clrTo>
                <a:srgbClr val="FFFFFF">
                  <a:alpha val="0"/>
                </a:srgbClr>
              </a:clrTo>
            </a:clrChange>
          </a:blip>
          <a:stretch>
            <a:fillRect/>
          </a:stretch>
        </p:blipFill>
        <p:spPr bwMode="auto">
          <a:xfrm>
            <a:off x="5268701" y="4953000"/>
            <a:ext cx="711168" cy="253334"/>
          </a:xfrm>
          <a:prstGeom prst="rect">
            <a:avLst/>
          </a:prstGeom>
          <a:noFill/>
          <a:ln/>
          <a:effectLst/>
        </p:spPr>
      </p:pic>
      <p:pic>
        <p:nvPicPr>
          <p:cNvPr id="30" name="Picture 29" descr="TP_tmp.bmp"/>
          <p:cNvPicPr>
            <a:picLocks noChangeAspect="1"/>
          </p:cNvPicPr>
          <p:nvPr>
            <p:custDataLst>
              <p:tags r:id="rId7"/>
            </p:custDataLst>
          </p:nvPr>
        </p:nvPicPr>
        <p:blipFill>
          <a:blip r:embed="rId17" cstate="print">
            <a:clrChange>
              <a:clrFrom>
                <a:srgbClr val="FFFFFF"/>
              </a:clrFrom>
              <a:clrTo>
                <a:srgbClr val="FFFFFF">
                  <a:alpha val="0"/>
                </a:srgbClr>
              </a:clrTo>
            </a:clrChange>
          </a:blip>
          <a:stretch>
            <a:fillRect/>
          </a:stretch>
        </p:blipFill>
        <p:spPr bwMode="auto">
          <a:xfrm>
            <a:off x="4545114" y="4118445"/>
            <a:ext cx="663354" cy="281237"/>
          </a:xfrm>
          <a:prstGeom prst="rect">
            <a:avLst/>
          </a:prstGeom>
          <a:noFill/>
          <a:ln/>
          <a:effectLst/>
        </p:spPr>
      </p:pic>
      <p:pic>
        <p:nvPicPr>
          <p:cNvPr id="31" name="Picture 30" descr="TP_tmp.bmp"/>
          <p:cNvPicPr>
            <a:picLocks noChangeAspect="1"/>
          </p:cNvPicPr>
          <p:nvPr>
            <p:custDataLst>
              <p:tags r:id="rId8"/>
            </p:custDataLst>
          </p:nvPr>
        </p:nvPicPr>
        <p:blipFill>
          <a:blip r:embed="rId18" cstate="print">
            <a:clrChange>
              <a:clrFrom>
                <a:srgbClr val="FFFFFF"/>
              </a:clrFrom>
              <a:clrTo>
                <a:srgbClr val="FFFFFF">
                  <a:alpha val="0"/>
                </a:srgbClr>
              </a:clrTo>
            </a:clrChange>
          </a:blip>
          <a:stretch>
            <a:fillRect/>
          </a:stretch>
        </p:blipFill>
        <p:spPr bwMode="auto">
          <a:xfrm>
            <a:off x="4021201" y="5881930"/>
            <a:ext cx="738721" cy="253362"/>
          </a:xfrm>
          <a:prstGeom prst="rect">
            <a:avLst/>
          </a:prstGeom>
          <a:noFill/>
          <a:ln/>
          <a:effectLst/>
        </p:spPr>
      </p:pic>
      <p:pic>
        <p:nvPicPr>
          <p:cNvPr id="33" name="Picture 32" descr="TP_tmp.bmp"/>
          <p:cNvPicPr>
            <a:picLocks noChangeAspect="1"/>
          </p:cNvPicPr>
          <p:nvPr>
            <p:custDataLst>
              <p:tags r:id="rId9"/>
            </p:custDataLst>
          </p:nvPr>
        </p:nvPicPr>
        <p:blipFill>
          <a:blip r:embed="rId19" cstate="print">
            <a:clrChange>
              <a:clrFrom>
                <a:srgbClr val="FFFFFF"/>
              </a:clrFrom>
              <a:clrTo>
                <a:srgbClr val="FFFFFF">
                  <a:alpha val="0"/>
                </a:srgbClr>
              </a:clrTo>
            </a:clrChange>
          </a:blip>
          <a:stretch>
            <a:fillRect/>
          </a:stretch>
        </p:blipFill>
        <p:spPr>
          <a:xfrm>
            <a:off x="0" y="649515"/>
            <a:ext cx="8891034" cy="2362204"/>
          </a:xfrm>
          <a:prstGeom prst="rect">
            <a:avLst/>
          </a:prstGeom>
          <a:noFill/>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p:cNvSpPr/>
          <p:nvPr/>
        </p:nvSpPr>
        <p:spPr bwMode="auto">
          <a:xfrm flipV="1">
            <a:off x="1204686" y="3831771"/>
            <a:ext cx="1814285" cy="1901372"/>
          </a:xfrm>
          <a:prstGeom prst="rtTriangl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 name="Oval 2"/>
          <p:cNvSpPr/>
          <p:nvPr/>
        </p:nvSpPr>
        <p:spPr bwMode="auto">
          <a:xfrm>
            <a:off x="1074055" y="3555999"/>
            <a:ext cx="232229" cy="2467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 name="Oval 3"/>
          <p:cNvSpPr/>
          <p:nvPr/>
        </p:nvSpPr>
        <p:spPr bwMode="auto">
          <a:xfrm>
            <a:off x="2968170" y="3824513"/>
            <a:ext cx="232229" cy="2467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 name="Rectangle 4"/>
          <p:cNvSpPr/>
          <p:nvPr/>
        </p:nvSpPr>
        <p:spPr bwMode="auto">
          <a:xfrm>
            <a:off x="841829" y="3352800"/>
            <a:ext cx="682171" cy="2032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6" name="Rectangle 5"/>
          <p:cNvSpPr/>
          <p:nvPr/>
        </p:nvSpPr>
        <p:spPr bwMode="auto">
          <a:xfrm rot="18865279">
            <a:off x="2924630" y="4013201"/>
            <a:ext cx="682171" cy="2032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7" name="Rectangle 6"/>
          <p:cNvSpPr/>
          <p:nvPr/>
        </p:nvSpPr>
        <p:spPr bwMode="auto">
          <a:xfrm>
            <a:off x="892629" y="5958116"/>
            <a:ext cx="682171" cy="2032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8" name="Isosceles Triangle 7"/>
          <p:cNvSpPr/>
          <p:nvPr/>
        </p:nvSpPr>
        <p:spPr bwMode="auto">
          <a:xfrm>
            <a:off x="1103084" y="5747657"/>
            <a:ext cx="188686" cy="20320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10" name="Straight Connector 9"/>
          <p:cNvCxnSpPr>
            <a:stCxn id="8" idx="0"/>
          </p:cNvCxnSpPr>
          <p:nvPr/>
        </p:nvCxnSpPr>
        <p:spPr bwMode="auto">
          <a:xfrm rot="16200000" flipV="1">
            <a:off x="881742" y="5431972"/>
            <a:ext cx="1588" cy="63137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rot="5400000">
            <a:off x="841828" y="3468914"/>
            <a:ext cx="1" cy="6966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a:stCxn id="3" idx="4"/>
          </p:cNvCxnSpPr>
          <p:nvPr/>
        </p:nvCxnSpPr>
        <p:spPr bwMode="auto">
          <a:xfrm rot="5400000" flipH="1" flipV="1">
            <a:off x="747485" y="3345542"/>
            <a:ext cx="899885" cy="145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stCxn id="4" idx="1"/>
          </p:cNvCxnSpPr>
          <p:nvPr/>
        </p:nvCxnSpPr>
        <p:spPr bwMode="auto">
          <a:xfrm rot="16200000" flipV="1">
            <a:off x="2524423" y="3382892"/>
            <a:ext cx="943277" cy="1223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1190171" y="3207657"/>
            <a:ext cx="1799772" cy="14514"/>
          </a:xfrm>
          <a:prstGeom prst="line">
            <a:avLst/>
          </a:prstGeom>
          <a:solidFill>
            <a:schemeClr val="accent1"/>
          </a:solidFill>
          <a:ln w="9525" cap="flat" cmpd="sng" algn="ctr">
            <a:solidFill>
              <a:schemeClr val="tx1"/>
            </a:solidFill>
            <a:prstDash val="solid"/>
            <a:round/>
            <a:headEnd type="arrow" w="med" len="med"/>
            <a:tailEnd type="arrow" w="med" len="med"/>
          </a:ln>
          <a:effectLst/>
        </p:spPr>
      </p:cxnSp>
      <p:cxnSp>
        <p:nvCxnSpPr>
          <p:cNvPr id="20" name="Straight Connector 19"/>
          <p:cNvCxnSpPr/>
          <p:nvPr/>
        </p:nvCxnSpPr>
        <p:spPr bwMode="auto">
          <a:xfrm rot="16200000" flipH="1">
            <a:off x="-246743" y="4775200"/>
            <a:ext cx="1930400" cy="14514"/>
          </a:xfrm>
          <a:prstGeom prst="line">
            <a:avLst/>
          </a:prstGeom>
          <a:solidFill>
            <a:schemeClr val="accent1"/>
          </a:solidFill>
          <a:ln w="9525" cap="flat" cmpd="sng" algn="ctr">
            <a:solidFill>
              <a:schemeClr val="tx1"/>
            </a:solidFill>
            <a:prstDash val="solid"/>
            <a:round/>
            <a:headEnd type="arrow" w="med" len="med"/>
            <a:tailEnd type="arrow" w="med" len="med"/>
          </a:ln>
          <a:effectLst/>
        </p:spPr>
      </p:cxnSp>
      <p:pic>
        <p:nvPicPr>
          <p:cNvPr id="22" name="Picture 21" descr="TP_tmp.bmp"/>
          <p:cNvPicPr>
            <a:picLocks noChangeAspect="1"/>
          </p:cNvPicPr>
          <p:nvPr>
            <p:custDataLst>
              <p:tags r:id="rId1"/>
            </p:custDataLst>
          </p:nvPr>
        </p:nvPicPr>
        <p:blipFill>
          <a:blip r:embed="rId7" cstate="print">
            <a:clrChange>
              <a:clrFrom>
                <a:srgbClr val="FFFFFF"/>
              </a:clrFrom>
              <a:clrTo>
                <a:srgbClr val="FFFFFF">
                  <a:alpha val="0"/>
                </a:srgbClr>
              </a:clrTo>
            </a:clrChange>
          </a:blip>
          <a:stretch>
            <a:fillRect/>
          </a:stretch>
        </p:blipFill>
        <p:spPr>
          <a:xfrm>
            <a:off x="1958123" y="2899228"/>
            <a:ext cx="176784" cy="204216"/>
          </a:xfrm>
          <a:prstGeom prst="rect">
            <a:avLst/>
          </a:prstGeom>
          <a:noFill/>
        </p:spPr>
      </p:pic>
      <p:pic>
        <p:nvPicPr>
          <p:cNvPr id="23" name="Picture 22" descr="TP_tmp.bmp"/>
          <p:cNvPicPr>
            <a:picLocks noChangeAspect="1"/>
          </p:cNvPicPr>
          <p:nvPr>
            <p:custDataLst>
              <p:tags r:id="rId2"/>
            </p:custDataLst>
          </p:nvPr>
        </p:nvPicPr>
        <p:blipFill>
          <a:blip r:embed="rId7" cstate="print">
            <a:clrChange>
              <a:clrFrom>
                <a:srgbClr val="FFFFFF"/>
              </a:clrFrom>
              <a:clrTo>
                <a:srgbClr val="FFFFFF">
                  <a:alpha val="0"/>
                </a:srgbClr>
              </a:clrTo>
            </a:clrChange>
          </a:blip>
          <a:stretch>
            <a:fillRect/>
          </a:stretch>
        </p:blipFill>
        <p:spPr>
          <a:xfrm>
            <a:off x="484923" y="4517571"/>
            <a:ext cx="176784" cy="204216"/>
          </a:xfrm>
          <a:prstGeom prst="rect">
            <a:avLst/>
          </a:prstGeom>
          <a:noFill/>
        </p:spPr>
      </p:pic>
      <p:cxnSp>
        <p:nvCxnSpPr>
          <p:cNvPr id="25" name="Straight Arrow Connector 24"/>
          <p:cNvCxnSpPr>
            <a:endCxn id="3" idx="4"/>
          </p:cNvCxnSpPr>
          <p:nvPr/>
        </p:nvCxnSpPr>
        <p:spPr bwMode="auto">
          <a:xfrm flipV="1">
            <a:off x="319314" y="3802742"/>
            <a:ext cx="870856" cy="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pic>
        <p:nvPicPr>
          <p:cNvPr id="27" name="Picture 26" descr="TP_tmp.bmp"/>
          <p:cNvPicPr>
            <a:picLocks noChangeAspect="1"/>
          </p:cNvPicPr>
          <p:nvPr>
            <p:custDataLst>
              <p:tags r:id="rId3"/>
            </p:custDataLst>
          </p:nvPr>
        </p:nvPicPr>
        <p:blipFill>
          <a:blip r:embed="rId8" cstate="print">
            <a:clrChange>
              <a:clrFrom>
                <a:srgbClr val="FFFFFF"/>
              </a:clrFrom>
              <a:clrTo>
                <a:srgbClr val="FFFFFF">
                  <a:alpha val="0"/>
                </a:srgbClr>
              </a:clrTo>
            </a:clrChange>
          </a:blip>
          <a:stretch>
            <a:fillRect/>
          </a:stretch>
        </p:blipFill>
        <p:spPr>
          <a:xfrm>
            <a:off x="347835" y="3508829"/>
            <a:ext cx="204215" cy="204215"/>
          </a:xfrm>
          <a:prstGeom prst="rect">
            <a:avLst/>
          </a:prstGeom>
          <a:noFill/>
        </p:spPr>
      </p:pic>
      <p:pic>
        <p:nvPicPr>
          <p:cNvPr id="30" name="Picture 29" descr="TP_tmp.bmp"/>
          <p:cNvPicPr>
            <a:picLocks noChangeAspect="1"/>
          </p:cNvPicPr>
          <p:nvPr>
            <p:custDataLst>
              <p:tags r:id="rId4"/>
            </p:custDataLst>
          </p:nvPr>
        </p:nvPicPr>
        <p:blipFill>
          <a:blip r:embed="rId9" cstate="print">
            <a:clrChange>
              <a:clrFrom>
                <a:srgbClr val="FFFFFF"/>
              </a:clrFrom>
              <a:clrTo>
                <a:srgbClr val="FFFFFF">
                  <a:alpha val="0"/>
                </a:srgbClr>
              </a:clrTo>
            </a:clrChange>
          </a:blip>
          <a:stretch>
            <a:fillRect/>
          </a:stretch>
        </p:blipFill>
        <p:spPr bwMode="auto">
          <a:xfrm>
            <a:off x="3481275" y="5352143"/>
            <a:ext cx="5258477" cy="585292"/>
          </a:xfrm>
          <a:prstGeom prst="rect">
            <a:avLst/>
          </a:prstGeom>
          <a:noFill/>
          <a:ln/>
          <a:effectLst/>
        </p:spPr>
      </p:pic>
      <p:pic>
        <p:nvPicPr>
          <p:cNvPr id="32" name="Picture 31" descr="TP_tmp.bmp"/>
          <p:cNvPicPr>
            <a:picLocks noChangeAspect="1"/>
          </p:cNvPicPr>
          <p:nvPr>
            <p:custDataLst>
              <p:tags r:id="rId5"/>
            </p:custDataLst>
          </p:nvPr>
        </p:nvPicPr>
        <p:blipFill>
          <a:blip r:embed="rId10" cstate="print">
            <a:clrChange>
              <a:clrFrom>
                <a:srgbClr val="FFFFFF"/>
              </a:clrFrom>
              <a:clrTo>
                <a:srgbClr val="FFFFFF">
                  <a:alpha val="0"/>
                </a:srgbClr>
              </a:clrTo>
            </a:clrChange>
          </a:blip>
          <a:stretch>
            <a:fillRect/>
          </a:stretch>
        </p:blipFill>
        <p:spPr>
          <a:xfrm>
            <a:off x="0" y="1375229"/>
            <a:ext cx="8891034" cy="1167386"/>
          </a:xfrm>
          <a:prstGeom prst="rect">
            <a:avLst/>
          </a:prstGeom>
          <a:noFill/>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bwMode="auto">
          <a:xfrm rot="5400000" flipH="1" flipV="1">
            <a:off x="667657" y="4920343"/>
            <a:ext cx="1712686"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cxnSp>
        <p:nvCxnSpPr>
          <p:cNvPr id="5" name="Straight Connector 4"/>
          <p:cNvCxnSpPr/>
          <p:nvPr/>
        </p:nvCxnSpPr>
        <p:spPr bwMode="auto">
          <a:xfrm rot="5400000" flipH="1" flipV="1">
            <a:off x="2706914" y="4913086"/>
            <a:ext cx="1712686"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flipV="1">
            <a:off x="1553029" y="4093029"/>
            <a:ext cx="2031999"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8" name="Rectangle 7"/>
          <p:cNvSpPr/>
          <p:nvPr/>
        </p:nvSpPr>
        <p:spPr bwMode="auto">
          <a:xfrm>
            <a:off x="1197429" y="5740406"/>
            <a:ext cx="682171" cy="2032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10" name="Straight Arrow Connector 9"/>
          <p:cNvCxnSpPr/>
          <p:nvPr/>
        </p:nvCxnSpPr>
        <p:spPr bwMode="auto">
          <a:xfrm flipV="1">
            <a:off x="653142" y="4078513"/>
            <a:ext cx="870856" cy="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pic>
        <p:nvPicPr>
          <p:cNvPr id="24" name="Picture 23" descr="TP_tmp.bmp"/>
          <p:cNvPicPr>
            <a:picLocks noChangeAspect="1"/>
          </p:cNvPicPr>
          <p:nvPr>
            <p:custDataLst>
              <p:tags r:id="rId1"/>
            </p:custDataLst>
          </p:nvPr>
        </p:nvPicPr>
        <p:blipFill>
          <a:blip r:embed="rId6" cstate="print">
            <a:clrChange>
              <a:clrFrom>
                <a:srgbClr val="FFFFFF"/>
              </a:clrFrom>
              <a:clrTo>
                <a:srgbClr val="FFFFFF">
                  <a:alpha val="0"/>
                </a:srgbClr>
              </a:clrTo>
            </a:clrChange>
          </a:blip>
          <a:stretch>
            <a:fillRect/>
          </a:stretch>
        </p:blipFill>
        <p:spPr bwMode="auto">
          <a:xfrm>
            <a:off x="3603778" y="3595915"/>
            <a:ext cx="281816" cy="205236"/>
          </a:xfrm>
          <a:prstGeom prst="rect">
            <a:avLst/>
          </a:prstGeom>
          <a:noFill/>
          <a:ln/>
          <a:effectLst/>
        </p:spPr>
      </p:pic>
      <p:sp>
        <p:nvSpPr>
          <p:cNvPr id="14" name="Rectangle 13"/>
          <p:cNvSpPr/>
          <p:nvPr/>
        </p:nvSpPr>
        <p:spPr bwMode="auto">
          <a:xfrm>
            <a:off x="3236686" y="5776691"/>
            <a:ext cx="682171" cy="2032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6" name="Arc 15"/>
          <p:cNvSpPr/>
          <p:nvPr/>
        </p:nvSpPr>
        <p:spPr bwMode="auto">
          <a:xfrm>
            <a:off x="3251199" y="3846292"/>
            <a:ext cx="566057" cy="580571"/>
          </a:xfrm>
          <a:prstGeom prst="arc">
            <a:avLst>
              <a:gd name="adj1" fmla="val 11389158"/>
              <a:gd name="adj2" fmla="val 5346291"/>
            </a:avLst>
          </a:prstGeom>
          <a:noFill/>
          <a:ln w="25400"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pic>
        <p:nvPicPr>
          <p:cNvPr id="22" name="Picture 21" descr="TP_tmp.bmp"/>
          <p:cNvPicPr>
            <a:picLocks noChangeAspect="1"/>
          </p:cNvPicPr>
          <p:nvPr>
            <p:custDataLst>
              <p:tags r:id="rId2"/>
            </p:custDataLst>
          </p:nvPr>
        </p:nvPicPr>
        <p:blipFill>
          <a:blip r:embed="rId7" cstate="print">
            <a:clrChange>
              <a:clrFrom>
                <a:srgbClr val="FFFFFF"/>
              </a:clrFrom>
              <a:clrTo>
                <a:srgbClr val="FFFFFF">
                  <a:alpha val="0"/>
                </a:srgbClr>
              </a:clrTo>
            </a:clrChange>
          </a:blip>
          <a:stretch>
            <a:fillRect/>
          </a:stretch>
        </p:blipFill>
        <p:spPr bwMode="auto">
          <a:xfrm>
            <a:off x="4275247" y="4611915"/>
            <a:ext cx="4396247" cy="1167658"/>
          </a:xfrm>
          <a:prstGeom prst="rect">
            <a:avLst/>
          </a:prstGeom>
          <a:noFill/>
          <a:ln/>
          <a:effectLst/>
        </p:spPr>
      </p:pic>
      <p:sp>
        <p:nvSpPr>
          <p:cNvPr id="19" name="TextBox 18"/>
          <p:cNvSpPr txBox="1"/>
          <p:nvPr/>
        </p:nvSpPr>
        <p:spPr>
          <a:xfrm>
            <a:off x="1575049" y="4848023"/>
            <a:ext cx="331076" cy="338554"/>
          </a:xfrm>
          <a:prstGeom prst="rect">
            <a:avLst/>
          </a:prstGeom>
          <a:solidFill>
            <a:srgbClr val="FFFF00"/>
          </a:solidFill>
          <a:ln>
            <a:solidFill>
              <a:schemeClr val="tx1"/>
            </a:solidFill>
          </a:ln>
        </p:spPr>
        <p:txBody>
          <a:bodyPr wrap="square" rtlCol="0">
            <a:spAutoFit/>
          </a:bodyPr>
          <a:lstStyle/>
          <a:p>
            <a:pPr algn="l"/>
            <a:r>
              <a:rPr lang="en-US" b="0" dirty="0"/>
              <a:t>1</a:t>
            </a:r>
          </a:p>
        </p:txBody>
      </p:sp>
      <p:sp>
        <p:nvSpPr>
          <p:cNvPr id="20" name="TextBox 19"/>
          <p:cNvSpPr txBox="1"/>
          <p:nvPr/>
        </p:nvSpPr>
        <p:spPr>
          <a:xfrm>
            <a:off x="2235198" y="4190877"/>
            <a:ext cx="331076" cy="338554"/>
          </a:xfrm>
          <a:prstGeom prst="rect">
            <a:avLst/>
          </a:prstGeom>
          <a:solidFill>
            <a:srgbClr val="FFFF00"/>
          </a:solidFill>
          <a:ln>
            <a:solidFill>
              <a:schemeClr val="tx1"/>
            </a:solidFill>
          </a:ln>
        </p:spPr>
        <p:txBody>
          <a:bodyPr wrap="square" rtlCol="0">
            <a:spAutoFit/>
          </a:bodyPr>
          <a:lstStyle/>
          <a:p>
            <a:pPr algn="l"/>
            <a:r>
              <a:rPr lang="en-US" b="0" dirty="0"/>
              <a:t>2</a:t>
            </a:r>
          </a:p>
        </p:txBody>
      </p:sp>
      <p:sp>
        <p:nvSpPr>
          <p:cNvPr id="21" name="TextBox 20"/>
          <p:cNvSpPr txBox="1"/>
          <p:nvPr/>
        </p:nvSpPr>
        <p:spPr>
          <a:xfrm>
            <a:off x="3145845" y="4828504"/>
            <a:ext cx="331076" cy="338554"/>
          </a:xfrm>
          <a:prstGeom prst="rect">
            <a:avLst/>
          </a:prstGeom>
          <a:solidFill>
            <a:srgbClr val="FFFF00"/>
          </a:solidFill>
          <a:ln>
            <a:solidFill>
              <a:schemeClr val="tx1"/>
            </a:solidFill>
          </a:ln>
        </p:spPr>
        <p:txBody>
          <a:bodyPr wrap="square" rtlCol="0">
            <a:spAutoFit/>
          </a:bodyPr>
          <a:lstStyle/>
          <a:p>
            <a:pPr algn="l"/>
            <a:r>
              <a:rPr lang="en-US" b="0" dirty="0"/>
              <a:t>3</a:t>
            </a:r>
          </a:p>
        </p:txBody>
      </p:sp>
      <p:pic>
        <p:nvPicPr>
          <p:cNvPr id="23" name="Picture 22" descr="TP_tmp.bmp"/>
          <p:cNvPicPr>
            <a:picLocks noChangeAspect="1"/>
          </p:cNvPicPr>
          <p:nvPr>
            <p:custDataLst>
              <p:tags r:id="rId3"/>
            </p:custDataLst>
          </p:nvPr>
        </p:nvPicPr>
        <p:blipFill>
          <a:blip r:embed="rId8" cstate="print">
            <a:clrChange>
              <a:clrFrom>
                <a:srgbClr val="FFFFFF"/>
              </a:clrFrom>
              <a:clrTo>
                <a:srgbClr val="FFFFFF">
                  <a:alpha val="0"/>
                </a:srgbClr>
              </a:clrTo>
            </a:clrChange>
          </a:blip>
          <a:stretch>
            <a:fillRect/>
          </a:stretch>
        </p:blipFill>
        <p:spPr>
          <a:xfrm>
            <a:off x="834064" y="3791858"/>
            <a:ext cx="204215" cy="204215"/>
          </a:xfrm>
          <a:prstGeom prst="rect">
            <a:avLst/>
          </a:prstGeom>
          <a:noFill/>
        </p:spPr>
      </p:pic>
      <p:pic>
        <p:nvPicPr>
          <p:cNvPr id="26" name="Picture 25" descr="TP_tmp.bmp"/>
          <p:cNvPicPr>
            <a:picLocks noChangeAspect="1"/>
          </p:cNvPicPr>
          <p:nvPr>
            <p:custDataLst>
              <p:tags r:id="rId4"/>
            </p:custDataLst>
          </p:nvPr>
        </p:nvPicPr>
        <p:blipFill>
          <a:blip r:embed="rId9" cstate="print">
            <a:clrChange>
              <a:clrFrom>
                <a:srgbClr val="FFFFFF"/>
              </a:clrFrom>
              <a:clrTo>
                <a:srgbClr val="FFFFFF">
                  <a:alpha val="0"/>
                </a:srgbClr>
              </a:clrTo>
            </a:clrChange>
          </a:blip>
          <a:stretch>
            <a:fillRect/>
          </a:stretch>
        </p:blipFill>
        <p:spPr>
          <a:xfrm>
            <a:off x="116112" y="997858"/>
            <a:ext cx="8787402" cy="557786"/>
          </a:xfrm>
          <a:prstGeom prst="rect">
            <a:avLst/>
          </a:prstGeom>
          <a:noFill/>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2111824" y="4100262"/>
            <a:ext cx="653142" cy="653143"/>
          </a:xfrm>
          <a:prstGeom prst="rect">
            <a:avLst/>
          </a:prstGeom>
          <a:solidFill>
            <a:schemeClr val="tx1">
              <a:lumMod val="50000"/>
              <a:lumOff val="50000"/>
            </a:schemeClr>
          </a:solidFill>
          <a:ln w="9525" cap="flat" cmpd="sng" algn="ctr">
            <a:noFill/>
            <a:prstDash val="solid"/>
            <a:round/>
            <a:headEnd type="none" w="med" len="med"/>
            <a:tailEnd type="none" w="med" len="med"/>
          </a:ln>
          <a:effectLst/>
          <a:scene3d>
            <a:camera prst="orthographicFront">
              <a:rot lat="1800000" lon="17699982" rev="0"/>
            </a:camera>
            <a:lightRig rig="threePt" dir="t"/>
          </a:scene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6" name="Rectangle 5"/>
          <p:cNvSpPr/>
          <p:nvPr/>
        </p:nvSpPr>
        <p:spPr bwMode="auto">
          <a:xfrm>
            <a:off x="1335310" y="5196091"/>
            <a:ext cx="653142" cy="653143"/>
          </a:xfrm>
          <a:prstGeom prst="rect">
            <a:avLst/>
          </a:prstGeom>
          <a:solidFill>
            <a:schemeClr val="tx1">
              <a:lumMod val="50000"/>
              <a:lumOff val="50000"/>
            </a:schemeClr>
          </a:solidFill>
          <a:ln w="9525" cap="flat" cmpd="sng" algn="ctr">
            <a:noFill/>
            <a:prstDash val="solid"/>
            <a:round/>
            <a:headEnd type="none" w="med" len="med"/>
            <a:tailEnd type="none" w="med" len="med"/>
          </a:ln>
          <a:effectLst/>
          <a:scene3d>
            <a:camera prst="orthographicFront">
              <a:rot lat="1800000" lon="17699982" rev="0"/>
            </a:camera>
            <a:lightRig rig="threePt" dir="t"/>
          </a:scene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 name="Arc 1"/>
          <p:cNvSpPr/>
          <p:nvPr/>
        </p:nvSpPr>
        <p:spPr bwMode="auto">
          <a:xfrm>
            <a:off x="1364343" y="4383291"/>
            <a:ext cx="2651760" cy="2651760"/>
          </a:xfrm>
          <a:prstGeom prst="arc">
            <a:avLst>
              <a:gd name="adj1" fmla="val 10822324"/>
              <a:gd name="adj2" fmla="val 0"/>
            </a:avLst>
          </a:prstGeom>
          <a:noFill/>
          <a:ln w="63500" cap="flat" cmpd="sng" algn="ctr">
            <a:solidFill>
              <a:schemeClr val="tx1"/>
            </a:solidFill>
            <a:prstDash val="solid"/>
            <a:round/>
            <a:headEnd type="none" w="med" len="med"/>
            <a:tailEnd type="none" w="med" len="med"/>
          </a:ln>
          <a:effectLst/>
          <a:scene3d>
            <a:camera prst="isometricOffAxis2Left">
              <a:rot lat="795690" lon="3985732" rev="15752943"/>
            </a:camera>
            <a:lightRig rig="threePt" dir="t"/>
          </a:scene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cxnSp>
        <p:nvCxnSpPr>
          <p:cNvPr id="9" name="Straight Connector 8"/>
          <p:cNvCxnSpPr/>
          <p:nvPr/>
        </p:nvCxnSpPr>
        <p:spPr bwMode="auto">
          <a:xfrm rot="5400000" flipH="1" flipV="1">
            <a:off x="1473200" y="4448606"/>
            <a:ext cx="1219200" cy="914400"/>
          </a:xfrm>
          <a:prstGeom prst="line">
            <a:avLst/>
          </a:prstGeom>
          <a:solidFill>
            <a:schemeClr val="accent1"/>
          </a:solidFill>
          <a:ln w="9525" cap="flat" cmpd="sng" algn="ctr">
            <a:solidFill>
              <a:schemeClr val="tx1"/>
            </a:solidFill>
            <a:prstDash val="dashDot"/>
            <a:round/>
            <a:headEnd type="none" w="med" len="med"/>
            <a:tailEnd type="none" w="med" len="med"/>
          </a:ln>
          <a:effectLst/>
        </p:spPr>
      </p:cxnSp>
      <p:cxnSp>
        <p:nvCxnSpPr>
          <p:cNvPr id="11" name="Straight Connector 10"/>
          <p:cNvCxnSpPr/>
          <p:nvPr/>
        </p:nvCxnSpPr>
        <p:spPr bwMode="auto">
          <a:xfrm>
            <a:off x="2075543" y="4920321"/>
            <a:ext cx="1901371" cy="217714"/>
          </a:xfrm>
          <a:prstGeom prst="line">
            <a:avLst/>
          </a:prstGeom>
          <a:solidFill>
            <a:schemeClr val="accent1"/>
          </a:solidFill>
          <a:ln w="9525" cap="flat" cmpd="sng" algn="ctr">
            <a:solidFill>
              <a:schemeClr val="tx1"/>
            </a:solidFill>
            <a:prstDash val="solid"/>
            <a:round/>
            <a:headEnd type="none" w="med" len="med"/>
            <a:tailEnd type="arrow" w="med" len="med"/>
          </a:ln>
          <a:effectLst/>
        </p:spPr>
      </p:cxnSp>
      <p:cxnSp>
        <p:nvCxnSpPr>
          <p:cNvPr id="13" name="Straight Arrow Connector 12"/>
          <p:cNvCxnSpPr/>
          <p:nvPr/>
        </p:nvCxnSpPr>
        <p:spPr bwMode="auto">
          <a:xfrm rot="5400000" flipH="1" flipV="1">
            <a:off x="1603829" y="4448607"/>
            <a:ext cx="943429"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2554514" y="5239635"/>
            <a:ext cx="377372"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2982686" y="4564720"/>
            <a:ext cx="377372"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a:off x="2786743" y="5399292"/>
            <a:ext cx="580571"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a:endCxn id="26" idx="1"/>
          </p:cNvCxnSpPr>
          <p:nvPr/>
        </p:nvCxnSpPr>
        <p:spPr bwMode="auto">
          <a:xfrm>
            <a:off x="3193143" y="4717121"/>
            <a:ext cx="485720" cy="1865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23" name="Picture 22" descr="TP_tmp.bmp"/>
          <p:cNvPicPr>
            <a:picLocks noChangeAspect="1"/>
          </p:cNvPicPr>
          <p:nvPr>
            <p:custDataLst>
              <p:tags r:id="rId1"/>
            </p:custDataLst>
          </p:nvPr>
        </p:nvPicPr>
        <p:blipFill>
          <a:blip r:embed="rId10" cstate="print">
            <a:clrChange>
              <a:clrFrom>
                <a:srgbClr val="FFFFFF"/>
              </a:clrFrom>
              <a:clrTo>
                <a:srgbClr val="FFFFFF">
                  <a:alpha val="0"/>
                </a:srgbClr>
              </a:clrTo>
            </a:clrChange>
          </a:blip>
          <a:stretch>
            <a:fillRect/>
          </a:stretch>
        </p:blipFill>
        <p:spPr>
          <a:xfrm>
            <a:off x="3120063" y="4147435"/>
            <a:ext cx="204215" cy="204215"/>
          </a:xfrm>
          <a:prstGeom prst="rect">
            <a:avLst/>
          </a:prstGeom>
          <a:noFill/>
        </p:spPr>
      </p:pic>
      <p:pic>
        <p:nvPicPr>
          <p:cNvPr id="24" name="Picture 23" descr="TP_tmp.bmp"/>
          <p:cNvPicPr>
            <a:picLocks noChangeAspect="1"/>
          </p:cNvPicPr>
          <p:nvPr>
            <p:custDataLst>
              <p:tags r:id="rId2"/>
            </p:custDataLst>
          </p:nvPr>
        </p:nvPicPr>
        <p:blipFill>
          <a:blip r:embed="rId10" cstate="print">
            <a:clrChange>
              <a:clrFrom>
                <a:srgbClr val="FFFFFF"/>
              </a:clrFrom>
              <a:clrTo>
                <a:srgbClr val="FFFFFF">
                  <a:alpha val="0"/>
                </a:srgbClr>
              </a:clrTo>
            </a:clrChange>
          </a:blip>
          <a:stretch>
            <a:fillRect/>
          </a:stretch>
        </p:blipFill>
        <p:spPr>
          <a:xfrm>
            <a:off x="2662863" y="4793321"/>
            <a:ext cx="204215" cy="204215"/>
          </a:xfrm>
          <a:prstGeom prst="rect">
            <a:avLst/>
          </a:prstGeom>
          <a:noFill/>
        </p:spPr>
      </p:pic>
      <p:pic>
        <p:nvPicPr>
          <p:cNvPr id="25" name="Picture 24" descr="TP_tmp.bmp"/>
          <p:cNvPicPr>
            <a:picLocks noChangeAspect="1"/>
          </p:cNvPicPr>
          <p:nvPr>
            <p:custDataLst>
              <p:tags r:id="rId3"/>
            </p:custDataLst>
          </p:nvPr>
        </p:nvPicPr>
        <p:blipFill>
          <a:blip r:embed="rId10" cstate="print">
            <a:clrChange>
              <a:clrFrom>
                <a:srgbClr val="FFFFFF"/>
              </a:clrFrom>
              <a:clrTo>
                <a:srgbClr val="FFFFFF">
                  <a:alpha val="0"/>
                </a:srgbClr>
              </a:clrTo>
            </a:clrChange>
          </a:blip>
          <a:stretch>
            <a:fillRect/>
          </a:stretch>
        </p:blipFill>
        <p:spPr>
          <a:xfrm>
            <a:off x="3337777" y="5279549"/>
            <a:ext cx="204215" cy="204215"/>
          </a:xfrm>
          <a:prstGeom prst="rect">
            <a:avLst/>
          </a:prstGeom>
          <a:noFill/>
        </p:spPr>
      </p:pic>
      <p:pic>
        <p:nvPicPr>
          <p:cNvPr id="26" name="Picture 25" descr="TP_tmp.bmp"/>
          <p:cNvPicPr>
            <a:picLocks noChangeAspect="1"/>
          </p:cNvPicPr>
          <p:nvPr>
            <p:custDataLst>
              <p:tags r:id="rId4"/>
            </p:custDataLst>
          </p:nvPr>
        </p:nvPicPr>
        <p:blipFill>
          <a:blip r:embed="rId10" cstate="print">
            <a:clrChange>
              <a:clrFrom>
                <a:srgbClr val="FFFFFF"/>
              </a:clrFrom>
              <a:clrTo>
                <a:srgbClr val="FFFFFF">
                  <a:alpha val="0"/>
                </a:srgbClr>
              </a:clrTo>
            </a:clrChange>
          </a:blip>
          <a:stretch>
            <a:fillRect/>
          </a:stretch>
        </p:blipFill>
        <p:spPr>
          <a:xfrm>
            <a:off x="3678863" y="4633664"/>
            <a:ext cx="204215" cy="204215"/>
          </a:xfrm>
          <a:prstGeom prst="rect">
            <a:avLst/>
          </a:prstGeom>
          <a:noFill/>
        </p:spPr>
      </p:pic>
      <p:pic>
        <p:nvPicPr>
          <p:cNvPr id="30" name="Picture 29" descr="TP_tmp.bmp"/>
          <p:cNvPicPr>
            <a:picLocks noChangeAspect="1"/>
          </p:cNvPicPr>
          <p:nvPr>
            <p:custDataLst>
              <p:tags r:id="rId5"/>
            </p:custDataLst>
          </p:nvPr>
        </p:nvPicPr>
        <p:blipFill>
          <a:blip r:embed="rId11" cstate="print">
            <a:clrChange>
              <a:clrFrom>
                <a:srgbClr val="FFFFFF"/>
              </a:clrFrom>
              <a:clrTo>
                <a:srgbClr val="FFFFFF">
                  <a:alpha val="0"/>
                </a:srgbClr>
              </a:clrTo>
            </a:clrChange>
          </a:blip>
          <a:stretch>
            <a:fillRect/>
          </a:stretch>
        </p:blipFill>
        <p:spPr>
          <a:xfrm>
            <a:off x="4018642" y="5061835"/>
            <a:ext cx="381000" cy="176784"/>
          </a:xfrm>
          <a:prstGeom prst="rect">
            <a:avLst/>
          </a:prstGeom>
          <a:noFill/>
        </p:spPr>
      </p:pic>
      <p:pic>
        <p:nvPicPr>
          <p:cNvPr id="34" name="Picture 33" descr="TP_tmp.bmp"/>
          <p:cNvPicPr>
            <a:picLocks noChangeAspect="1"/>
          </p:cNvPicPr>
          <p:nvPr>
            <p:custDataLst>
              <p:tags r:id="rId6"/>
            </p:custDataLst>
          </p:nvPr>
        </p:nvPicPr>
        <p:blipFill>
          <a:blip r:embed="rId12" cstate="print">
            <a:clrChange>
              <a:clrFrom>
                <a:srgbClr val="FFFFFF"/>
              </a:clrFrom>
              <a:clrTo>
                <a:srgbClr val="FFFFFF">
                  <a:alpha val="0"/>
                </a:srgbClr>
              </a:clrTo>
            </a:clrChange>
          </a:blip>
          <a:stretch>
            <a:fillRect/>
          </a:stretch>
        </p:blipFill>
        <p:spPr bwMode="auto">
          <a:xfrm>
            <a:off x="1895419" y="3733777"/>
            <a:ext cx="432816" cy="176784"/>
          </a:xfrm>
          <a:prstGeom prst="rect">
            <a:avLst/>
          </a:prstGeom>
          <a:noFill/>
          <a:ln/>
          <a:effectLst/>
        </p:spPr>
      </p:pic>
      <p:pic>
        <p:nvPicPr>
          <p:cNvPr id="33" name="Picture 32" descr="TP_tmp.bmp"/>
          <p:cNvPicPr>
            <a:picLocks noChangeAspect="1"/>
          </p:cNvPicPr>
          <p:nvPr>
            <p:custDataLst>
              <p:tags r:id="rId7"/>
            </p:custDataLst>
          </p:nvPr>
        </p:nvPicPr>
        <p:blipFill>
          <a:blip r:embed="rId13" cstate="print">
            <a:clrChange>
              <a:clrFrom>
                <a:srgbClr val="FFFFFF"/>
              </a:clrFrom>
              <a:clrTo>
                <a:srgbClr val="FFFFFF">
                  <a:alpha val="0"/>
                </a:srgbClr>
              </a:clrTo>
            </a:clrChange>
          </a:blip>
          <a:stretch>
            <a:fillRect/>
          </a:stretch>
        </p:blipFill>
        <p:spPr bwMode="auto">
          <a:xfrm>
            <a:off x="1306793" y="5656920"/>
            <a:ext cx="405384" cy="176784"/>
          </a:xfrm>
          <a:prstGeom prst="rect">
            <a:avLst/>
          </a:prstGeom>
          <a:noFill/>
          <a:ln/>
          <a:effectLst/>
        </p:spPr>
      </p:pic>
      <p:pic>
        <p:nvPicPr>
          <p:cNvPr id="38" name="Picture 37" descr="TP_tmp.bmp"/>
          <p:cNvPicPr>
            <a:picLocks noChangeAspect="1"/>
          </p:cNvPicPr>
          <p:nvPr>
            <p:custDataLst>
              <p:tags r:id="rId8"/>
            </p:custDataLst>
          </p:nvPr>
        </p:nvPicPr>
        <p:blipFill>
          <a:blip r:embed="rId14" cstate="print">
            <a:clrChange>
              <a:clrFrom>
                <a:srgbClr val="FFFFFF"/>
              </a:clrFrom>
              <a:clrTo>
                <a:srgbClr val="FFFFFF">
                  <a:alpha val="0"/>
                </a:srgbClr>
              </a:clrTo>
            </a:clrChange>
          </a:blip>
          <a:stretch>
            <a:fillRect/>
          </a:stretch>
        </p:blipFill>
        <p:spPr bwMode="auto">
          <a:xfrm>
            <a:off x="-1034" y="678542"/>
            <a:ext cx="8816902" cy="1777405"/>
          </a:xfrm>
          <a:prstGeom prst="rect">
            <a:avLst/>
          </a:prstGeom>
          <a:noFill/>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760" y="274321"/>
            <a:ext cx="8519160" cy="830997"/>
          </a:xfrm>
          <a:prstGeom prst="rect">
            <a:avLst/>
          </a:prstGeom>
          <a:noFill/>
          <a:ln>
            <a:solidFill>
              <a:schemeClr val="tx1"/>
            </a:solidFill>
          </a:ln>
        </p:spPr>
        <p:txBody>
          <a:bodyPr wrap="square" rtlCol="0">
            <a:spAutoFit/>
          </a:bodyPr>
          <a:lstStyle/>
          <a:p>
            <a:pPr algn="l"/>
            <a:r>
              <a:rPr lang="en-US" sz="2400" b="0" dirty="0"/>
              <a:t>Introduction to the theory of small strain, linear elasticity</a:t>
            </a:r>
          </a:p>
          <a:p>
            <a:pPr algn="l"/>
            <a:endParaRPr lang="en-US" sz="2400" b="0" dirty="0"/>
          </a:p>
        </p:txBody>
      </p:sp>
      <p:pic>
        <p:nvPicPr>
          <p:cNvPr id="5" name="Picture 4" descr="TP_tmp.bmp"/>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bwMode="auto">
          <a:xfrm>
            <a:off x="228565" y="1315719"/>
            <a:ext cx="8763051" cy="4241316"/>
          </a:xfrm>
          <a:prstGeom prst="rect">
            <a:avLst/>
          </a:prstGeom>
          <a:noFill/>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bmp"/>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bwMode="auto">
          <a:xfrm>
            <a:off x="190473" y="751840"/>
            <a:ext cx="8763051" cy="5664741"/>
          </a:xfrm>
          <a:prstGeom prst="rect">
            <a:avLst/>
          </a:prstGeom>
          <a:noFill/>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P_tmp.bmp"/>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bwMode="auto">
          <a:xfrm>
            <a:off x="175486" y="843280"/>
            <a:ext cx="8762544" cy="4241071"/>
          </a:xfrm>
          <a:prstGeom prst="rect">
            <a:avLst/>
          </a:prstGeom>
          <a:noFill/>
          <a:ln/>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P_tmp.bmp"/>
          <p:cNvPicPr>
            <a:picLocks noChangeAspect="1"/>
          </p:cNvPicPr>
          <p:nvPr>
            <p:custDataLst>
              <p:tags r:id="rId1"/>
            </p:custDataLst>
          </p:nvPr>
        </p:nvPicPr>
        <p:blipFill>
          <a:blip r:embed="rId3">
            <a:clrChange>
              <a:clrFrom>
                <a:srgbClr val="FFFFFF"/>
              </a:clrFrom>
              <a:clrTo>
                <a:srgbClr val="FFFFFF">
                  <a:alpha val="0"/>
                </a:srgbClr>
              </a:clrTo>
            </a:clrChange>
          </a:blip>
          <a:stretch>
            <a:fillRect/>
          </a:stretch>
        </p:blipFill>
        <p:spPr bwMode="auto">
          <a:xfrm>
            <a:off x="181256" y="218440"/>
            <a:ext cx="8735741" cy="3859695"/>
          </a:xfrm>
          <a:prstGeom prst="rect">
            <a:avLst/>
          </a:prstGeom>
          <a:noFill/>
          <a:ln/>
          <a:effec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SEAMSFONTS" val="True"/>
  <p:tag name="USEBOLDAMS" val="False"/>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2"/>
  <p:tag name="DEFAULTFONTSIZE" val="10"/>
  <p:tag name="DEFAULTWIDTH" val="348"/>
  <p:tag name="DEFAULTHEIGHT" val="200"/>
  <p:tag name="FIRSTDR2E20SUMEET20BASU@QGLJIONS9KW1YLJ3" val="2758"/>
  <p:tag name="DEFAULTDISPLAYSOURCE" val="\documentclass{article}\pagestyle{empty}&#10;\usepackage{amssymb}&#10;\usepackage{amsmath}&#10;\begin{document}&#10;\newcommand{\bm}[1]{\mbox{\boldmath $#1$}}&#10;\newcommand{\vectornorm}[1]{\left|\left|#1\right|\right|}&#10;\noindent&#10;\end{document}"/>
  <p:tag name="EMBEDFONTS" val="0"/>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I_1$&#10;\end{document}&#10;"/>
  <p:tag name="FILENAME" val="TP_tmp"/>
  <p:tag name="FORMAT" val="bmp256"/>
  <p:tag name="RES" val="1200"/>
  <p:tag name="BLEND" val="0"/>
  <p:tag name="TRANSPARENT" val="0"/>
  <p:tag name="TBUG" val="0"/>
  <p:tag name="ALLOWFS" val="0"/>
  <p:tag name="ORIGWIDTH" val="9"/>
  <p:tag name="PICTUREFILESIZE" val="26462"/>
</p:tagLst>
</file>

<file path=ppt/tags/tag10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u_1,F_1&#10;\end{displaymath}&#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55"/>
  <p:tag name="PICTUREFILESIZE" val="2146"/>
</p:tagLst>
</file>

<file path=ppt/tags/tag10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F_2 &amp;=&amp; k (u_2 - u_1) \nonumber \\&#10;F_1 &amp;=&amp; k (-u_2 + u_1) \nonumber&#10;\end{eqnarray}&#10;\begin{displaymath}&#10;\left \{ \begin{array}{c} F_1 \\ F_2 \end{array}&#10;\right \}  = \left ( \begin{array}{cc} k  &amp;-k \\ -k  &amp;k&#10;\end{array} \right )&#10;\left \{ \begin{array}{c} u_1 \\ u_2 \end{array}&#10;\right \}&#10;\end{displaymath}&#10;&#10;&#10;\end{document}&#10;"/>
  <p:tag name="FILENAME" val="txp_fig"/>
  <p:tag name="FORMAT" val="pngmono"/>
  <p:tag name="RES" val="1200"/>
  <p:tag name="BLEND" val="0"/>
  <p:tag name="TRANSPARENT" val="0"/>
  <p:tag name="TBUG" val="0"/>
  <p:tag name="ALLOWFS" val="0"/>
  <p:tag name="ORIGWIDTH" val="280"/>
  <p:tag name="PICTUREFILESIZE" val="36509"/>
</p:tagLst>
</file>

<file path=ppt/tags/tag10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x_L$&#10;\end{document}&#10;"/>
  <p:tag name="FILENAME" val="TP_tmp"/>
  <p:tag name="FORMAT" val="bmp256"/>
  <p:tag name="RES" val="1200"/>
  <p:tag name="BLEND" val="0"/>
  <p:tag name="TRANSPARENT" val="0"/>
  <p:tag name="TBUG" val="0"/>
  <p:tag name="ALLOWFS" val="0"/>
  <p:tag name="ORIGWIDTH" val="12"/>
  <p:tag name="PICTUREFILESIZE" val="24478"/>
</p:tagLst>
</file>

<file path=ppt/tags/tag10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y_L$&#10;\end{document}&#10;"/>
  <p:tag name="FILENAME" val="TP_tmp"/>
  <p:tag name="FORMAT" val="bmp256"/>
  <p:tag name="RES" val="1200"/>
  <p:tag name="BLEND" val="0"/>
  <p:tag name="TRANSPARENT" val="0"/>
  <p:tag name="TBUG" val="0"/>
  <p:tag name="ALLOWFS" val="0"/>
  <p:tag name="ORIGWIDTH" val="11"/>
  <p:tag name="PICTUREFILESIZE" val="22606"/>
</p:tagLst>
</file>

<file path=ppt/tags/tag10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x$&#10;&#10;\end{document}&#10;"/>
  <p:tag name="FILENAME" val="TP_tmp"/>
  <p:tag name="FORMAT" val="bmp256"/>
  <p:tag name="RES" val="1200"/>
  <p:tag name="BLEND" val="0"/>
  <p:tag name="TRANSPARENT" val="0"/>
  <p:tag name="TBUG" val="0"/>
  <p:tag name="ALLOWFS" val="0"/>
  <p:tag name="ORIGWIDTH" val="6"/>
  <p:tag name="PICTUREFILESIZE" val="9378"/>
</p:tagLst>
</file>

<file path=ppt/tags/tag10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y$&#10;&#10;\end{document}&#10;"/>
  <p:tag name="FILENAME" val="TP_tmp"/>
  <p:tag name="FORMAT" val="bmp256"/>
  <p:tag name="RES" val="1200"/>
  <p:tag name="BLEND" val="0"/>
  <p:tag name="TRANSPARENT" val="0"/>
  <p:tag name="TBUG" val="0"/>
  <p:tag name="ALLOWFS" val="0"/>
  <p:tag name="ORIGWIDTH" val="6"/>
  <p:tag name="PICTUREFILESIZE" val="12778"/>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The equilibrium equation for every element in the truss can be written in a {\em local} &#10;coordinate system $(x_L,y_L)$. In this system, the element has only &#10;one dof per node, it can only stretch along $x_L$. The orientation of a generic&#10;element can be defined by an angle $\theta$ wrt the global system.&#10;\end{document}&#10;"/>
  <p:tag name="FILENAME" val="TP_tmp"/>
  <p:tag name="FORMAT" val="bmp256"/>
  <p:tag name="RES" val="1200"/>
  <p:tag name="BLEND" val="0"/>
  <p:tag name="TRANSPARENT" val="0"/>
  <p:tag name="TBUG" val="0"/>
  <p:tag name="ALLOWFS" val="0"/>
  <p:tag name="ORIGWIDTH" val="345"/>
  <p:tag name="PICTUREFILESIZE" val="4412862"/>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x_L$&#10;\end{document}&#10;"/>
  <p:tag name="FILENAME" val="TP_tmp"/>
  <p:tag name="FORMAT" val="bmp256"/>
  <p:tag name="RES" val="1200"/>
  <p:tag name="BLEND" val="0"/>
  <p:tag name="TRANSPARENT" val="0"/>
  <p:tag name="TBUG" val="0"/>
  <p:tag name="ALLOWFS" val="0"/>
  <p:tag name="ORIGWIDTH" val="12"/>
  <p:tag name="PICTUREFILESIZE" val="24478"/>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y_L$&#10;\end{document}&#10;"/>
  <p:tag name="FILENAME" val="TP_tmp"/>
  <p:tag name="FORMAT" val="bmp256"/>
  <p:tag name="RES" val="1200"/>
  <p:tag name="BLEND" val="0"/>
  <p:tag name="TRANSPARENT" val="0"/>
  <p:tag name="TBUG" val="0"/>
  <p:tag name="ALLOWFS" val="0"/>
  <p:tag name="ORIGWIDTH" val="11"/>
  <p:tag name="PICTUREFILESIZE" val="22606"/>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bm}[1]{\mbox{\boldmath $#1$}}&#10;&#10;\begin{document}&#10;\begin{displaymath}&#10;\left \{ \begin{array}{c} f_{x1} \\ f_{y1} \\ f_{x2} \\&#10;f_{y2} \end{array}&#10;\right \}  = \left ( \begin{array}{cccc} k  &amp;0 &amp;-k &amp;0\\ 0 &amp;0 &amp;0 &amp;0\\-k &amp;0  &amp;k &amp;0&#10;\\ 0 &amp;0 &amp;0 &amp;0\end{array} \right )&#10;\left \{ \begin{array}{c} u_1 \\ v_1 \\ u_2 \\ v_2 \end{array}&#10;\right \}&#10;\end{displaymath}&#10;\vspace{1 in}&#10;\begin{displaymath}&#10;\bm{f} = \bm{K}_L \bm{u}&#10;\end{displaymath}&#10;&#10;&#10;\end{document}&#10;"/>
  <p:tag name="FILENAME" val="txp_fig"/>
  <p:tag name="FORMAT" val="pngmono"/>
  <p:tag name="RES" val="1200"/>
  <p:tag name="BLEND" val="0"/>
  <p:tag name="TRANSPARENT" val="0"/>
  <p:tag name="TBUG" val="0"/>
  <p:tag name="ALLOWFS" val="0"/>
  <p:tag name="ORIGWIDTH" val="352"/>
  <p:tag name="PICTUREFILESIZE" val="53565"/>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I_3$&#10;\end{document}&#10;"/>
  <p:tag name="FILENAME" val="TP_tmp"/>
  <p:tag name="FORMAT" val="bmp256"/>
  <p:tag name="RES" val="1200"/>
  <p:tag name="BLEND" val="0"/>
  <p:tag name="TRANSPARENT" val="0"/>
  <p:tag name="TBUG" val="0"/>
  <p:tag name="ALLOWFS" val="0"/>
  <p:tag name="ORIGWIDTH" val="9"/>
  <p:tag name="PICTUREFILESIZE" val="26462"/>
</p:tagLst>
</file>

<file path=ppt/tags/tag1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The force balance for a generic element can be expressed in the &#10;form of a $4 \times 4$ matrix by considering the &#10;possibility rigid body movement along $y_L$.&#10;\end{document}&#10;"/>
  <p:tag name="FILENAME" val="TP_tmp"/>
  <p:tag name="FORMAT" val="bmp256"/>
  <p:tag name="RES" val="1200"/>
  <p:tag name="BLEND" val="0"/>
  <p:tag name="TRANSPARENT" val="0"/>
  <p:tag name="TBUG" val="0"/>
  <p:tag name="ALLOWFS" val="0"/>
  <p:tag name="ORIGWIDTH" val="344"/>
  <p:tag name="PICTUREFILESIZE" val="2106190"/>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We will now express the local quantites in the global coordinates.&#10;The numbering for the global vectors is based on a continuous &#10;numbering of the dofs i.e. for node $i$ the dof's are&#10;$(i-1)*ndof+1, \dots, i*ndof$. Thus, the transformation for the &#10;displacement components at a node is given as:&#10;\begin{eqnarray}&#10;u_2 &amp;=&amp; U_7 \cos \theta + U_8 \sin \theta \nonumber \\&#10;v_2 &amp;=&amp; -U_7 \sin \theta + U_8 \cos \theta. \nonumber&#10;\end{eqnarray}&#10;\begin{displaymath}&#10;\left \{ \begin{array}{c} u_2 \\ v_2 \end{array} \right \}&#10;= \left ( &#10;\begin{array}{cc} \cos \theta &amp; \sin \theta \\&#10;- \sin \theta &amp; \cos \theta \end{array}&#10;\right )&#10;\left \{ \begin{array}{c} U_7 \\ U_8 \end{array}&#10;\right \}&#10;\end{displaymath}&#10;Also, in a similar manner, for the local node 1 with local degrees&#10;of freedom $1,2$ and global dof's $3,4$,&#10;\begin{eqnarray}&#10;u_1 &amp;=&amp; U_3 \cos \theta + U_4 \sin \theta \nonumber \\&#10;v_1 &amp;=&amp; -U_3 \sin \theta + U_4 \cos \theta. \nonumber&#10;\end{eqnarray}&#10;&#10;&#10;\end{document}&#10;"/>
  <p:tag name="FILENAME" val="TP_tmp"/>
  <p:tag name="FORMAT" val="bmp256"/>
  <p:tag name="RES" val="1200"/>
  <p:tag name="BLEND" val="0"/>
  <p:tag name="TRANSPARENT" val="0"/>
  <p:tag name="TBUG" val="0"/>
  <p:tag name="ALLOWFS" val="0"/>
  <p:tag name="ORIGWIDTH" val="345"/>
  <p:tag name="PICTUREFILESIZE" val="17446894"/>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x_L$&#10;\end{document}&#10;"/>
  <p:tag name="FILENAME" val="TP_tmp"/>
  <p:tag name="FORMAT" val="bmp256"/>
  <p:tag name="RES" val="1200"/>
  <p:tag name="BLEND" val="0"/>
  <p:tag name="TRANSPARENT" val="0"/>
  <p:tag name="TBUG" val="0"/>
  <p:tag name="ALLOWFS" val="0"/>
  <p:tag name="ORIGWIDTH" val="12"/>
  <p:tag name="PICTUREFILESIZE" val="24478"/>
</p:tagLst>
</file>

<file path=ppt/tags/tag1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y_L$&#10;\end{document}&#10;"/>
  <p:tag name="FILENAME" val="TP_tmp"/>
  <p:tag name="FORMAT" val="bmp256"/>
  <p:tag name="RES" val="1200"/>
  <p:tag name="BLEND" val="0"/>
  <p:tag name="TRANSPARENT" val="0"/>
  <p:tag name="TBUG" val="0"/>
  <p:tag name="ALLOWFS" val="0"/>
  <p:tag name="ORIGWIDTH" val="11"/>
  <p:tag name="PICTUREFILESIZE" val="22606"/>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x$&#10;&#10;\end{document}&#10;"/>
  <p:tag name="FILENAME" val="TP_tmp"/>
  <p:tag name="FORMAT" val="bmp256"/>
  <p:tag name="RES" val="1200"/>
  <p:tag name="BLEND" val="0"/>
  <p:tag name="TRANSPARENT" val="0"/>
  <p:tag name="TBUG" val="0"/>
  <p:tag name="ALLOWFS" val="0"/>
  <p:tag name="ORIGWIDTH" val="6"/>
  <p:tag name="PICTUREFILESIZE" val="9378"/>
</p:tagLst>
</file>

<file path=ppt/tags/tag1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y$&#10;&#10;\end{document}&#10;"/>
  <p:tag name="FILENAME" val="TP_tmp"/>
  <p:tag name="FORMAT" val="bmp256"/>
  <p:tag name="RES" val="1200"/>
  <p:tag name="BLEND" val="0"/>
  <p:tag name="TRANSPARENT" val="0"/>
  <p:tag name="TBUG" val="0"/>
  <p:tag name="ALLOWFS" val="0"/>
  <p:tag name="ORIGWIDTH" val="6"/>
  <p:tag name="PICTUREFILESIZE" val="12778"/>
</p:tagLst>
</file>

<file path=ppt/tags/tag1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theta&#10;\end{displaymath}&#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0"/>
  <p:tag name="PICTUREFILESIZE" val="869"/>
</p:tagLst>
</file>

<file path=ppt/tags/tag1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u_2&#10;\end{displaymath}&#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1"/>
  <p:tag name="PICTUREFILESIZE" val="1477"/>
</p:tagLst>
</file>

<file path=ppt/tags/tag1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v_2&#10;\end{displaymath}&#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9"/>
  <p:tag name="PICTUREFILESIZE" val="1395"/>
</p:tagLst>
</file>

<file path=ppt/tags/tag1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U_7&#10;\end{displaymath}&#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4"/>
  <p:tag name="PICTUREFILESIZE" val="1347"/>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I_2$&#10;\end{document}&#10;"/>
  <p:tag name="FILENAME" val="TP_tmp"/>
  <p:tag name="FORMAT" val="bmp256"/>
  <p:tag name="RES" val="1200"/>
  <p:tag name="BLEND" val="0"/>
  <p:tag name="TRANSPARENT" val="0"/>
  <p:tag name="TBUG" val="0"/>
  <p:tag name="ALLOWFS" val="0"/>
  <p:tag name="ORIGWIDTH" val="9"/>
  <p:tag name="PICTUREFILESIZE" val="26462"/>
</p:tagLst>
</file>

<file path=ppt/tags/tag1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U_8&#10;\end{displaymath}&#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4"/>
  <p:tag name="PICTUREFILESIZE" val="1691"/>
</p:tagLst>
</file>

<file path=ppt/tags/tag1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10;\noindent&#10;The transformation from local to global quantities for both the nodes can&#10;be expressed in one equation as:&#10;\begin{displaymath}&#10;\left \{ \begin{array}{c} u_1 \\ v_1 \\ u_2 \\ v_2 \end{array} \right \}&#10;= \left ( &#10;\begin{array}{cccc} \cos \theta &amp; \sin \theta &amp;0 &amp;0\\&#10;- \sin \theta &amp; \cos \theta &amp;0 &amp;0 \\&#10;0 &amp;0 &amp; \cos \theta &amp; \sin \theta \\&#10;0 &amp;0 &amp; - \sin \theta &amp; \cos \theta&#10;\end{array}&#10;\right )&#10;\left \{ \begin{array}{c} U_3 \\ U_4 \\ U_7 \\ U_8 \end{array}&#10;\right \}&#10;\end{displaymath}&#10;Note that the transformation matrix is orthogonal.&#10;\begin{displaymath}&#10;\bm{u} = \bm{T} \bm{U}&#10;\end{displaymath}&#10;Similarly the relation between the global and local components of the &#10;force vector can be written as&#10;\begin{displaymath}&#10;\bm{f} = \bm{T} \bm{F}&#10;\end{displaymath}&#10;&#10;\end{document}&#10;"/>
  <p:tag name="FILENAME" val="TP_tmp"/>
  <p:tag name="FORMAT" val="bmp256"/>
  <p:tag name="RES" val="1200"/>
  <p:tag name="BLEND" val="0"/>
  <p:tag name="TRANSPARENT" val="0"/>
  <p:tag name="TBUG" val="0"/>
  <p:tag name="ALLOWFS" val="0"/>
  <p:tag name="ORIGWIDTH" val="345"/>
  <p:tag name="PICTUREFILESIZE" val="16204462"/>
</p:tagLst>
</file>

<file path=ppt/tags/tag1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Now we can easily derive the relationship between the global and local &#10;stiffness matrices.&#10;\begin{eqnarray}&#10;\bm{f} &amp;=&amp; \bm{K}_L \bm{u}  \nonumber\\&#10;\bm{T} \bm{F} &amp;=&amp; \bm{K}_L \bm{T} \bm{U} \nonumber \\&#10;\bm{F} &amp;=&amp; \bm{T}^T \bm{K}_L \bm{T} \bm{U} \nonumber&#10;\end{eqnarray} &#10;&#10;Thus, the global equilibrium for the generic element can be written&#10;as:&#10;\begin{displaymath}&#10;\bm{F} = \bm{K} \bm{U}&#10;\end{displaymath}&#10;where,&#10;\begin{displaymath}&#10;\bm{K} = \bm{T}^T \bm{K}_L \bm{T}&#10;\end{displaymath}&#10;&#10;&#10;\end{document}&#10;"/>
  <p:tag name="FILENAME" val="TP_tmp"/>
  <p:tag name="FORMAT" val="bmp256"/>
  <p:tag name="RES" val="1200"/>
  <p:tag name="BLEND" val="0"/>
  <p:tag name="TRANSPARENT" val="0"/>
  <p:tag name="TBUG" val="0"/>
  <p:tag name="ALLOWFS" val="0"/>
  <p:tag name="ORIGWIDTH" val="345"/>
  <p:tag name="PICTUREFILESIZE" val="14478862"/>
</p:tagLst>
</file>

<file path=ppt/tags/tag1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bm}[1]{\mbox{\boldmath $#1$}}&#10;&#10;\begin{document}&#10;\begin{displaymath}&#10;\left \{ \begin{array}{c} F_{x1} \\ F_{y1} \\ F_{x2} \\&#10;F_{y2} \end{array}&#10;\right \}  = \bm{T}^T \left ( \begin{array}{cccc} k  &amp;0 &amp;-k &amp;0\\ 0 &amp;0 &amp;0 &amp;0\\-k &amp;0  &amp;k &amp;0&#10;\\ 0 &amp;0 &amp;0 &amp;0\end{array} \right ) \bm{T}&#10;\left \{ \begin{array}{c} u_1 \\ v_1 \\ u_2 \\ v_2 \end{array}&#10;\right \}&#10;\end{displaymath}&#10;\vspace{1 in}&#10; &#10;\end{document}&#10;"/>
  <p:tag name="FILENAME" val="txp_fig"/>
  <p:tag name="FORMAT" val="pngmono"/>
  <p:tag name="RES" val="1200"/>
  <p:tag name="BLEND" val="0"/>
  <p:tag name="TRANSPARENT" val="0"/>
  <p:tag name="TBUG" val="0"/>
  <p:tag name="ALLOWFS" val="0"/>
  <p:tag name="ORIGWIDTH" val="408"/>
  <p:tag name="PICTUREFILESIZE" val="44941"/>
</p:tagLst>
</file>

<file path=ppt/tags/tag1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theta&#10;\end{displaymath}&#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0"/>
  <p:tag name="PICTUREFILESIZE" val="869"/>
</p:tagLst>
</file>

<file path=ppt/tags/tag1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u_2&#10;\end{displaymath}&#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1"/>
  <p:tag name="PICTUREFILESIZE" val="1477"/>
</p:tagLst>
</file>

<file path=ppt/tags/tag1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v_2&#10;\end{displaymath}&#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9"/>
  <p:tag name="PICTUREFILESIZE" val="1395"/>
</p:tagLst>
</file>

<file path=ppt/tags/tag1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U_7&#10;\end{displaymath}&#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4"/>
  <p:tag name="PICTUREFILESIZE" val="1347"/>
</p:tagLst>
</file>

<file path=ppt/tags/tag1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U_8&#10;\end{displaymath}&#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4"/>
  <p:tag name="PICTUREFILESIZE" val="1691"/>
</p:tagLst>
</file>

<file path=ppt/tags/tag1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left (&#10;\begin{array}{cccccccccc}&#10;                  &#10;&#10;               K_{11}^1      &amp;K_{12}^1      &amp;0          &amp;0              &amp;0                  &amp;0                &amp;0               &amp;0             &amp;K_{13}^1       &amp;K_{14}^1    \\&#10;&#10;&#10;              K_{21}^1       &amp;K_{22}^1      &amp;0        &amp;0               &amp;0                  &amp;0               &amp;0                &amp;0            &amp;K_{23}^1        &amp;K_{24}^1   \\&#10;&#10;&#10;                   0                  &amp;0          &amp;K_{11}^2   &amp;K_{12}^2   &amp;0                &amp;0                &amp;0               &amp;0             &amp;K_{13}^2          &amp;K_{14}^2  \\&#10;&#10;&#10;                  0                  &amp;0          &amp;K_{21}^2    &amp;K_{22}^2   &amp;0              &amp;0                    &amp;0           &amp;0               &amp;K_{23}^2           &amp;K_{24}^2 \\&#10;&#10;&#10;                   0                  &amp;0                &amp;0               &amp;0           &amp;0           &amp;0                  &amp;0             &amp;0                 &amp;0                      &amp;0 \\&#10;&#10;&#10;                  0                  &amp;0                &amp;0               &amp;0           &amp;0           &amp;0                  &amp;0             &amp;0                 &amp;0                      &amp;0 \\&#10;&#10;&#10;&#10;                 0                  &amp;0                &amp;0               &amp;0           &amp;0           &amp;0                  &amp;0             &amp;0                 &amp;0                      &amp;0 \\&#10;                               &#10;&#10;&#10;               0                  &amp;0                &amp;0               &amp;0           &amp;0           &amp;0                  &amp;0             &amp;0                 &amp;0                      &amp;0 \\&#10;&#10;&#10;&#10;            K_{31}^1       &amp;K_{32}^1    &amp;K_{31}^2    &amp;K_{32}^2       &amp;0           &amp;0             &amp;0                &amp;0           &amp;K_{33}^1+K_{33}^2   &amp;K_{34}^1 + K_{34}^2\\&#10;&#10;&#10;          K_{41}^1        &amp;K_{42}^1   &amp;K_{41}^2    &amp;K_{42}^2        &amp;0           &amp;0             &amp;0                &amp;0         &amp;K_{43}^1 + K_{43}^2   &amp;K_{44}^1 + K_{44}^2&#10;&#10;\end{array} \right )&#10;\end{displaymath}&#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599"/>
  <p:tag name="PICTUREFILESIZE" val="150813"/>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These equations can be cast in the form:&#10;\begin{displaymath}&#10;\left (&#10;\begin{array}{ccc}&#10;4R   &amp;0    &amp;-2R \\&#10;0    &amp;4R   &amp;-4R \\&#10;-2R   &amp;-4R   &amp;12R &#10;\end{array} \right )&#10;\left \{ \begin{array}{c} I_1 \\ I_2 \\ I_3 \end{array} \right \} = &#10;\left \{ \begin{array}{c} 2E \\ E \\ 0 \end{array} \right \},&#10;\end{displaymath}&#10;and hence can be easily solved for the unknowns $I_1,I_2$ and $I_3$.&#10;The procedure is similar for equivalent spring-mass problems.&#10;\end{document}&#10;"/>
  <p:tag name="FILENAME" val="TP_tmp"/>
  <p:tag name="FORMAT" val="bmp256"/>
  <p:tag name="RES" val="1200"/>
  <p:tag name="BLEND" val="0"/>
  <p:tag name="TRANSPARENT" val="0"/>
  <p:tag name="TBUG" val="0"/>
  <p:tag name="ALLOWFS" val="0"/>
  <p:tag name="ORIGWIDTH" val="344"/>
  <p:tag name="PICTUREFILESIZE" val="8507566"/>
</p:tagLst>
</file>

<file path=ppt/tags/tag130.xml><?xml version="1.0" encoding="utf-8"?>
<p:tagLst xmlns:a="http://schemas.openxmlformats.org/drawingml/2006/main" xmlns:r="http://schemas.openxmlformats.org/officeDocument/2006/relationships" xmlns:p="http://schemas.openxmlformats.org/presentationml/2006/main">
  <p:tag name="SOURCE" val="\documentclass{slides}\pagestyle{empty}&#10;\newcommand{\bm}[1]{\mbox{\boldmath $#1$}}&#10;\begin{document}&#10;\begin{displaymath}&#10;\bm{F} = \bm{K} \bm{U}&#10;\end{displaymath}&#10; &#10;&#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88"/>
  <p:tag name="PICTUREFILESIZE" val="3189"/>
</p:tagLst>
</file>

<file path=ppt/tags/tag131.xml><?xml version="1.0" encoding="utf-8"?>
<p:tagLst xmlns:a="http://schemas.openxmlformats.org/drawingml/2006/main" xmlns:r="http://schemas.openxmlformats.org/officeDocument/2006/relationships" xmlns:p="http://schemas.openxmlformats.org/presentationml/2006/main">
  <p:tag name="SOURCE" val="\documentclass{slides}\pagestyle{empty}&#10;\newcommand{\bm}[1]{\mbox{\boldmath $#1$}}&#10;\begin{document}&#10;\begin{displaymath}&#10;\bm{F} = \left \{ &#10;\begin{array}{c} 0 \\ 0 \\ 0 \\ 0 \\ 0 \\&#10;0 \\ 0 \\ 0 \\ F_1 \\ F_2 \end{array}&#10;\right \}&#10;\end{displaymath}&#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16"/>
  <p:tag name="PICTUREFILESIZE" val="18240"/>
</p:tagLst>
</file>

<file path=ppt/tags/tag132.xml><?xml version="1.0" encoding="utf-8"?>
<p:tagLst xmlns:a="http://schemas.openxmlformats.org/drawingml/2006/main" xmlns:r="http://schemas.openxmlformats.org/officeDocument/2006/relationships" xmlns:p="http://schemas.openxmlformats.org/presentationml/2006/main">
  <p:tag name="SOURCE" val="\documentclass{slides}\pagestyle{empty}&#10;\newcommand{\bm}[1]{\mbox{\boldmath $#1$}}&#10;\begin{document}&#10;\begin{displaymath}&#10;\bm{U} = \left \{ &#10;\begin{array}{c} 0 \\ 0 \\ U_3 \\ U_4 \\ U_5 \\&#10;0 \\ U_7 \\ U_8 \\ U_9 \\ U_{10} \end{array}&#10;\right \}&#10;\end{displaymath}&#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8"/>
  <p:tag name="PICTUREFILESIZE" val="24105"/>
</p:tagLst>
</file>

<file path=ppt/tags/tag1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left (&#10;\begin{array}{cccccccccc}&#10;                  &#10;&#10;               L      &amp;K_{12}      &amp;K_{13}          &amp;K_{14}              &amp;K_{15}                  &amp;K_{16}                &amp;K_{17}               &amp;K_{18}             &amp;K_{19}       &amp;K_{1,10}    \\&#10;K_{21}      &amp;L      &amp;K_{23}          &amp;K_{24}              &amp;K_{25}                  &amp;K_{26}                &amp;K_{27}               &amp;K_{28}             &amp;K_{29}       &amp;K_{2,10}    \\&#10;K_{31}      &amp;K_{32}      &amp;K_{33}          &amp;K_{34}              &amp;K_{35}                  &amp;K_{36}                &amp;K_{37}               &amp;K_{38}             &amp;K_{39}       &amp;K_{3,10}    \\&#10;K_{41}      &amp;K_{42}      &amp;K_{43}          &amp;K_{44}              &amp;K_{45}                  &amp;K_{46}                &amp;K_{47}               &amp;K_{48}             &amp;K_{49}       &amp;K_{4,10}    \\&#10;K_{51}      &amp;K_{52}      &amp;K_{53}          &amp;K_{54}              &amp;K_{55}                  &amp;K_{56}                &amp;K_{57}               &amp;K_{58}             &amp;K_{59}       &amp;K_{5,10}    \\&#10;K_{61}      &amp;K_{62}      &amp;K_{63}          &amp;K_{64}              &amp;K_{65}                  &amp;L                &amp;K_{67}               &amp;K_{68}             &amp;K_{69}       &amp;K_{6,10}    \\&#10;K_{71}      &amp;K_{72}      &amp;K_{73}          &amp;K_{74}              &amp;K_{75}                  &amp;K_{76}                &amp;K_{77}               &amp;K_{78}             &amp;K_{79}       &amp;K_{7,10}    \\&#10;K_{81}      &amp;K_{82}      &amp;K_{83}          &amp;K_{84}              &amp;K_{85}                  &amp;K_{86}                &amp;K_{87}               &amp;K_{88}             &amp;K_{89}       &amp;K_{8,10}    \\&#10;K_{91}      &amp;K_{92}      &amp;K_{93}          &amp;K_{94}              &amp;K_{95}                  &amp;K_{96}                &amp;K_{97}               &amp;K_{98}             &amp;K_{99}       &amp;K_{9,10}    \\&#10; &#10;K_{10,1}      &amp;K_{10,2}      &amp;K_{10,3}          &amp;K_{10,4}              &amp;K_{10,5}                  &amp;K_{10,6}                &amp;K_{10,7}               &amp;K_{10,8}             &amp;K_{10,9}       &amp;K_{10,10}    \\&#10;&#10;              &#10;\end{array} \right )&#10;\end{displaymath}&#10;&#10;\vspace{1 in}&#10;\begin{displaymath}&#10;U_1 = L \delta_1 - \frac{K_{12} U_2 + \ldots &#10;K_{1,10} U_{10}}{L} \simeq \delta_1&#10;\end{displaymath}&#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732"/>
  <p:tag name="PICTUREFILESIZE" val="204962"/>
</p:tagLst>
</file>

<file path=ppt/tags/tag1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eqnarray}&#10;a_1 x + b_1 y + c_1 z &amp;=&amp; f_1 \nonumber \\&#10;a_2 x + b_2 y + c_2 z &amp;=&amp; f_2 \nonumber \\&#10;a_3 x + b_3 y + c_3 z &amp;=&amp; f_3 \nonumber&#10;\end{eqnarray}&#10;Suppose $y=\delta$ (known).&#10;\begin{eqnarray}&#10;a_1 x + c_1 z &amp;=&amp; f_1 - b_1 \delta \nonumber \\ &#10;              &amp;&amp;                   \nonumber   \\&#10;a_3 x + c_3 z &amp;=&amp; f_3 - b_3 \delta \nonumber&#10;\end{eqnarray}&#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345"/>
  <p:tag name="PICTUREFILESIZE" val="66615"/>
</p:tagLst>
</file>

<file path=ppt/tags/tag1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left ( \begin{array}{ccc}&#10;a_1  &amp;0  &amp;c_1  \\&#10;0   &amp; 1  &amp; 0 \\&#10;a_3   &amp;0    &amp;c_3 &#10;\end{array}&#10;\right )&#10;\left \{ \begin{array}{c} x \\ y \\ z \end{array}&#10;\right \} =&#10;\left \{ \begin{array}{c} f_1 \\ \delta \\ f_3 \end{array}&#10;\right \} - \delta &#10;\left \{ \begin{array}{c} b_1 \\ 0 \\ b_3 \end{array}&#10;\right \}&#10;\end{displaymath}&#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392"/>
  <p:tag name="PICTUREFILESIZE" val="35115"/>
</p:tagLst>
</file>

<file path=ppt/tags/tag1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left (&#10;\begin{array}{ccccccc}&#10;1  &amp;0  &amp;\cdots &amp;0 &amp;\cdots &amp;0 &amp;0 \\&#10;0  &amp;1  &amp;\cdots &amp;0 &amp;\cdots &amp;0 &amp;0  \\&#10;\vdots &amp;\vdots &amp;\ddots &amp;\vdots &amp;\vdots &amp;\vdots&#10;&amp;\vdots \\&#10;0  &amp;0   &amp;\cdots &amp;1  &amp;\cdots &amp;0 &amp;0  \\&#10;\vdots &amp;\vdots &amp;\vdots &amp;\vdots &amp;\ddots &amp;\vdots &#10;&amp;\vdots&#10;\end{array}&#10;\right )&#10;\left \{ \begin{array}{c}&#10;U_1 \\ U_2 \\ \vdots \\ U_6 \\ \vdots \end{array}&#10;\right \}&#10;=&#10;\left \{ \begin{array}{c}&#10;\delta_1 \\ \delta_2 \\ \vdots \\ \delta_6 \\ \vdots \end{array}&#10;\right \}  - \delta_1&#10;\left \{ \begin{array}{c}&#10;0 \\ 0 \\ K_{15} \\ 0 \\ \vdots \end{array}&#10;\right \}&#10;- \delta_2&#10;\left \{ \begin{array}{c}&#10;0 \\ \vdots \\ K_{25} \\ 0  \\ \vdots \end{array}&#10;\right \}&#10;- \delta_6&#10;\left \{ \begin{array}{c}&#10;0 \\ \vdots \\ K_{65} \\ 0  \\ \vdots \end{array}&#10;\right \}&#10;\end{displaymath}&#10;&#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801"/>
  <p:tag name="PICTUREFILESIZE" val="77026"/>
</p:tagLst>
</file>

<file path=ppt/tags/tag1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delta_1,F_1&#10;\end{displaymath}&#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51"/>
  <p:tag name="PICTUREFILESIZE" val="2321"/>
</p:tagLst>
</file>

<file path=ppt/tags/tag1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theta_1=\theta_2=\delta_2=0&#10;\end{displaymath}&#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66"/>
  <p:tag name="PICTUREFILESIZE" val="5961"/>
</p:tagLst>
</file>

<file path=ppt/tags/tag1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eqnarray}&#10;EI \frac{d^4 w}{d x^4} &amp;=&amp; p(x) = 0 \nonumber \\&#10;w &amp;=&amp; \frac{1}{6} C_1 x^3 + \frac{1}{2} C_2 x^2&#10;+ C_3 x + C_4 \nonumber \\&#10;\mbox{At $x=0$} &amp;&amp;\;\; \frac{d w}{d x} = 0 \Rightarrow&#10;C_3=0 \nonumber \\&#10;\mbox{At $x=L$} &amp;&amp;\;\; \frac{d w}{d x} = 0, w=0 \Rightarrow \nonumber \\&#10;C_1 L &amp;=&amp; -2 C_2, C_4=- \frac{1}{6} C_2 L^2 \nonumber &#10;\end{eqnarray}&#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416"/>
  <p:tag name="PICTUREFILESIZE" val="77603"/>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k_1$&#10;\end{document}&#10;"/>
  <p:tag name="FILENAME" val="TP_tmp"/>
  <p:tag name="FORMAT" val="bmp256"/>
  <p:tag name="RES" val="1200"/>
  <p:tag name="BLEND" val="0"/>
  <p:tag name="TRANSPARENT" val="0"/>
  <p:tag name="TBUG" val="0"/>
  <p:tag name="ALLOWFS" val="0"/>
  <p:tag name="ORIGWIDTH" val="9"/>
  <p:tag name="PICTUREFILESIZE" val="26462"/>
</p:tagLst>
</file>

<file path=ppt/tags/tag1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eqnarray}&#10;\frac{d^2 w}{d x^2} &amp;=&amp; \frac{M(x)}{EI}\nonumber \\&#10;\frac{d M}{d x} &amp;=&amp; V \nonumber \\&#10;\Rightarrow &amp; &amp; EI \frac{d^3 w}{d x^3} = V.&#10;\end{eqnarray}&#10;At $x=0$&#10;\begin{displaymath}&#10;\frac{d^3 w}{d x^3} = \frac{F_1}{E I}&#10;\Rightarrow C_1 = \frac{F_1}{E I}&#10;\end{displaymath}&#10;Thus,&#10;\begin{displaymath}&#10;K_{11} = \frac{F_1}{\delta_1} = \frac{F_1}{w(x=0)} =&#10;\frac{12 E I}{L^3}&#10;\end{displaymath}&#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465"/>
  <p:tag name="PICTUREFILESIZE" val="83644"/>
</p:tagLst>
</file>

<file path=ppt/tags/tag1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ewcommand{\bm}[1]{\mbox{\boldmath $#1$}}&#10;&#10;\begin{displaymath}&#10;\bm{K}_L = \frac{E I}{L}\left ( \begin{array}{cccc}&#10;12/L^2  &amp;-6/L   &amp;-12/L^2 &amp;-6/L \\&#10;        &amp; 4     &amp;6/L      &amp;2 \\&#10;        &amp;        &amp;12/L^2  &amp;6/L \\&#10;        &amp;        &amp;        &amp;4&#10;&#10;\end{array}&#10;\right )&#10;\end{displaymath}&#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432"/>
  <p:tag name="PICTUREFILESIZE" val="34988"/>
</p:tagLst>
</file>

<file path=ppt/tags/tag1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10;\end{document}&#10;"/>
  <p:tag name="FILENAME" val="TP_tmp"/>
  <p:tag name="FORMAT" val="pngmono"/>
  <p:tag name="RES" val="1200"/>
  <p:tag name="BLEND" val="0"/>
  <p:tag name="TRANSPARENT" val="0"/>
  <p:tag name="TBUG" val="0"/>
  <p:tag name="ALLOWFS" val="0"/>
  <p:tag name="ORIGWIDTH" val="16"/>
  <p:tag name="PICTUREFILESIZE" val="759"/>
</p:tagLst>
</file>

<file path=ppt/tags/tag1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L/2$&#10;\end{document}&#10;"/>
  <p:tag name="FILENAME" val="TP_tmp"/>
  <p:tag name="FORMAT" val="pngmono"/>
  <p:tag name="RES" val="1200"/>
  <p:tag name="BLEND" val="0"/>
  <p:tag name="TRANSPARENT" val="0"/>
  <p:tag name="TBUG" val="0"/>
  <p:tag name="ALLOWFS" val="0"/>
  <p:tag name="ORIGWIDTH" val="36"/>
  <p:tag name="PICTUREFILESIZE" val="2031"/>
</p:tagLst>
</file>

<file path=ppt/tags/tag1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newcommand{\bm}[1]{\mbox{\boldmath $#1$}}&#10;For each element&#10;\begin{displaymath}&#10;\bm{K}_L^{1/2} = \frac{8 E I}{L^3} \left (&#10;\begin{array}{cccc}&#10;12 &amp;6 (L/2) &amp;-12 &amp;6 (L/2) \\&#10;6 L/2  &amp; 4 (L/2)^2  &amp; - 6 (L/2)  &amp; 2 (L/2)^2 \\ &#10;-12  &amp; - 6 (L/2)   &amp; 12   &amp; - 6 (L/2)  \\&#10;6 (L/2)  &amp; 2 (L/2)^2   &amp; - 6 (L/2)   &amp; 4 (L/2)^2&#10;\end{array} \right )&#10;\end{displaymath}&#10;\end{document}&#10;"/>
  <p:tag name="FILENAME" val="TP_tmp"/>
  <p:tag name="FORMAT" val="pngmono"/>
  <p:tag name="RES" val="1200"/>
  <p:tag name="BLEND" val="0"/>
  <p:tag name="TRANSPARENT" val="0"/>
  <p:tag name="TBUG" val="0"/>
  <p:tag name="ALLOWFS" val="0"/>
  <p:tag name="ORIGWIDTH" val="542"/>
  <p:tag name="PICTUREFILESIZE" val="74091"/>
</p:tagLst>
</file>

<file path=ppt/tags/tag1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10;\end{document}&#10;"/>
  <p:tag name="FILENAME" val="TP_tmp"/>
  <p:tag name="FORMAT" val="pngmono"/>
  <p:tag name="RES" val="1200"/>
  <p:tag name="BLEND" val="0"/>
  <p:tag name="TRANSPARENT" val="0"/>
  <p:tag name="TBUG" val="0"/>
  <p:tag name="ALLOWFS" val="0"/>
  <p:tag name="ORIGWIDTH" val="9"/>
  <p:tag name="PICTUREFILESIZE" val="320"/>
</p:tagLst>
</file>

<file path=ppt/tags/tag1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2$&#10;\end{document}&#10;"/>
  <p:tag name="FILENAME" val="TP_tmp"/>
  <p:tag name="FORMAT" val="pngmono"/>
  <p:tag name="RES" val="1200"/>
  <p:tag name="BLEND" val="0"/>
  <p:tag name="TRANSPARENT" val="0"/>
  <p:tag name="TBUG" val="0"/>
  <p:tag name="ALLOWFS" val="0"/>
  <p:tag name="ORIGWIDTH" val="11"/>
  <p:tag name="PICTUREFILESIZE" val="909"/>
</p:tagLst>
</file>

<file path=ppt/tags/tag1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3$&#10;\end{document}&#10;"/>
  <p:tag name="FILENAME" val="TP_tmp"/>
  <p:tag name="FORMAT" val="pngmono"/>
  <p:tag name="RES" val="1200"/>
  <p:tag name="BLEND" val="0"/>
  <p:tag name="TRANSPARENT" val="0"/>
  <p:tag name="TBUG" val="0"/>
  <p:tag name="ALLOWFS" val="0"/>
  <p:tag name="ORIGWIDTH" val="11"/>
  <p:tag name="PICTUREFILESIZE" val="972"/>
</p:tagLst>
</file>

<file path=ppt/tags/tag1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newcommand{\bm}[1]{\mbox{\boldmath $#1$}}&#10;The assembled global stiffness&#10;\begin{displaymath}&#10;\bm{K}_G = \frac{8 E I}{L^3} \left (&#10;\begin{array}{cccccc}&#10;12 &amp;6 (L/2) &amp;-12 &amp;6 (L/2)  &amp;0  &amp;0\\&#10;6 L/2  &amp; 4 (L/2)^2  &amp; - 6 (L/2)  &amp; 2 (L/2)^2  &amp;0   &amp;0\\ &#10;-12  &amp; - 6 (L/2)   &amp; 12+12 &amp; - 6 (L/2) - 6 (L/2) &amp;-12   &amp; 6 (L/2) \\&#10;6 (L/2)  &amp; 2 (L/2)^2   &amp; - 6 (L/2)  + 6(L/2)   &amp; 4 (L/2)^2 + 4(L/2)^2&#10;&amp;- 6 (L/2)  &amp; 2 (L/2)^2 \\&#10;0  &amp;0   &amp;-12  &amp;-6 (L/2)   &amp;12  &amp; - 6 (L/2)  \\&#10;0  &amp;0   &amp;6 (L/2)   &amp;2 (L/2)^2   &amp; - 6 (L/2)  &amp; 4 (L/2)^2  &#10;\end{array} \right )&#10;\end{displaymath}&#10;&#10;\end{document}&#10;"/>
  <p:tag name="FILENAME" val="TP_tmp"/>
  <p:tag name="FORMAT" val="pngmono"/>
  <p:tag name="RES" val="1200"/>
  <p:tag name="BLEND" val="0"/>
  <p:tag name="TRANSPARENT" val="0"/>
  <p:tag name="TBUG" val="0"/>
  <p:tag name="ALLOWFS" val="0"/>
  <p:tag name="ORIGWIDTH" val="929"/>
  <p:tag name="PICTUREFILESIZE" val="158183"/>
</p:tagLst>
</file>

<file path=ppt/tags/tag1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newcommand{\bm}[1]{\mbox{\boldmath $#1$}}&#10;The global force vector&#10;\begin{displaymath}&#10;\bm{F} = \left \{ &#10;\begin{array}{c}&#10;0 \\ 0 \\ -P \\ 0 \\ 0 \\ 0&#10;\end{array}&#10;\right \}&#10;\end{displaymath}&#10;\end{document}&#10;"/>
  <p:tag name="FILENAME" val="TP_tmp"/>
  <p:tag name="FORMAT" val="pngmono"/>
  <p:tag name="RES" val="1200"/>
  <p:tag name="BLEND" val="0"/>
  <p:tag name="TRANSPARENT" val="0"/>
  <p:tag name="TBUG" val="0"/>
  <p:tag name="ALLOWFS" val="0"/>
  <p:tag name="ORIGWIDTH" val="294"/>
  <p:tag name="PICTUREFILESIZE" val="2850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k_2$&#10;\end{document}&#10;"/>
  <p:tag name="FILENAME" val="TP_tmp"/>
  <p:tag name="FORMAT" val="bmp256"/>
  <p:tag name="RES" val="1200"/>
  <p:tag name="BLEND" val="0"/>
  <p:tag name="TRANSPARENT" val="0"/>
  <p:tag name="TBUG" val="0"/>
  <p:tag name="ALLOWFS" val="0"/>
  <p:tag name="ORIGWIDTH" val="9"/>
  <p:tag name="PICTUREFILESIZE" val="26462"/>
</p:tagLst>
</file>

<file path=ppt/tags/tag1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newcommand{\bm}[1]{\mbox{\boldmath $#1$}}&#10;The global displacement vector&#10;\begin{displaymath}&#10;\bm{F} = \left \{ &#10;\begin{array}{c}&#10;w_1=0 \\ \theta_1 \\ w_2 \\ \theta_2 \\ w_3=0 \\ \theta_3&#10;\end{array}&#10;\right \}&#10;\end{displaymath}&#10;\end{document}&#10;"/>
  <p:tag name="FILENAME" val="TP_tmp"/>
  <p:tag name="FORMAT" val="pngmono"/>
  <p:tag name="RES" val="1200"/>
  <p:tag name="BLEND" val="0"/>
  <p:tag name="TRANSPARENT" val="0"/>
  <p:tag name="TBUG" val="0"/>
  <p:tag name="ALLOWFS" val="0"/>
  <p:tag name="ORIGWIDTH" val="318"/>
  <p:tag name="PICTUREFILESIZE" val="40356"/>
</p:tagLst>
</file>

<file path=ppt/tags/tag1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newcommand{\bm}[1]{\mbox{\boldmath $#1$}}&#10;Finally we solve&#10;\begin{displaymath}&#10;\frac{8 E I}{L^3} \left (&#10;\begin{array}{cccccc}&#10;1 &amp;0 &amp;0 &amp;0  &amp;0  &amp;0\\&#10;0  &amp; 4 (L/2)^2  &amp; - 6 (L/2)  &amp; 2 (L/2)^2  &amp;0   &amp;0\\ &#10;0  &amp; - 6 (L/2)   &amp; 12+12 &amp; - 6 (L/2) - 6 (L/2) &amp;0   &amp; 6 (L/2) \\&#10;0  &amp; 2 (L/2)^2   &amp; - 6 (L/2)  + 6(L/2)   &amp; 4 (L/2)^2 + 4(L/2)^2&#10;&amp;0  &amp; 2 (L/2)^2 \\&#10;0  &amp;0   &amp;0  &amp;0   &amp;1  &amp; 0  \\&#10;0  &amp;0   &amp;6 (L/2)   &amp;2 (L/2)^2   &amp; 0  &amp; 4 (L/2)^2  &#10;\end{array} \right )&#10;\left \{ \begin{array}{c}&#10;w_1 \\ \theta_1  \\w_2   \\ \theta_2   \\ w_3   \\ \theta_3&#10;\end{array} \right \} =&#10;\left \{ \begin{array}{c}&#10;0 \\ 0  \\ -P   \\ 0   \\ 0   \\ 0&#10;\end{array} \right \}&#10;\end{displaymath}&#10;&#10;\end{document}&#10;"/>
  <p:tag name="FILENAME" val="TP_tmp"/>
  <p:tag name="FORMAT" val="pngmono"/>
  <p:tag name="RES" val="1200"/>
  <p:tag name="BLEND" val="0"/>
  <p:tag name="TRANSPARENT" val="0"/>
  <p:tag name="TBUG" val="0"/>
  <p:tag name="ALLOWFS" val="0"/>
  <p:tag name="ORIGWIDTH" val="915"/>
  <p:tag name="PICTUREFILESIZE" val="148541"/>
</p:tagLst>
</file>

<file path=ppt/tags/tag1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x$&#10;\end{document}&#10;"/>
  <p:tag name="FILENAME" val="TP_tmp"/>
  <p:tag name="FORMAT" val="pngmono"/>
  <p:tag name="RES" val="1200"/>
  <p:tag name="BLEND" val="0"/>
  <p:tag name="TRANSPARENT" val="0"/>
  <p:tag name="TBUG" val="0"/>
  <p:tag name="ALLOWFS" val="0"/>
  <p:tag name="ORIGWIDTH" val="12"/>
  <p:tag name="PICTUREFILESIZE" val="852"/>
</p:tagLst>
</file>

<file path=ppt/tags/tag1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y$&#10;\end{document}&#10;"/>
  <p:tag name="FILENAME" val="TP_tmp"/>
  <p:tag name="FORMAT" val="pngmono"/>
  <p:tag name="RES" val="1200"/>
  <p:tag name="BLEND" val="0"/>
  <p:tag name="TRANSPARENT" val="0"/>
  <p:tag name="TBUG" val="0"/>
  <p:tag name="ALLOWFS" val="0"/>
  <p:tag name="ORIGWIDTH" val="11"/>
  <p:tag name="PICTUREFILESIZE" val="935"/>
</p:tagLst>
</file>

<file path=ppt/tags/tag1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L$&#10;\end{document}&#10;"/>
  <p:tag name="FILENAME" val="TP_tmp"/>
  <p:tag name="FORMAT" val="pngmono"/>
  <p:tag name="RES" val="1200"/>
  <p:tag name="BLEND" val="0"/>
  <p:tag name="TRANSPARENT" val="0"/>
  <p:tag name="TBUG" val="0"/>
  <p:tag name="ALLOWFS" val="0"/>
  <p:tag name="ORIGWIDTH" val="13"/>
  <p:tag name="PICTUREFILESIZE" val="640"/>
</p:tagLst>
</file>

<file path=ppt/tags/tag1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H$&#10;\end{document}&#10;"/>
  <p:tag name="FILENAME" val="TP_tmp"/>
  <p:tag name="FORMAT" val="pngmono"/>
  <p:tag name="RES" val="1200"/>
  <p:tag name="BLEND" val="0"/>
  <p:tag name="TRANSPARENT" val="0"/>
  <p:tag name="TBUG" val="0"/>
  <p:tag name="ALLOWFS" val="0"/>
  <p:tag name="ORIGWIDTH" val="18"/>
  <p:tag name="PICTUREFILESIZE" val="702"/>
</p:tagLst>
</file>

<file path=ppt/tags/tag1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newcommand{\bm}[1]{\mbox{\boldmath $#1$}}&#10;The local stiffness for any element (say 2)&#10;\begin{displaymath}&#10;\bm{K}_L^2 =  \left (&#10;\begin{array}{cccccc}&#10;AE/L &amp;0 &amp;0 &amp;-AE/L &amp;0 &amp;0 \\ &#10;0 &amp;12 EI/L^3 &amp;6 EI/L^2 &amp;0 &amp;-12 EI/L^3 &amp;6 EI/L^2 \\&#10;0 &amp;6 EI/L^2  &amp; 4 EI/L  &amp;0 &amp; - 6 EI/L^2  &amp; 2 EI/L \\ &#10;-AE/L &amp;0 &amp;0 &amp;AE/L &amp;0 &amp;0 \\ &#10;0 &amp;-12 EI/L^3 &amp;-6 EI/L^2 &amp;0 &amp;12 EI/L^3 &amp;-6 EI/L^2 \\&#10;0 &amp;-6 EI/L^2  &amp; -4 EI/L  &amp;0 &amp;  6 EI/L^2  &amp; -2 EI/L \\ &#10;\end{array} \right )&#10;\end{displaymath}&#10;&#10;\end{document}&#10;"/>
  <p:tag name="FILENAME" val="TP_tmp"/>
  <p:tag name="FORMAT" val="pngmono"/>
  <p:tag name="RES" val="1200"/>
  <p:tag name="BLEND" val="0"/>
  <p:tag name="TRANSPARENT" val="0"/>
  <p:tag name="TBUG" val="0"/>
  <p:tag name="ALLOWFS" val="0"/>
  <p:tag name="ORIGWIDTH" val="724"/>
  <p:tag name="PICTUREFILESIZE" val="117316"/>
</p:tagLst>
</file>

<file path=ppt/tags/tag1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M$&#10;\end{document}&#10;"/>
  <p:tag name="FILENAME" val="TP_tmp"/>
  <p:tag name="FORMAT" val="pngmono"/>
  <p:tag name="RES" val="1200"/>
  <p:tag name="BLEND" val="0"/>
  <p:tag name="TRANSPARENT" val="0"/>
  <p:tag name="TBUG" val="0"/>
  <p:tag name="ALLOWFS" val="0"/>
  <p:tag name="ORIGWIDTH" val="21"/>
  <p:tag name="PICTUREFILESIZE" val="1391"/>
</p:tagLst>
</file>

<file path=ppt/tags/tag1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10;\end{document}&#10;"/>
  <p:tag name="FILENAME" val="TP_tmp"/>
  <p:tag name="FORMAT" val="pngmono"/>
  <p:tag name="RES" val="1200"/>
  <p:tag name="BLEND" val="0"/>
  <p:tag name="TRANSPARENT" val="0"/>
  <p:tag name="TBUG" val="0"/>
  <p:tag name="ALLOWFS" val="0"/>
  <p:tag name="ORIGWIDTH" val="16"/>
  <p:tag name="PICTUREFILESIZE" val="759"/>
</p:tagLst>
</file>

<file path=ppt/tags/tag1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10;\end{document}&#10;"/>
  <p:tag name="FILENAME" val="TP_tmp"/>
  <p:tag name="FORMAT" val="pngmono"/>
  <p:tag name="RES" val="1200"/>
  <p:tag name="BLEND" val="0"/>
  <p:tag name="TRANSPARENT" val="0"/>
  <p:tag name="TBUG" val="0"/>
  <p:tag name="ALLOWFS" val="0"/>
  <p:tag name="ORIGWIDTH" val="9"/>
  <p:tag name="PICTUREFILESIZE" val="320"/>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k_3$&#10;\end{document}&#10;"/>
  <p:tag name="FILENAME" val="TP_tmp"/>
  <p:tag name="FORMAT" val="bmp256"/>
  <p:tag name="RES" val="1200"/>
  <p:tag name="BLEND" val="0"/>
  <p:tag name="TRANSPARENT" val="0"/>
  <p:tag name="TBUG" val="0"/>
  <p:tag name="ALLOWFS" val="0"/>
  <p:tag name="ORIGWIDTH" val="9"/>
  <p:tag name="PICTUREFILESIZE" val="26462"/>
</p:tagLst>
</file>

<file path=ppt/tags/tag16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3$&#10;\end{document}&#10;"/>
  <p:tag name="FILENAME" val="TP_tmp"/>
  <p:tag name="FORMAT" val="pngmono"/>
  <p:tag name="RES" val="1200"/>
  <p:tag name="BLEND" val="0"/>
  <p:tag name="TRANSPARENT" val="0"/>
  <p:tag name="TBUG" val="0"/>
  <p:tag name="ALLOWFS" val="0"/>
  <p:tag name="ORIGWIDTH" val="11"/>
  <p:tag name="PICTUREFILESIZE" val="972"/>
</p:tagLst>
</file>

<file path=ppt/tags/tag1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2$&#10;\end{document}&#10;"/>
  <p:tag name="FILENAME" val="TP_tmp"/>
  <p:tag name="FORMAT" val="pngmono"/>
  <p:tag name="RES" val="1200"/>
  <p:tag name="BLEND" val="0"/>
  <p:tag name="TRANSPARENT" val="0"/>
  <p:tag name="TBUG" val="0"/>
  <p:tag name="ALLOWFS" val="0"/>
  <p:tag name="ORIGWIDTH" val="11"/>
  <p:tag name="PICTUREFILESIZE" val="909"/>
</p:tagLst>
</file>

<file path=ppt/tags/tag16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4$&#10;\end{document}&#10;"/>
  <p:tag name="FILENAME" val="TP_tmp"/>
  <p:tag name="FORMAT" val="pngmono"/>
  <p:tag name="RES" val="1200"/>
  <p:tag name="BLEND" val="0"/>
  <p:tag name="TRANSPARENT" val="0"/>
  <p:tag name="TBUG" val="0"/>
  <p:tag name="ALLOWFS" val="0"/>
  <p:tag name="ORIGWIDTH" val="12"/>
  <p:tag name="PICTUREFILESIZE" val="608"/>
</p:tagLst>
</file>

<file path=ppt/tags/tag1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X$&#10;\end{document}&#10;"/>
  <p:tag name="FILENAME" val="TP_tmp"/>
  <p:tag name="FORMAT" val="pngmono"/>
  <p:tag name="RES" val="1200"/>
  <p:tag name="BLEND" val="0"/>
  <p:tag name="TRANSPARENT" val="0"/>
  <p:tag name="TBUG" val="0"/>
  <p:tag name="ALLOWFS" val="0"/>
  <p:tag name="ORIGWIDTH" val="18"/>
  <p:tag name="PICTUREFILESIZE" val="1287"/>
</p:tagLst>
</file>

<file path=ppt/tags/tag1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Y$&#10;\end{document}&#10;"/>
  <p:tag name="FILENAME" val="TP_tmp"/>
  <p:tag name="FORMAT" val="pngmono"/>
  <p:tag name="RES" val="1200"/>
  <p:tag name="BLEND" val="0"/>
  <p:tag name="TRANSPARENT" val="0"/>
  <p:tag name="TBUG" val="0"/>
  <p:tag name="ALLOWFS" val="0"/>
  <p:tag name="ORIGWIDTH" val="16"/>
  <p:tag name="PICTUREFILESIZE" val="929"/>
</p:tagLst>
</file>

<file path=ppt/tags/tag1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u_1$&#10;\end{document}&#10;"/>
  <p:tag name="FILENAME" val="TP_tmp"/>
  <p:tag name="FORMAT" val="pngmono"/>
  <p:tag name="RES" val="1200"/>
  <p:tag name="BLEND" val="0"/>
  <p:tag name="TRANSPARENT" val="0"/>
  <p:tag name="TBUG" val="0"/>
  <p:tag name="ALLOWFS" val="0"/>
  <p:tag name="ORIGWIDTH" val="22"/>
  <p:tag name="PICTUREFILESIZE" val="986"/>
</p:tagLst>
</file>

<file path=ppt/tags/tag1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v_1$&#10;\end{document}&#10;"/>
  <p:tag name="FILENAME" val="TP_tmp"/>
  <p:tag name="FORMAT" val="pngmono"/>
  <p:tag name="RES" val="1200"/>
  <p:tag name="BLEND" val="0"/>
  <p:tag name="TRANSPARENT" val="0"/>
  <p:tag name="TBUG" val="0"/>
  <p:tag name="ALLOWFS" val="0"/>
  <p:tag name="ORIGWIDTH" val="20"/>
  <p:tag name="PICTUREFILESIZE" val="954"/>
</p:tagLst>
</file>

<file path=ppt/tags/tag1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theta_1$&#10;\end{document}&#10;"/>
  <p:tag name="FILENAME" val="TP_tmp"/>
  <p:tag name="FORMAT" val="pngmono"/>
  <p:tag name="RES" val="1200"/>
  <p:tag name="BLEND" val="0"/>
  <p:tag name="TRANSPARENT" val="0"/>
  <p:tag name="TBUG" val="0"/>
  <p:tag name="ALLOWFS" val="0"/>
  <p:tag name="ORIGWIDTH" val="18"/>
  <p:tag name="PICTUREFILESIZE" val="1121"/>
</p:tagLst>
</file>

<file path=ppt/tags/tag1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x$&#10;\end{document}&#10;"/>
  <p:tag name="FILENAME" val="TP_tmp"/>
  <p:tag name="FORMAT" val="pngmono"/>
  <p:tag name="RES" val="1200"/>
  <p:tag name="BLEND" val="0"/>
  <p:tag name="TRANSPARENT" val="0"/>
  <p:tag name="TBUG" val="0"/>
  <p:tag name="ALLOWFS" val="0"/>
  <p:tag name="ORIGWIDTH" val="12"/>
  <p:tag name="PICTUREFILESIZE" val="852"/>
</p:tagLst>
</file>

<file path=ppt/tags/tag1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y$&#10;\end{document}&#10;"/>
  <p:tag name="FILENAME" val="TP_tmp"/>
  <p:tag name="FORMAT" val="pngmono"/>
  <p:tag name="RES" val="1200"/>
  <p:tag name="BLEND" val="0"/>
  <p:tag name="TRANSPARENT" val="0"/>
  <p:tag name="TBUG" val="0"/>
  <p:tag name="ALLOWFS" val="0"/>
  <p:tag name="ORIGWIDTH" val="11"/>
  <p:tag name="PICTUREFILESIZE" val="935"/>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k_4$&#10;\end{document}&#10;"/>
  <p:tag name="FILENAME" val="TP_tmp"/>
  <p:tag name="FORMAT" val="bmp256"/>
  <p:tag name="RES" val="1200"/>
  <p:tag name="BLEND" val="0"/>
  <p:tag name="TRANSPARENT" val="0"/>
  <p:tag name="TBUG" val="0"/>
  <p:tag name="ALLOWFS" val="0"/>
  <p:tag name="ORIGWIDTH" val="9"/>
  <p:tag name="PICTUREFILESIZE" val="26462"/>
</p:tagLst>
</file>

<file path=ppt/tags/tag1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newcommand{\bm}[1]{\mbox{\boldmath $#1$}}&#10;\begin{displaymath}&#10;\bm{u}_1=\left \{ \begin{array}{c}&#10;u_1 \\ v_1 \\ \theta_1 &#10;\end{array} \right \}= &#10;\left ( \begin{array}{ccc}&#10;\cos \phi   &amp; \sin \phi  &amp;0 \\&#10;-\sin \phi &amp; \cos \phi &amp;0 \\&#10;0  &amp;0  &amp;1&#10;\end{array} \right ) &#10;\left \{ \begin{array}{c}&#10;U_1 \\ V_1 \\ \Theta_1 &#10;\end{array} \right \} = \bm{t} \bm{U}&#10;\end{displaymath}&#10;\begin{displaymath}&#10;\bm{u} = \left ( \begin{array}{cc}&#10;\bm{t} &amp;0 \\ 0 &amp;\bm{t}&#10;\end{array} \right ) \bm{U} = \bm{T} \bm{U}&#10;\end{displaymath}&#10;\begin{displaymath}&#10;\bm{K}_G = \bm{T}^T \bm{K}_L \bm{T}&#10;\end{displaymath}&#10;\end{document}&#10;"/>
  <p:tag name="FILENAME" val="TP_tmp"/>
  <p:tag name="FORMAT" val="pngmono"/>
  <p:tag name="RES" val="1200"/>
  <p:tag name="BLEND" val="0"/>
  <p:tag name="TRANSPARENT" val="0"/>
  <p:tag name="TBUG" val="0"/>
  <p:tag name="ALLOWFS" val="0"/>
  <p:tag name="ORIGWIDTH" val="497"/>
  <p:tag name="PICTUREFILESIZE" val="68639"/>
</p:tagLst>
</file>

<file path=ppt/tags/tag17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The stiffness matrix in the worst case is $N \times N$. We can take &#10;advantage of its sparsity, diagonal dominance and symmetry to design &#10;storage and solution methodologies. The basic problem is to start from&#10;\begin{displaymath}&#10;\bm{K} \bm{U} = \bm{F}&#10;\end{displaymath}&#10;and determine the unknown displacements $\bm{U}$ by&#10;\begin{displaymath}&#10;\bm{U} = \bm{K}^{-1} \bm{F}&#10;\end{displaymath} &#10;We will look at a few numerical techniques for tackling this problem. In particular,&#10;we will look at direct methods. There are other iterative methods like conjugate&#10;gradient schemes that are suitable for FE calculations in large parallel&#10;computing environments.&#10;\end{document}&#10;"/>
  <p:tag name="FILENAME" val="TP_tmp"/>
  <p:tag name="FORMAT" val="bmp256"/>
  <p:tag name="RES" val="1200"/>
  <p:tag name="BLEND" val="0"/>
  <p:tag name="TRANSPARENT" val="1"/>
  <p:tag name="TBUG" val="0"/>
  <p:tag name="ALLOWFS" val="0"/>
  <p:tag name="ORIGWIDTH" val="345"/>
  <p:tag name="PICTUREFILESIZE" val="15146094"/>
</p:tagLst>
</file>

<file path=ppt/tags/tag17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begin{displaymath}&#10;\left ( \begin{array}{cccc}&#10;18 &amp;-6 &amp;-6 &amp;0 \\&#10;-6 &amp;12 &amp;0  &amp;-6 \\&#10;-6  &amp;0 &amp;12  &amp;-6 \\&#10;0   &amp;-6 &amp;-6 &amp;12&#10;\end{array} \right )&#10;\left \{ \begin{array}{c}&#10;U_1 \\ U_2 \\ U_3 \\ U_4 \end{array}&#10;\right \} = &#10;\left \{ \begin{array}{c}&#10;60 \\ 0 \\ 20 \\ 0 \end{array}&#10;\right \} &#10;\end{displaymath}&#10;\begin{displaymath}&#10;\left ( \begin{array}{cccc}&#10;18 &amp;-6 &amp;-6 &amp;0 \\&#10;0 &amp;10 &amp;-2  &amp;-6 \\&#10;0  &amp;-2 &amp;10  &amp;-6 \\&#10;0   &amp;-6 &amp;-6 &amp;12&#10;\end{array} \right )&#10;\left \{ \begin{array}{c}&#10;U_1 \\ U_2 \\ U_3 \\ U_4 \end{array}&#10;\right \} = &#10;\left \{ \begin{array}{c}&#10;60 \\ 20 \\ 40 \\ 0 \end{array}&#10;\right \} &#10;\end{displaymath}&#10;\begin{displaymath}&#10;\left ( \begin{array}{cccc}&#10;18 &amp;-6 &amp;-6 &amp;0 \\&#10;0 &amp;10 &amp;-2  &amp;-6 \\&#10;0  &amp;0 &amp;9.6  &amp;-7.2 \\&#10;0   &amp;0 &amp;-7.2 &amp;8.4&#10;\end{array} \right )&#10;\left \{ \begin{array}{c}&#10;U_1 \\ U_2 \\ U_3 \\ U_4 \end{array}&#10;\right \} = &#10;\left \{ \begin{array}{c}&#10;60 \\ 20 \\ 44 \\ 12 \end{array}&#10;\right \} &#10;\end{displaymath}&#10;\begin{displaymath}&#10;\left ( \begin{array}{cccc}&#10;18 &amp;-6 &amp;-6 &amp;0 \\&#10;0 &amp;10 &amp;-2  &amp;-6 \\&#10;0  &amp;0 &amp;9.6  &amp;-7.2 \\&#10;0   &amp;0 &amp; 0 &amp;3&#10;\end{array} \right )&#10;\left \{ \begin{array}{c}&#10;U_1 \\ U_2 \\ U_3 \\ U_4 \end{array}&#10;\right \} = &#10;\left \{ \begin{array}{c}&#10;60 \\ 20 \\ 44 \\ 45 \end{array}&#10;\right \} &#10;\end{displaymath}&#10;&#10;\end{document}&#10;"/>
  <p:tag name="FILENAME" val="TP_tmp"/>
  <p:tag name="FORMAT" val="bmp256"/>
  <p:tag name="RES" val="1200"/>
  <p:tag name="BLEND" val="0"/>
  <p:tag name="TRANSPARENT" val="1"/>
  <p:tag name="TBUG" val="0"/>
  <p:tag name="ALLOWFS" val="0"/>
  <p:tag name="ORIGWIDTH" val="209"/>
  <p:tag name="PICTUREFILESIZE" val="12369278"/>
</p:tagLst>
</file>

<file path=ppt/tags/tag17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To solve for $u_1, \dots u_4$, we now {\em back substitute}:&#10;\begin{eqnarray}&#10;u_4 &amp;=&amp; 45/3  \nonumber \\&#10;u_3 &amp;=&amp; (44 + 7.2 U_4)/9.6 = 15.83 \nonumber \\&#10;u_2 &amp;=&amp; (20 + 2 U_3 + 6 U_4)/10 = 14.17 \nonumber \\&#10;u_1 &amp;=&amp; (60 + 6 U_2 + 6 U_3)/18 = 13.33 \nonumber&#10;\end{eqnarray}&#10;Note that, at any stage if we encounter a zero on the diagonal, the &#10;procedure will fail. It is advisable to resort to {\em pivoting} to take&#10;care of this issue.&#10;&#10;&#10;\end{document}&#10;"/>
  <p:tag name="FILENAME" val="TP_tmp"/>
  <p:tag name="FORMAT" val="bmp256"/>
  <p:tag name="RES" val="1200"/>
  <p:tag name="BLEND" val="0"/>
  <p:tag name="TRANSPARENT" val="1"/>
  <p:tag name="TBUG" val="0"/>
  <p:tag name="ALLOWFS" val="0"/>
  <p:tag name="ORIGWIDTH" val="345"/>
  <p:tag name="PICTUREFILESIZE" val="10642278"/>
</p:tagLst>
</file>

<file path=ppt/tags/tag17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1$&#10;\end{document}&#10;"/>
  <p:tag name="FILENAME" val="TP_tmp"/>
  <p:tag name="FORMAT" val="bmp256"/>
  <p:tag name="RES" val="1200"/>
  <p:tag name="BLEND" val="0"/>
  <p:tag name="TRANSPARENT" val="1"/>
  <p:tag name="TBUG" val="0"/>
  <p:tag name="ALLOWFS" val="0"/>
  <p:tag name="ORIGWIDTH" val="10"/>
  <p:tag name="PICTUREFILESIZE" val="29134"/>
</p:tagLst>
</file>

<file path=ppt/tags/tag17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2$&#10;\end{document}&#10;"/>
  <p:tag name="FILENAME" val="TP_tmp"/>
  <p:tag name="FORMAT" val="bmp256"/>
  <p:tag name="RES" val="1200"/>
  <p:tag name="BLEND" val="0"/>
  <p:tag name="TRANSPARENT" val="1"/>
  <p:tag name="TBUG" val="0"/>
  <p:tag name="ALLOWFS" val="0"/>
  <p:tag name="ORIGWIDTH" val="11"/>
  <p:tag name="PICTUREFILESIZE" val="31806"/>
</p:tagLst>
</file>

<file path=ppt/tags/tag17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3$&#10;\end{document}&#10;"/>
  <p:tag name="FILENAME" val="TP_tmp"/>
  <p:tag name="FORMAT" val="bmp256"/>
  <p:tag name="RES" val="1200"/>
  <p:tag name="BLEND" val="0"/>
  <p:tag name="TRANSPARENT" val="1"/>
  <p:tag name="TBUG" val="0"/>
  <p:tag name="ALLOWFS" val="0"/>
  <p:tag name="ORIGWIDTH" val="11"/>
  <p:tag name="PICTUREFILESIZE" val="31806"/>
</p:tagLst>
</file>

<file path=ppt/tags/tag17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4$&#10;\end{document}&#10;"/>
  <p:tag name="FILENAME" val="TP_tmp"/>
  <p:tag name="FORMAT" val="bmp256"/>
  <p:tag name="RES" val="1200"/>
  <p:tag name="BLEND" val="0"/>
  <p:tag name="TRANSPARENT" val="1"/>
  <p:tag name="TBUG" val="0"/>
  <p:tag name="ALLOWFS" val="0"/>
  <p:tag name="ORIGWIDTH" val="11"/>
  <p:tag name="PICTUREFILESIZE" val="31806"/>
</p:tagLst>
</file>

<file path=ppt/tags/tag17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R_2=1$&#10;\end{document}&#10;"/>
  <p:tag name="FILENAME" val="TP_tmp"/>
  <p:tag name="FORMAT" val="bmp256"/>
  <p:tag name="RES" val="1200"/>
  <p:tag name="BLEND" val="0"/>
  <p:tag name="TRANSPARENT" val="1"/>
  <p:tag name="TBUG" val="0"/>
  <p:tag name="ALLOWFS" val="0"/>
  <p:tag name="ORIGWIDTH" val="30"/>
  <p:tag name="PICTUREFILESIZE" val="84578"/>
</p:tagLst>
</file>

<file path=ppt/tags/tag17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begin{minipage}{2 in}&#10;To illustrate the Gauss elimination procedure, consider a simply &#10;supported beam as shown in the figure. We wish to solve for dof's&#10;$U_1 \dots U_4$. Assume that the final equation of equilibrium for this&#10;problem is &#10;\begin{displaymath}&#10;\left ( \begin{array}{cccc}&#10;5  &amp;-4  &amp;1  &amp;0 \\&#10;-4  &amp;6   &amp;-4  &amp;1 \\&#10;1   &amp;-4  &amp;6   &amp;-4 \\&#10;0  &amp;1   &amp;-4   &amp;5&#10;\end{array} \right ) &#10;\left \{ \begin{array}{c}&#10;U_1 \\ U_2 \\ U_3 \\ U_4 &#10;\end{array} \right \} = &#10;\left \{ \begin{array}{c}&#10;0 \\ 1 \\ 0 \\ 0 &#10;\end{array} \right \}&#10;\end{displaymath}&#10;The first elimination will be equivalent to getting rid of the first dof $U_1$&#10;by modifying the load accordingly.&#10;\end{minipage}&#10;\end{document}&#10;"/>
  <p:tag name="FILENAME" val="TP_tmp"/>
  <p:tag name="FORMAT" val="bmp256"/>
  <p:tag name="RES" val="1200"/>
  <p:tag name="BLEND" val="0"/>
  <p:tag name="TRANSPARENT" val="1"/>
  <p:tag name="TBUG" val="0"/>
  <p:tag name="ALLOWFS" val="0"/>
  <p:tag name="ORIGWIDTH" val="194"/>
  <p:tag name="PICTUREFILESIZE" val="10573090"/>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k_5$&#10;\end{document}&#10;"/>
  <p:tag name="FILENAME" val="TP_tmp"/>
  <p:tag name="FORMAT" val="bmp256"/>
  <p:tag name="RES" val="1200"/>
  <p:tag name="BLEND" val="0"/>
  <p:tag name="TRANSPARENT" val="0"/>
  <p:tag name="TBUG" val="0"/>
  <p:tag name="ALLOWFS" val="0"/>
  <p:tag name="ORIGWIDTH" val="9"/>
  <p:tag name="PICTUREFILESIZE" val="26462"/>
</p:tagLst>
</file>

<file path=ppt/tags/tag18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2$&#10;\end{document}&#10;"/>
  <p:tag name="FILENAME" val="TP_tmp"/>
  <p:tag name="FORMAT" val="bmp256"/>
  <p:tag name="RES" val="1200"/>
  <p:tag name="BLEND" val="0"/>
  <p:tag name="TRANSPARENT" val="1"/>
  <p:tag name="TBUG" val="0"/>
  <p:tag name="ALLOWFS" val="0"/>
  <p:tag name="ORIGWIDTH" val="11"/>
  <p:tag name="PICTUREFILESIZE" val="31806"/>
</p:tagLst>
</file>

<file path=ppt/tags/tag18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3$&#10;\end{document}&#10;"/>
  <p:tag name="FILENAME" val="TP_tmp"/>
  <p:tag name="FORMAT" val="bmp256"/>
  <p:tag name="RES" val="1200"/>
  <p:tag name="BLEND" val="0"/>
  <p:tag name="TRANSPARENT" val="1"/>
  <p:tag name="TBUG" val="0"/>
  <p:tag name="ALLOWFS" val="0"/>
  <p:tag name="ORIGWIDTH" val="11"/>
  <p:tag name="PICTUREFILESIZE" val="31806"/>
</p:tagLst>
</file>

<file path=ppt/tags/tag18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4$&#10;\end{document}&#10;"/>
  <p:tag name="FILENAME" val="TP_tmp"/>
  <p:tag name="FORMAT" val="bmp256"/>
  <p:tag name="RES" val="1200"/>
  <p:tag name="BLEND" val="0"/>
  <p:tag name="TRANSPARENT" val="1"/>
  <p:tag name="TBUG" val="0"/>
  <p:tag name="ALLOWFS" val="0"/>
  <p:tag name="ORIGWIDTH" val="11"/>
  <p:tag name="PICTUREFILESIZE" val="31806"/>
</p:tagLst>
</file>

<file path=ppt/tags/tag18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R_2=1$&#10;\end{document}&#10;"/>
  <p:tag name="FILENAME" val="TP_tmp"/>
  <p:tag name="FORMAT" val="bmp256"/>
  <p:tag name="RES" val="1200"/>
  <p:tag name="BLEND" val="0"/>
  <p:tag name="TRANSPARENT" val="1"/>
  <p:tag name="TBUG" val="0"/>
  <p:tag name="ALLOWFS" val="0"/>
  <p:tag name="ORIGWIDTH" val="30"/>
  <p:tag name="PICTUREFILESIZE" val="84578"/>
</p:tagLst>
</file>

<file path=ppt/tags/tag18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Thus the physical problem being solved after the first elimination is&#10;\begin{displaymath}&#10;\left ( \begin{array}{ccc}&#10;\frac{14}{5}  &amp;-\frac{16}{5}  &amp;1 \\&#10;-\frac{16}{5}  &amp;\frac{29}{5}   &amp;-4   \\&#10;1   &amp;-4  &amp;5   &#10;\end{array} \right ) &#10;\left \{ \begin{array}{c}&#10;U_2 \\ U_3 \\ U_4 &#10;\end{array} \right \} = &#10;\left \{ \begin{array}{c}&#10;1 \\ 0 \\ 0 &#10;\end{array} \right \}&#10;\end{displaymath}&#10;The physical problem now has 3 dof's.&#10;&#10;\end{document}&#10;"/>
  <p:tag name="FILENAME" val="TP_tmp"/>
  <p:tag name="FORMAT" val="bmp256"/>
  <p:tag name="RES" val="1200"/>
  <p:tag name="BLEND" val="0"/>
  <p:tag name="TRANSPARENT" val="1"/>
  <p:tag name="TBUG" val="0"/>
  <p:tag name="ALLOWFS" val="0"/>
  <p:tag name="ORIGWIDTH" val="296"/>
  <p:tag name="PICTUREFILESIZE" val="6333966"/>
</p:tagLst>
</file>

<file path=ppt/tags/tag18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3$&#10;\end{document}&#10;"/>
  <p:tag name="FILENAME" val="TP_tmp"/>
  <p:tag name="FORMAT" val="bmp256"/>
  <p:tag name="RES" val="1200"/>
  <p:tag name="BLEND" val="0"/>
  <p:tag name="TRANSPARENT" val="1"/>
  <p:tag name="TBUG" val="0"/>
  <p:tag name="ALLOWFS" val="0"/>
  <p:tag name="ORIGWIDTH" val="11"/>
  <p:tag name="PICTUREFILESIZE" val="31806"/>
</p:tagLst>
</file>

<file path=ppt/tags/tag18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4$&#10;\end{document}&#10;"/>
  <p:tag name="FILENAME" val="TP_tmp"/>
  <p:tag name="FORMAT" val="bmp256"/>
  <p:tag name="RES" val="1200"/>
  <p:tag name="BLEND" val="0"/>
  <p:tag name="TRANSPARENT" val="1"/>
  <p:tag name="TBUG" val="0"/>
  <p:tag name="ALLOWFS" val="0"/>
  <p:tag name="ORIGWIDTH" val="11"/>
  <p:tag name="PICTUREFILESIZE" val="31806"/>
</p:tagLst>
</file>

<file path=ppt/tags/tag18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R_3=8/7$&#10;\end{document}&#10;"/>
  <p:tag name="FILENAME" val="TP_tmp"/>
  <p:tag name="FORMAT" val="bmp256"/>
  <p:tag name="RES" val="1200"/>
  <p:tag name="BLEND" val="0"/>
  <p:tag name="TRANSPARENT" val="1"/>
  <p:tag name="TBUG" val="0"/>
  <p:tag name="ALLOWFS" val="0"/>
  <p:tag name="ORIGWIDTH" val="40"/>
  <p:tag name="PICTUREFILESIZE" val="123322"/>
</p:tagLst>
</file>

<file path=ppt/tags/tag18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The next elimination results in:&#10;\begin{displaymath}&#10;\left ( \begin{array}{cc}&#10;\frac{15}{7}  &amp;-\frac{20}{7} \\&#10;-\frac{20}{7}  &amp;\frac{65}{14}  \\  &#10;\end{array} \right ) &#10;\left \{ \begin{array}{c}&#10;U_3 \\ U_4 &#10;\end{array} \right \} = &#10;\left \{ \begin{array}{c}&#10;\frac{8}{7}\\ - \frac{5}{14}  &#10;\end{array} \right \}&#10;\end{displaymath}&#10;Note now that a different loading has to be applied to maintain the &#10;equivalence with the original problem.&#10;&#10;\end{document}&#10;"/>
  <p:tag name="FILENAME" val="TP_tmp"/>
  <p:tag name="FORMAT" val="bmp256"/>
  <p:tag name="RES" val="1200"/>
  <p:tag name="BLEND" val="0"/>
  <p:tag name="TRANSPARENT" val="1"/>
  <p:tag name="TBUG" val="0"/>
  <p:tag name="ALLOWFS" val="0"/>
  <p:tag name="ORIGWIDTH" val="345"/>
  <p:tag name="PICTUREFILESIZE" val="7191078"/>
</p:tagLst>
</file>

<file path=ppt/tags/tag18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R_4=-5/14$&#10;\end{document}&#10;"/>
  <p:tag name="FILENAME" val="TP_tmp"/>
  <p:tag name="FORMAT" val="bmp256"/>
  <p:tag name="RES" val="1200"/>
  <p:tag name="BLEND" val="0"/>
  <p:tag name="TRANSPARENT" val="1"/>
  <p:tag name="TBUG" val="0"/>
  <p:tag name="ALLOWFS" val="0"/>
  <p:tag name="ORIGWIDTH" val="53"/>
  <p:tag name="PICTUREFILESIZE" val="162850"/>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1,R_1$&#10;\end{document}&#10;"/>
  <p:tag name="FILENAME" val="TP_tmp"/>
  <p:tag name="FORMAT" val="bmp256"/>
  <p:tag name="RES" val="1200"/>
  <p:tag name="BLEND" val="0"/>
  <p:tag name="TRANSPARENT" val="0"/>
  <p:tag name="TBUG" val="0"/>
  <p:tag name="ALLOWFS" val="0"/>
  <p:tag name="ORIGWIDTH" val="27"/>
  <p:tag name="PICTUREFILESIZE" val="76562"/>
</p:tagLst>
</file>

<file path=ppt/tags/tag19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4$&#10;\end{document}&#10;"/>
  <p:tag name="FILENAME" val="TP_tmp"/>
  <p:tag name="FORMAT" val="bmp256"/>
  <p:tag name="RES" val="1200"/>
  <p:tag name="BLEND" val="0"/>
  <p:tag name="TRANSPARENT" val="1"/>
  <p:tag name="TBUG" val="0"/>
  <p:tag name="ALLOWFS" val="0"/>
  <p:tag name="ORIGWIDTH" val="11"/>
  <p:tag name="PICTUREFILESIZE" val="31806"/>
</p:tagLst>
</file>

<file path=ppt/tags/tag19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R_4=7/6$&#10;\end{document}&#10;"/>
  <p:tag name="FILENAME" val="TP_tmp"/>
  <p:tag name="FORMAT" val="bmp256"/>
  <p:tag name="RES" val="1200"/>
  <p:tag name="BLEND" val="0"/>
  <p:tag name="TRANSPARENT" val="1"/>
  <p:tag name="TBUG" val="0"/>
  <p:tag name="ALLOWFS" val="0"/>
  <p:tag name="ORIGWIDTH" val="40"/>
  <p:tag name="PICTUREFILESIZE" val="123322"/>
</p:tagLst>
</file>

<file path=ppt/tags/tag19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Finlly we get &#10;\begin{displaymath}&#10;\frac{5}{6} U_4 = \frac{7}{6}.&#10;\end{displaymath}&#10;Thus, from a physical standpoint, we can arge that we should not &#10;encounter a zero diagonal element while performing a Gauss elimination on a &#10;FE stiffness matrix. This is because the $i$ th diagonal at any stage &#10;of elimination represents the stiffness of the structure when $(i-1)$&#10;dof's have been released. This stiffness should be positive if the &#10;structure is stable.&#10;\end{document}&#10;"/>
  <p:tag name="FILENAME" val="TP_tmp"/>
  <p:tag name="FORMAT" val="bmp256"/>
  <p:tag name="RES" val="1200"/>
  <p:tag name="BLEND" val="0"/>
  <p:tag name="TRANSPARENT" val="1"/>
  <p:tag name="TBUG" val="0"/>
  <p:tag name="ALLOWFS" val="0"/>
  <p:tag name="ORIGWIDTH" val="345"/>
  <p:tag name="PICTUREFILESIZE" val="9106494"/>
</p:tagLst>
</file>

<file path=ppt/tags/tag19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In this chapter we will look at methods to solve the linear system of &#10;simultaneous equations&#10;\begin{displaymath}&#10;\bm{A} \bm{x} = \bm{b},&#10;\end{displaymath}&#10;where, the bold capitals denote matrices and bold small symbols denote &#10;vectors. &#10;&#10;It is particularly easy to solve a $n \times n$ {\em upper triangular system} like&#10;\begin{eqnarray}&#10;a_{11} x_1 + a_{12} x_2 + a_{13} x_3 + a_{14} x_4\dots +a_{1n} x_n &amp;=&amp; b_1 \nonumber \\&#10;                    a_{22} x_2 + a_{23} x_3 + a_{24} x_4 \dots +a_{2n} x_n &amp;=&amp; b_2 \nonumber \\&#10;                                 a_{33} x_3 + a_{34} x_4  \dots + a_{3n} x_n &amp;=&amp; b_3 \nonumber \\&#10;             &amp;\vdots&amp; \nonumber \\&#10;a_{nn} x_n &amp;=&amp; b_n \nonumber&#10;\end{eqnarray}&#10;Clearly,&#10;\begin{displaymath}&#10;x_n = \frac{b_n}{a_{nn}}.&#10;\end{displaymath}&#10;\end{document}&#10;"/>
  <p:tag name="FILENAME" val="TP_tmp"/>
  <p:tag name="FORMAT" val="bmpmono"/>
  <p:tag name="RES" val="600"/>
  <p:tag name="BLEND" val="0"/>
  <p:tag name="TRANSPARENT" val="1"/>
  <p:tag name="TBUG" val="0"/>
  <p:tag name="ALLOWFS" val="0"/>
  <p:tag name="ORIGWIDTH" val="345"/>
  <p:tag name="PICTUREFILESIZE" val="587942"/>
</p:tagLst>
</file>

<file path=ppt/tags/tag19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Given that $a_{jj} \neq 0$, for $j=n-1, \dots 1$, we can perform &#10;{\em backward substitution} to obtain:&#10;\begin{displaymath}&#10;x_j = \frac{1}{a_{jj}} \left ( b_j - \sum_{k=j+1}^n a_{jk} x_k \right ).&#10;\end{displaymath}&#10;To count the number of operations, we assume that multiplication/division&#10;requires the longest time (though, division takes somewhat longer than &#10;multiplication in a computer) and addition/subtraction takes short times.&#10;In each step, we have&#10;$n-j$ multiplications and $1$ division. Thus, for the entire back &#10;substitution process, we have&#10;\begin{displaymath}&#10;n^2 - \frac{n(n-1)}{2} + n = \frac{n^2}{2} + \frac{3 n}{2},&#10;\end{displaymath}&#10;multiplications/divisions. We also have $n-j-1$ additions and $1$ &#10;subtraction per step, which leads to&#10;\begin{displaymath}&#10;\frac{n^2 + n}{2}&#10;\end{displaymath}&#10;addition/subtraction operations. The number of arithmetic operations in back &#10;substitution is:&#10;\begin{displaymath}&#10;\frac{n^2}{2} + O(n)&#10;\end{displaymath}&#10;\end{document}&#10;"/>
  <p:tag name="FILENAME" val="TP_tmp"/>
  <p:tag name="FORMAT" val="bmpmono"/>
  <p:tag name="RES" val="600"/>
  <p:tag name="BLEND" val="0"/>
  <p:tag name="TRANSPARENT" val="1"/>
  <p:tag name="TBUG" val="0"/>
  <p:tag name="ALLOWFS" val="0"/>
  <p:tag name="ORIGWIDTH" val="345"/>
  <p:tag name="PICTUREFILESIZE" val="774062"/>
</p:tagLst>
</file>

<file path=ppt/tags/tag19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In the {\em Gauss elimination method}, a series of ``elimination&quot; steps &#10;transforms the system $\bm{A} \bm{x} = \bm{b}$ to an upper &#10;traingular system $\bm{R} \bm{x} = \bm{c}$, which is mathematically &#10;equivalent (may not be exactly equivalent due to round off errors) to the &#10;original system. Two operations {\em permutation of rows} and &#10;{\em scaling of rows} are performed in the elimination process. The &#10;process goes through the following steps:&#10;\begin{itemize}&#10;\item Form the augmented matrix&#10;\begin{displaymath}&#10;\left [ \bm{A} | \bm{b} \right ].&#10;\end{displaymath}&#10;\item Set&#10;\begin{displaymath}&#10;\bm{A}^0 = \bm{A}, \bm{b}^0 = \bm{b}&#10;\end{displaymath}&#10;\item For $r \in 1, \dots n$, find $a_{r1} \neq 0$. Such an element must exist as &#10;otherwise $\bm{A}$ will be singular. Permute 1st and $r$ th rows. Let the &#10;new augmented matrix be&#10;\begin{displaymath}&#10;\left [ \tilde{\bm{A}^0} | \tilde{\bm{b}^0} \right ].&#10;\end{displaymath}&#10;\item For $j=2, \dots n$, multiply row 1 by $q_{j1}$ and subtract the &#10;result from $j$ th row, where,&#10;\begin{displaymath}&#10;q_{j1} = \frac{\tilde{a}_{j1}^0}{\tilde{a}_{11}^0}, a_{ji}^1 = \tilde{a}_{ji}^0 -&#10;q_{j1} \tilde{a}_{1i}^0, b_j^1 = \tilde{b}_j^0 - q_{j1} \tilde{b}_{1}^0.&#10;\end{displaymath}&#10;&#10;&#10;\end{itemize}&#10;\end{document}&#10;"/>
  <p:tag name="FILENAME" val="TP_tmp"/>
  <p:tag name="FORMAT" val="bmpmono"/>
  <p:tag name="RES" val="600"/>
  <p:tag name="BLEND" val="0"/>
  <p:tag name="TRANSPARENT" val="1"/>
  <p:tag name="TBUG" val="0"/>
  <p:tag name="ALLOWFS" val="0"/>
  <p:tag name="ORIGWIDTH" val="345"/>
  <p:tag name="PICTUREFILESIZE" val="762182"/>
</p:tagLst>
</file>

<file path=ppt/tags/tag19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After the last step, the result is&#10;\begin{displaymath}&#10;\left [ \bm{A}^1 | \bm{b}^1 \right ] = &#10;\left (  \left .&#10;\begin{array}{cccc}&#10; &#10;\tilde{a}_{11}^0  &amp; \tilde{a}_{12}^0 &amp; \dots &amp; \tilde{a}_{1n}^0 \\&#10;0   &amp;a_{21}^1  &amp; \dots &amp;a_{2n}^1 \\&#10;0     &amp;\vdots     &amp; \vdots   &amp;\vdots \\&#10;0    &amp; a_{n1}^1  &amp;\dots  &amp; a_{nn}^1 &#10;\end{array} \right |  \begin{array}{c} &#10;b_1^0  \\ b_2^1 \\ \vdots \\ b_n^1&#10;\end{array}&#10;\right )&#10;\end{displaymath}&#10;We can express the transformation $[ \bm{A}| \bm{b}] \rightarrow &#10;[ \tilde{\bm{A}}^0 | \tilde{\bm{b}}^0]$ as $[ \tilde{\bm{A}}^0 | \tilde{\bm{b}}^0]&#10;= \bm{P}_1 [ \bm{A}| \bm{b}]$, where $\bm{P}$ is a {\em permutation &#10;matrix}. This matrix has the form \\ \\&#10;\begin{displaymath}&#10;\begin{pmatrix}&#10;0   &amp;0  &amp;0 &amp;\dots  &amp;0  &amp;1   &amp;\dots  &amp;0 \\&#10;0   &amp;1   &amp;0  &amp;\dots  &amp;0   &amp;0 &amp;\dots &amp; 0 \\&#10;0   &amp;0   &amp;1  &amp;\dots  &amp;0   &amp; 0 &amp;\dots &amp;0  \\&#10;\vdots  &amp;  &amp; &amp;\ddots  &amp;\vdots &amp; \dots &amp; \dots &amp;0 \\&#10;  &amp;  &amp;   &amp;   &amp;\ddots  &amp;\vdots &amp;\dots &amp; 0\\&#10;1  &amp;  &amp;\dots   &amp;   &amp;    &amp; 0   &amp; \dots &amp;0 \\&#10;    &amp;  &amp;   &amp; \vdots  &amp;   &amp;  &amp;\ddots &amp; \vdots\\&#10;0  &amp;   &amp;   &amp;   &amp; &amp;  &amp; &amp;1&#10;\end{pmatrix}&#10;\end{displaymath}&#10;\end{document}&#10;"/>
  <p:tag name="FILENAME" val="TP_tmp"/>
  <p:tag name="FORMAT" val="bmpmono"/>
  <p:tag name="RES" val="600"/>
  <p:tag name="BLEND" val="0"/>
  <p:tag name="TRANSPARENT" val="1"/>
  <p:tag name="TBUG" val="0"/>
  <p:tag name="ALLOWFS" val="0"/>
  <p:tag name="ORIGWIDTH" val="345"/>
  <p:tag name="PICTUREFILESIZE" val="747062"/>
</p:tagLst>
</file>

<file path=ppt/tags/tag19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Similarly, we can represent $[\bm{A}^1| \bm{b}^1] = \bm{G}_1 &#10;[ \tilde{\bm{A}}^0 | \tilde{\bm{b}}^0]$, where $\bm{G}_1$ is called a &#10;{\em Frobenius matrix} and is given by:&#10;\begin{displaymath}&#10;\begin{pmatrix}&#10;1   \\&#10;-q_{21}    &amp;1 \\&#10;\vdots      &amp;  &amp;\ddots \\&#10;-q_{n1}     &amp; \dots     &amp;   &amp;1     &#10;\end{pmatrix}&#10;\end{displaymath}&#10;It can be shown that $\det \bm{P}_1 = \det \bm{G}_1 = 1$ and &#10;$\bm{P}_1^{-1} = \bm{P}_1$. The inverse of $\bm{G}_1$ is &#10;\begin{displaymath}&#10;\bm{G}_1^{-1} = &#10;\begin{pmatrix}&#10;1   \\&#10;q_{21}    &amp;1 \\&#10;\vdots      &amp;  &amp;\ddots \\&#10;q_{n1}     &amp; \dots     &amp;   &amp;1     &#10;\end{pmatrix}&#10;\end{displaymath}&#10;Clearly, $\bm{A} \bm{x} = \bm{b}$ has the same solution as $\bm{A}^1 &#10;\bm{x} = \bm{b}^1$ as&#10;\begin{displaymath}&#10;\bm{G}_1 \bm{P}_1 \bm{A} \bm{x} = \bm{G}_1 \bm{P}_1 \bm{b} = \bm{b}^1.&#10;\end{displaymath}&#10;&#10;\end{document}&#10;"/>
  <p:tag name="FILENAME" val="TP_tmp"/>
  <p:tag name="FORMAT" val="bmpmono"/>
  <p:tag name="RES" val="600"/>
  <p:tag name="BLEND" val="0"/>
  <p:tag name="TRANSPARENT" val="1"/>
  <p:tag name="TBUG" val="0"/>
  <p:tag name="ALLOWFS" val="0"/>
  <p:tag name="ORIGWIDTH" val="345"/>
  <p:tag name="PICTUREFILESIZE" val="627182"/>
</p:tagLst>
</file>

<file path=ppt/tags/tag19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The series of steps &#10;\begin{displaymath}&#10;[ \bm{A} | \bm{b} ] \rightarrow [\bm{A}^1 | \bm{b}^1 ] \rightarrow \dots&#10;\rightarrow [ \bm{A}^{n-1} | \bm{b}^{n-1}] \rightarrow [ \bm{R} | \bm{c}],&#10;\end{displaymath}&#10;leads to an upper triangular matrix $\bm{R}$, where&#10;\begin{displaymath}&#10;[\bm{R} | \bm{c}] = \bm{G}_{n-1} \bm{P}_{n-1} \dots \bm{G}_1 \bm{P}_1&#10;[ \bm{A} | \bm{b}],&#10;\end{displaymath}&#10;is equivalent to the original system. Here,&#10;\begin{displaymath}&#10;\bm{P}_i = \begin{pmatrix}&#10;1 \\&#10;  &amp;\ddots \\&#10;   &amp;      &amp;1 \\&#10;   &amp;       &amp;     &amp;0   &amp;\dots &amp;1 &amp;\dots \\&#10;    &amp;        &amp;    &amp;\vdots  &amp; 1  &amp;   &amp;  \\&#10;    &amp;     &amp;     &amp; \vdots     \\&#10;    &amp;     &amp;     &amp; 1    &amp;\dots       &amp;0  \\&#10; &amp;     &amp;     &amp;     &amp;       &amp;   &amp;1 \\&#10;&amp;     &amp;     &amp;     &amp;       &amp;   &amp;  &amp;\ddots\\&#10;&amp;     &amp;     &amp;     &amp;       &amp;   &amp;  &amp;  &amp;1\\&#10;\end{pmatrix}&#10;\bm{G}_i = \begin{pmatrix}&#10;1 \\&#10;   &amp;\ddots \\&#10;    &amp;    &amp;1  \\&#10;     &amp;   &amp;-q_{i+1,i}   &amp;1 \\&#10;     &amp;    &amp; \vdots  &amp;   &amp; \ddots \\&#10;     &amp;     &amp; -q_{ni}  &amp;    &amp;    &amp;1&#10;\end{pmatrix}&#10;\end{displaymath}&#10;&#10;&#10;\end{document}&#10;"/>
  <p:tag name="FILENAME" val="TP_tmp"/>
  <p:tag name="FORMAT" val="bmpmono"/>
  <p:tag name="RES" val="600"/>
  <p:tag name="BLEND" val="0"/>
  <p:tag name="TRANSPARENT" val="1"/>
  <p:tag name="TBUG" val="0"/>
  <p:tag name="ALLOWFS" val="0"/>
  <p:tag name="ORIGWIDTH" val="356"/>
  <p:tag name="PICTUREFILESIZE" val="784238"/>
</p:tagLst>
</file>

<file path=ppt/tags/tag19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The element $a_{r1} = \tilde{a}_{11}^0$ is called the {\em pivot element}&#10;and is chosen so that&#10;\begin{displaymath}&#10;| a_{r1} | = \max_{1 \leq j \leq n} | a_{j1} |.&#10;\end{displaymath}&#10;Permutation of rows is called {\em column pivoting}. Though {\em total pivoting}&#10;where columns are also permuted is possible, it is expensive and rarely used.&#10;&#10;We can perform an operation count for Gauss elimination. For simplicity, we&#10;will not count the steps required for pivoting. Thus,&#10;\begin{itemize}&#10;\item The $k$th elimination step involves&#10;\begin{displaymath}&#10;a_{ij}^k = a_{ij}^{k-1} - \frac{a_{ik}^{k-1}}{a_{kk}^{k-1}} a_{kj}^{k-1},&#10;b_i^k = b_i^{k-1} - \frac{a_{ik}^{k-1}}{a_{kk}^{k-1}} b_k^{k-1}&#10;\end{displaymath}&#10;for $i,j=k \dots n$. &#10;\begin{itemize}&#10;\item This involves $n-k$ divisions to form $a_{ik}^{k-1}/a_{kk}^{k-1}$&#10;\item followed by $(n-k)(n-k+1)$ multiplications.&#10;\item Total number of multiplications/divisions over $k=1, \dots n-1$ is &#10;\begin{displaymath}&#10;\sum_{k=1}^{n-1} (n-k)(n-k+2) = \frac{2n^3 + 3 n^2 - 5n}{6} = O(n^3)&#10;\end{displaymath}&#10;\end{itemize}&#10;\end{itemize}&#10;\end{document}&#10;"/>
  <p:tag name="FILENAME" val="TP_tmp"/>
  <p:tag name="FORMAT" val="bmpmono"/>
  <p:tag name="RES" val="600"/>
  <p:tag name="BLEND" val="0"/>
  <p:tag name="TRANSPARENT" val="1"/>
  <p:tag name="TBUG" val="0"/>
  <p:tag name="ALLOWFS" val="0"/>
  <p:tag name="ORIGWIDTH" val="345"/>
  <p:tag name="PICTUREFILESIZE" val="801062"/>
</p:tagLst>
</file>

<file path=ppt/tags/tag2.xml><?xml version="1.0" encoding="utf-8"?>
<p:tagLst xmlns:a="http://schemas.openxmlformats.org/drawingml/2006/main" xmlns:r="http://schemas.openxmlformats.org/officeDocument/2006/relationships" xmlns:p="http://schemas.openxmlformats.org/presentationml/2006/main">
  <p:tag name="HIDDENFONTSHAPE" val="true"/>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2,R_2$&#10;\end{document}&#10;"/>
  <p:tag name="FILENAME" val="TP_tmp"/>
  <p:tag name="FORMAT" val="bmp256"/>
  <p:tag name="RES" val="1200"/>
  <p:tag name="BLEND" val="0"/>
  <p:tag name="TRANSPARENT" val="0"/>
  <p:tag name="TBUG" val="0"/>
  <p:tag name="ALLOWFS" val="0"/>
  <p:tag name="ORIGWIDTH" val="27"/>
  <p:tag name="PICTUREFILESIZE" val="76562"/>
</p:tagLst>
</file>

<file path=ppt/tags/tag20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As an example, we solve the system&#10;\begin{displaymath}&#10;\begin{pmatrix}&#10;3 &amp;1 &amp;6 \\ 2 &amp;1 &amp;3 \\ 1  &amp;1  &amp;1&#10;\end{pmatrix}&#10;\begin{Bmatrix}&#10;x_1 \\ x_2 \\  x_3&#10;\end{Bmatrix} = &#10;\begin{Bmatrix}&#10;2 \\ 7 \\ 4&#10;\end{Bmatrix}&#10;\end{displaymath}&#10;Step 1: pivoting&#10;\begin{displaymath}&#10;\left ( \left .&#10;\begin{array}{ccc}&#10;\boxed{3} &amp;1  &amp;6  \\&#10;2  &amp;1  &amp;3  \\&#10;1  &amp;1   &amp;1 &#10;\end{array} \right |  \begin{array}{c} &#10;2 \\ 7 \\ 4&#10;\end{array}&#10;\right )&#10;\end{displaymath}&#10;Step 2: elimination&#10;\begin{displaymath}&#10;\left ( \left .&#10;\begin{array}{ccc}&#10;3 &amp;1  &amp;6  \\&#10;2/3  &amp;1/3 &amp; -1  \\&#10;1/3  &amp; \boxed{2/3}   &amp; -1 &#10;\end{array} \right |  \begin{array}{c} &#10;2 \\ 17/3 \\ 10/3&#10;\end{array}&#10;\right )&#10;\end{displaymath}&#10;&#10;\end{document}&#10;"/>
  <p:tag name="FILENAME" val="TP_tmp"/>
  <p:tag name="FORMAT" val="bmpmono"/>
  <p:tag name="RES" val="600"/>
  <p:tag name="BLEND" val="0"/>
  <p:tag name="TRANSPARENT" val="1"/>
  <p:tag name="TBUG" val="0"/>
  <p:tag name="ALLOWFS" val="0"/>
  <p:tag name="ORIGWIDTH" val="236"/>
  <p:tag name="PICTUREFILESIZE" val="359662"/>
</p:tagLst>
</file>

<file path=ppt/tags/tag20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q_{j1}$&#10;\end{document}&#10;"/>
  <p:tag name="FILENAME" val="TP_tmp"/>
  <p:tag name="FORMAT" val="bmpmono"/>
  <p:tag name="RES" val="600"/>
  <p:tag name="BLEND" val="0"/>
  <p:tag name="TRANSPARENT" val="1"/>
  <p:tag name="TBUG" val="0"/>
  <p:tag name="ALLOWFS" val="0"/>
  <p:tag name="ORIGWIDTH" val="12"/>
  <p:tag name="PICTUREFILESIZE" val="1134"/>
</p:tagLst>
</file>

<file path=ppt/tags/tag20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Step 3: pivoting&#10;\begin{displaymath}&#10;\left ( \left .&#10;\begin{array}{ccc}&#10;3 &amp;1  &amp;6  \\&#10;1/3  &amp;2/3 &amp; -1  \\&#10;2/3  &amp;{1/3}   &amp; -1 &#10;\end{array} \right |  \begin{array}{c} &#10;2 \\ 10/3 \\ 17/3&#10;\end{array}&#10;\right )&#10;\end{displaymath}&#10;Step 4: elimination&#10;\begin{displaymath}&#10;\left ( \left .&#10;\begin{array}{ccc}&#10;3 &amp;1  &amp;6  \\&#10;1/3  &amp;2/3 &amp; -1  \\&#10;2/3  &amp; 1/2   &amp; -1/2 &#10;\end{array} \right |  \begin{array}{c} &#10;2 \\ 10/3 \\ 4&#10;\end{array}&#10;\right )&#10;\end{displaymath}&#10;Step 5: back substitute&#10;\begin{eqnarray}&#10;x_3 &amp;=&amp; - 8 \nonumber \\&#10;x_2 &amp;=&amp; \frac{3}{2} \left ( \frac{10}{3} - x_3 \right ) = - 7 \nonumber \\&#10;x_1 &amp;=&amp; \frac{1}{3} \left ( 2 - x_2 - 6 x_3 \right ) = 19 \nonumber&#10;\end{eqnarray}&#10;\\&#10;Solution also using the demo code {\tt gauss\_elim.m}&#10;\end{document}&#10;"/>
  <p:tag name="FILENAME" val="TP_tmp"/>
  <p:tag name="FORMAT" val="bmpmono"/>
  <p:tag name="RES" val="600"/>
  <p:tag name="BLEND" val="0"/>
  <p:tag name="TRANSPARENT" val="1"/>
  <p:tag name="TBUG" val="0"/>
  <p:tag name="ALLOWFS" val="0"/>
  <p:tag name="ORIGWIDTH" val="238"/>
  <p:tag name="PICTUREFILESIZE" val="450678"/>
</p:tagLst>
</file>

<file path=ppt/tags/tag20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After the elimination is complete, the transformed matrix can be written as&#10;\begin{displaymath}&#10;\begin{pmatrix}&#10;1  &amp;0  &amp;0 \\&#10;1/3  &amp;1  &amp;0 \\&#10;2/3  &amp;1/2  &amp;1&#10;\end{pmatrix}&#10;\begin{pmatrix}&#10;3  &amp;1   &amp;6 \\&#10;0   &amp;2/3  &amp;-1 \\&#10;0   &amp;0   &amp;-1/2&#10;\end{pmatrix} = &#10;\begin{pmatrix}&#10;3  &amp;1   &amp;6 \\&#10;1   &amp;1   &amp;1 \\&#10;2   &amp;1   &amp;3&#10;\end{pmatrix},&#10;\end{displaymath}&#10;which is same as the matrix we started with (with two rows permuted). This is &#10;called a $LU$ decomposition. &#10;&#10;Solution also using the demo code {\tt LU.m} \\&#10;&#10;Formally,&#10;\begin{displaymath}&#10;\bm{L} = &#10;\begin{pmatrix}&#10;l_{11}    &amp;   &amp;    &amp;    &amp;    &amp;0 \\&#10;l_{21}   &amp;1   &amp;   &amp;    &amp;   &amp;  \\&#10;\vdots   &amp;\ddots   &amp;\ddots &amp;   &amp;   &amp;\\&#10;l_{n1}   &amp;\dots &amp; l_{n.n-1}   &amp;   &amp;  &amp;&#10;\end{pmatrix},&#10;\bm{U} = &#10;\begin{pmatrix}&#10;r_{11}   &amp;r_{12}   &amp;\dots &amp; r_{1n} \\&#10;            &amp;r_{22}   &amp;\dots  &amp;r_{2n} \\&#10;            &amp;             &amp;\ddots  &amp;  \\&#10;0          &amp;              &amp;           &amp; r_{nn}&#10;&#10;\end{pmatrix}&#10;\end{displaymath}&#10;are the factor in a $LU$ decomposition such that &#10;\begin{displaymath}&#10;\bm{L} \bm{U} = \bm{P} \bm{A},&#10;\end{displaymath}&#10;where,&#10;\begin{displaymath}&#10;\bm{P} = \bm{P}_{n-1} \dots \bm{P}_1.&#10;\end{displaymath}&#10;\end{document}&#10;"/>
  <p:tag name="FILENAME" val="TP_tmp"/>
  <p:tag name="FORMAT" val="bmpmono"/>
  <p:tag name="RES" val="600"/>
  <p:tag name="BLEND" val="0"/>
  <p:tag name="TRANSPARENT" val="1"/>
  <p:tag name="TBUG" val="0"/>
  <p:tag name="ALLOWFS" val="0"/>
  <p:tag name="ORIGWIDTH" val="345"/>
  <p:tag name="PICTUREFILESIZE" val="798182"/>
</p:tagLst>
</file>

<file path=ppt/tags/tag20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In the $i$ th elimination step, i.e. $[\bm{A}^{i-1} | \bm{b}^{i-1}] &#10;\rightarrow [ \bm{A}^i | \bm{b}^i]$, we store the factors $q_{i+1,i} \dots&#10;q_{n,i}$ of the Frobenius matrix $\bm{G}_i^{-1}$ in place of the &#10;zeros created. Thus, we work with the augmented matrix:&#10;\begin{displaymath}&#10;\left (  \left .&#10;\begin{array}{ccccccc}&#10;r_{11}   &amp;r_{12}   &amp;\dots &amp;r_{1i}   &amp;r_{1,i+1}  &amp;\dots  &amp;r_{1n} \\&#10;\lambda_{21}   &amp;r_{22}   &amp;\dots   &amp;r_{2i}   &amp;r_{2,i+1}  &amp;\dots &amp;r_{2n} \\&#10;\lambda_{31}  &amp;\lambda_{32}   &amp;\dots  &amp;r_{3i}   &amp;r_{3,i+1}  &amp;\dots   &amp;r_{3n} \\&#10;\vdots   &amp;\vdots   &amp;  \ddots  &amp;    &amp;\vdots  &amp;   &amp; \vdots \\&#10;\lambda_{i1}   &amp;\lambda_{i2}   &amp;    &amp;r_{ii}   &amp;r_{i,i+1}   &amp;    &amp; r_{in} \\&#10;\lambda_{i+1,1}  &amp;\lambda_{i+1,2}   &amp;     &amp; \lambda_{i+1,i} &#10;&amp; a_{i+1,i+1}^i   &amp;\dots   &amp; a_{i+1,n}^i \\&#10;\vdots   &amp;   &amp;    &amp;\vdots &amp; \vdots   &amp;    &amp;\vdots  \\&#10;\lambda_{n1}   &amp;\lambda_{n2}   &amp;\dots &amp;\lambda_{ni}  &amp;a_{n,i+1}^i &#10;&amp;\dots  &amp;a_{nn}^i&#10;\end{array}  \right |  &#10;\begin{matrix}&#10;c_1 \\ c_2  \\ c_3  \\ \vdots \\ c_i \\ b_{i+1}^i \\ \vdots \\ b_n^i&#10;\end{matrix}&#10;\right )&#10;\end{displaymath}&#10;Here, the $\lambda_{ki}$ are pertutations of $q_{ki}$ and the matrix above&#10;finally leads to $\bm{L}$ and $\bm{U}$. Once the decomposition is &#10;done, two sets of equations need to be solved to obtain the solution &#10;$\bm{x}$:&#10;\begin{displaymath}&#10;\bm{L} \bm{y} = \bm{P} \bm{b}, \; \mathrm{and} \; \bm{U} \bm{x} = \bm{y}.&#10;\end{displaymath}&#10;\end{document}&#10;"/>
  <p:tag name="FILENAME" val="TP_tmp"/>
  <p:tag name="FORMAT" val="bmpmono"/>
  <p:tag name="RES" val="600"/>
  <p:tag name="BLEND" val="0"/>
  <p:tag name="TRANSPARENT" val="1"/>
  <p:tag name="TBUG" val="0"/>
  <p:tag name="ALLOWFS" val="0"/>
  <p:tag name="ORIGWIDTH" val="345"/>
  <p:tag name="PICTUREFILESIZE" val="636182"/>
</p:tagLst>
</file>

<file path=ppt/tags/tag20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The importance of the pivoting process can be understood from the following example:&#10;\begin{displaymath}&#10;\begin{pmatrix}&#10;10^{-4}    &amp;1 \\&#10;1    &amp;1 &#10;\end{pmatrix}&#10;\begin{Bmatrix}&#10;x_1 \\ x_2&#10;\end{Bmatrix} = &#10;\begin{Bmatrix}&#10;1 \\ 2&#10;\end{Bmatrix}&#10;\end{displaymath}&#10;The exact solution to this is $x_1 = 1.00010001$ and $x_2=0.99989999$. Let us &#10;first do this without pivoting. The elimination step leads to&#10;\begin{displaymath}&#10;\left ( \left .&#10;\begin{array}{cc}&#10;0.1 \cdot 10^{-3}     &amp;   0.1 \cdot 10^1 \\&#10;0                           &amp; -0.1 \cdot 10^5&#10;\end{array}&#10;\right |  \begin{array}{c}  0.1 \cdot 10^1 \\ - 0.1 \cdot 10^5 \end{array}&#10;\right ).&#10;\end{displaymath}&#10;After backward substitution, the solution is $x_1=0, x_2 = 1$. With &#10;pivoting, the two rows are first swapped leading to:&#10;\begin{displaymath}&#10;\left ( \left .&#10;\begin{array}{cc}&#10;0.1 \cdot 10^{1}     &amp;   0.1 \cdot 10^1 \\&#10;0                           &amp; 0.1 \cdot 10^1&#10;\end{array}&#10;\right |  \begin{array}{c}  0.2 \cdot 10^1 \\ 0.1 \cdot 10^1 \end{array}&#10;\right ).&#10;\end{displaymath}&#10;which gives the correct result $x_1=x_2 =1$.&#10;\end{document}&#10;"/>
  <p:tag name="FILENAME" val="TP_tmp"/>
  <p:tag name="FORMAT" val="bmpmono"/>
  <p:tag name="RES" val="600"/>
  <p:tag name="BLEND" val="0"/>
  <p:tag name="TRANSPARENT" val="1"/>
  <p:tag name="TBUG" val="0"/>
  <p:tag name="ALLOWFS" val="0"/>
  <p:tag name="ORIGWIDTH" val="345"/>
  <p:tag name="PICTUREFILESIZE" val="587942"/>
</p:tagLst>
</file>

<file path=ppt/tags/tag20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Sometimes, even pivoting cannot lead us to the correct solution and &#10;a {\em scaling} is neccessary. For example, &#10;multiplying the first row of the matrix &#10; in this example by a large number (say 20000), &#10;we get the system&#10;\begin{displaymath}&#10;\begin{pmatrix}&#10;2   &amp;20000 \\ 1    &amp;1&#10;\end{pmatrix}&#10;\begin{Bmatrix}&#10;x_1 \\ x_2&#10;\end{Bmatrix}&#10;\begin{Bmatrix}&#10;20000 \\ 2 &#10;\end{Bmatrix}&#10;\end{displaymath}&#10;With or without pivoting, this system gives the incorrect solution &#10;$x_1=0, x_2=1$. &#10;However, we can apply a {\em equilibriation step} to this system before&#10;solving it, by multiplying it with a diagonal matrix, i.e.&#10;\begin{displaymath}&#10;\bm{D} \bm{A} \bm{x} = \bm{D} \bm{b},&#10;\end{displaymath}&#10;where&#10;\begin{displaymath}&#10;D_{ii} = \sum_{j=1}^n \left ( \left | a_{ij} \right | \right )^{-1}.&#10;\end{displaymath}&#10;An even better method for stabilising matrices that have elements of very different size&#10;is to apply a {\em total pivoting} where both rows and columns are &#10;shuffled in a equilibriation step.&#10;\end{document}&#10;"/>
  <p:tag name="FILENAME" val="TP_tmp"/>
  <p:tag name="FORMAT" val="bmpmono"/>
  <p:tag name="RES" val="600"/>
  <p:tag name="BLEND" val="0"/>
  <p:tag name="TRANSPARENT" val="1"/>
  <p:tag name="TBUG" val="0"/>
  <p:tag name="ALLOWFS" val="0"/>
  <p:tag name="ORIGWIDTH" val="345"/>
  <p:tag name="PICTUREFILESIZE" val="677942"/>
</p:tagLst>
</file>

<file path=ppt/tags/tag20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In principle, the inverse of a square matrix $\bm{A}$ can be computed &#10;by first LU decomposing $\bm{P} \bm{A}$. Solution of the systems&#10;\begin{displaymath}&#10;\bm{L} \bm{y}^i = \bm{P} \bm{e}^i, \bm{U} \bm{x}^i = \bm{y}^i,&#10;\end{displaymath}&#10;where, $\bm{e}^i$ are the Cartesian basis vectors, yields the inverse&#10;$\bm{A}^{-1} = \left [ \bm{x}^1 \; \bm{x}^2 \; \dots \;  \bm{x}^n \right ]$.&#10;The practical implementation is illustrated through an example.&#10;\end{document}&#10;"/>
  <p:tag name="FILENAME" val="TP_tmp"/>
  <p:tag name="FORMAT" val="bmpmono"/>
  <p:tag name="RES" val="600"/>
  <p:tag name="BLEND" val="0"/>
  <p:tag name="TRANSPARENT" val="1"/>
  <p:tag name="TBUG" val="0"/>
  <p:tag name="ALLOWFS" val="0"/>
  <p:tag name="ORIGWIDTH" val="353"/>
  <p:tag name="PICTUREFILESIZE" val="239262"/>
</p:tagLst>
</file>

<file path=ppt/tags/tag20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Consider again the matrix&#10;\begin{displaymath}&#10;\begin{pmatrix}&#10;3   &amp;1   &amp;6 \\&#10;2   &amp;1   &amp;3 \\&#10;1   &amp;1   &amp;1&#10;\end{pmatrix}&#10;\end{displaymath}&#10;Find its inverse.&#10;Step 1: pivoting&#10;\begin{displaymath}&#10;\left ( \left .&#10;\begin{array}{ccc}&#10;\boxed{3} &amp;1  &amp;6  \\&#10;2  &amp;1  &amp;3  \\&#10;1  &amp;1   &amp;1 &#10;\end{array} \right |  \begin{array}{ccc} &#10;1  &amp;0  &amp;0 \\ 0 &amp;1  &amp;0 \\ 0  &amp;0  &amp;1&#10;\end{array}&#10;\right )&#10;\end{displaymath}&#10;Step 2: elimination&#10;\begin{displaymath}&#10;\left ( \left .&#10;\begin{array}{ccc}&#10;3 &amp;1  &amp;6  \\&#10;0  &amp;1/3 &amp; -1  \\&#10;0  &amp; \boxed{2/3}   &amp; -1 &#10;\end{array} \right |  \begin{array}{ccc} &#10;1  &amp;0  &amp;0 \\ -2/3  &amp;0   &amp;1 \\ -1/3  &amp;1  &amp;0&#10;\end{array}&#10;\right )&#10;\end{displaymath}&#10;&#10;\end{document}&#10;"/>
  <p:tag name="FILENAME" val="TP_tmp"/>
  <p:tag name="FORMAT" val="bmpmono"/>
  <p:tag name="RES" val="600"/>
  <p:tag name="BLEND" val="0"/>
  <p:tag name="TRANSPARENT" val="1"/>
  <p:tag name="TBUG" val="0"/>
  <p:tag name="ALLOWFS" val="0"/>
  <p:tag name="ORIGWIDTH" val="247"/>
  <p:tag name="PICTUREFILESIZE" val="398642"/>
</p:tagLst>
</file>

<file path=ppt/tags/tag20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Step 3: Permute rows&#10;\begin{displaymath}&#10;\left ( \left .&#10;\begin{array}{ccc}&#10;3 &amp;1  &amp;6  \\&#10;0  &amp;2/3 &amp; -1  \\&#10;0  &amp; 1/3  &amp; -1 &#10;\end{array} \right |  \begin{array}{ccc} &#10;1  &amp;0  &amp;0 \\ -1/3  &amp;0   &amp;1 \\ -2/3  &amp;1  &amp;0&#10;\end{array}&#10;\right )&#10;\end{displaymath}&#10;Step 4: Next elimination&#10;\begin{displaymath}&#10;\left ( \left .&#10;\begin{array}{ccc}&#10;3 &amp;1  &amp;6  \\&#10;0  &amp;2/3 &amp; -1  \\&#10;0  &amp; 0  &amp; -1/2&#10;\end{array} \right |  \begin{array}{ccc} &#10;1  &amp; 0  &amp; 0 \\ -1/3  &amp;0   &amp;1 \\  -1/2  &amp;1  &amp; -1/2&#10;\end{array}&#10;\right )&#10;\end{displaymath}&#10;Step 4: Back substitution&#10;\begin{displaymath}&#10;\left ( \left .&#10;\begin{array}{ccc}&#10;3 &amp;1  &amp;0  \\&#10;0  &amp;2/3 &amp; 0  \\&#10;0  &amp; 0  &amp; -1/2&#10;\end{array} \right |  \begin{array}{ccc} &#10;-5  &amp; 12  &amp; -6 \\ 2/3  &amp; -2  &amp; 2\\  -1/2  &amp;1  &amp; -1/2&#10;\end{array}&#10;\right )&#10;\end{displaymath}&#10;&#10;&#10;&#10;\end{document}&#10;"/>
  <p:tag name="FILENAME" val="TP_tmp"/>
  <p:tag name="FORMAT" val="bmpmono"/>
  <p:tag name="RES" val="600"/>
  <p:tag name="BLEND" val="0"/>
  <p:tag name="TRANSPARENT" val="1"/>
  <p:tag name="TBUG" val="0"/>
  <p:tag name="ALLOWFS" val="0"/>
  <p:tag name="ORIGWIDTH" val="261"/>
  <p:tag name="PICTUREFILESIZE" val="430638"/>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3,R_3$&#10;\end{document}&#10;"/>
  <p:tag name="FILENAME" val="TP_tmp"/>
  <p:tag name="FORMAT" val="bmp256"/>
  <p:tag name="RES" val="1200"/>
  <p:tag name="BLEND" val="0"/>
  <p:tag name="TRANSPARENT" val="0"/>
  <p:tag name="TBUG" val="0"/>
  <p:tag name="ALLOWFS" val="0"/>
  <p:tag name="ORIGWIDTH" val="27"/>
  <p:tag name="PICTUREFILESIZE" val="76562"/>
</p:tagLst>
</file>

<file path=ppt/tags/tag2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Back substitution leads to the inverse matrix:&#10;\begin{displaymath}&#10;\bm{A}^{-1} = \begin{pmatrix}&#10;-2  &amp; 5  &amp; -3 \\ 1  &amp; -3  &amp; 3 \\  1  &amp; -2  &amp; 1&#10;\end{pmatrix}&#10;\end{displaymath}&#10;&#10;&#10;\end{document}&#10;"/>
  <p:tag name="FILENAME" val="TP_tmp"/>
  <p:tag name="FORMAT" val="bmpmono"/>
  <p:tag name="RES" val="600"/>
  <p:tag name="BLEND" val="0"/>
  <p:tag name="TRANSPARENT" val="1"/>
  <p:tag name="TBUG" val="0"/>
  <p:tag name="ALLOWFS" val="0"/>
  <p:tag name="ORIGWIDTH" val="223"/>
  <p:tag name="PICTUREFILESIZE" val="108150"/>
</p:tagLst>
</file>

<file path=ppt/tags/tag2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Assuming a basic exposure to linear algebra, we will quickly recapitulate &#10;some essential aspects. We have a vector space $\mathbb{K}^n$ of all&#10;$n$ dimensional vectors. That is, we deal with vectors like &#10;$\bm{x} \in \mathbb{K}^n$&#10;where, $\bm{x}^T = \langle x_1 \; x_2 \; &#10;\dots \; x_n \rangle$, where $x_i$ are components of the vector with &#10;respect to a fixed Cartesian basis $\bm{e}_i$,&#10;\begin{displaymath}&#10;\bm{x} = \sum_{i=1}^n x_i \bm{e}_i.&#10;\end{displaymath}&#10;A mapping $|| \cdot || : \mathbb{K}^n \rightarrow \mathbb{R}$ is called &#10;a {\em vector norm} if it satisfies:&#10;\begin{itemize}&#10;\item {\em Definiteness:}  $|| \bm{x} || \geq 0, || \bm{x} || = 0, &#10;\Rightarrow \bm{x} = 0, \forall \bm{x} \in \mathbb{K}^n.$ &#10;\item {\em Homogenity:} $ || \alpha \bm{x} || = |{\alpha} |&#10;|| \bm{x} ||, \alpha \in \mathbb{K}, \bm{x} \in \mathbb{K}^n$&#10;\item {\em Triangle inequality:}  $|| \bm{x} + \bm{y} || \leq || \bm{x} ||&#10;+ || \bm{y} ||, \bm{x}, \bm{y} \in \mathbb{K}^n$&#10;\end{itemize}&#10;The norm can be defined over any vector space $V$ over $\mathbb{K}$. The&#10;resulting pair $\{V, || \cdot ||\}$ is called a {\em normed vector space}&#10;&#10;\end{document}&#10;"/>
  <p:tag name="FILENAME" val="TP_tmp"/>
  <p:tag name="FORMAT" val="bmpmono"/>
  <p:tag name="RES" val="600"/>
  <p:tag name="BLEND" val="0"/>
  <p:tag name="TRANSPARENT" val="1"/>
  <p:tag name="TBUG" val="0"/>
  <p:tag name="ALLOWFS" val="0"/>
  <p:tag name="ORIGWIDTH" val="345"/>
  <p:tag name="PICTUREFILESIZE" val="596942"/>
</p:tagLst>
</file>

<file path=ppt/tags/tag2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Examples of vector norms are the $L_2$ norm&#10;\begin{displaymath}&#10;|| \bm{x} ||_2 = \left ( \sum_{i=1}^n x_i^2 \right)^{1/2},&#10;\end{displaymath}&#10;or the more general $L_p$ norm&#10;\begin{displaymath}&#10;|| \bm{x} ||_p = \left ( \sum_{i=1}^n | x_i |^p \right)^{1/p}.&#10;\end{displaymath}&#10;More useful examples include the $L_\infty$ norm and the &#10;$L_1$ norm defined as&#10;\begin{displaymath}&#10;|| \bm{x} ||_\infty = \max_{i=1, \dots n} | x_i |, &#10;|| \bm{x} ||_1 = \sum_{i=1}^n |x_i|.&#10;\end{displaymath}&#10;\end{document}&#10;"/>
  <p:tag name="FILENAME" val="TP_tmp"/>
  <p:tag name="FORMAT" val="bmpmono"/>
  <p:tag name="RES" val="600"/>
  <p:tag name="BLEND" val="0"/>
  <p:tag name="TRANSPARENT" val="1"/>
  <p:tag name="TBUG" val="0"/>
  <p:tag name="ALLOWFS" val="0"/>
  <p:tag name="ORIGWIDTH" val="315"/>
  <p:tag name="PICTUREFILESIZE" val="492418"/>
</p:tagLst>
</file>

<file path=ppt/tags/tag2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A mapping $( \bm{x}, \bm{y} ) : \mathbb{K}^n \times \mathbb{K}^n&#10;\rightarrow \mathbb{K}$ is called a {\em scalar product} if it &#10;satisfies&#10;\begin{itemize}&#10;\item {\em Symmetry:} $(\bm{x}, \bm{y}) = {(\bm{y} , \bm{x} )} \;\; \forall \bm{x},&#10;\bm{y} \in \mathbb{K}$&#10;\item {\em Linearity:} $(\alpha \bm{x} + \beta \bm{y}, \bm{z}) = &#10;\alpha (\bm{x}, \bm{z}) + \beta (\bm{y}, \bm{z})$, $\forall \bm{x}, \bm{y},&#10;\bm{z} \in \mathbb{K}^n$, $\alpha, \beta \in \mathbb{K}$&#10;\item {\em Definiteness:} $(\bm{x}, \bm{x}) \in \mathbb{R}, &#10;(\bm{x}, \bm{x} ) &gt; 0$  $\bm{x} \in \mathbb{K}^n/\{ 0 \}$. &#10;\end{itemize}&#10;We will mostly use the Euclidean scalar product &#10;\begin{displaymath}&#10;(\bm{x}, \bm{y} )_2 = \sum_{j=1}^n x_j y_j.&#10;\end{displaymath}&#10;Two vectors are orthogonal if&#10;\begin{displaymath}&#10;( \bm{x}, \bm{y} )_2 = 0.&#10;\end{displaymath}&#10;A set of vectors in $\{ \bm{a}^1, \bm{a}^2 \dots \bm{a}^n \}$, with &#10;$\bm{a}^i \neq 0$ is called an {\em orthogonal basis} if $(\bm{a}^i,&#10;\bm{a}^j)_2 = 0$ for $i \neq j$. Further, they are called an &#10;{\em orthonormal basis} if, additionally, $(\bm{a}^k, \bm{a}^k) = 1$ for&#10;$k=1, \dots n$.&#10;\end{document}&#10;&#10;"/>
  <p:tag name="FILENAME" val="TP_tmp"/>
  <p:tag name="FORMAT" val="bmpmono"/>
  <p:tag name="RES" val="600"/>
  <p:tag name="BLEND" val="0"/>
  <p:tag name="TRANSPARENT" val="1"/>
  <p:tag name="TBUG" val="0"/>
  <p:tag name="ALLOWFS" val="0"/>
  <p:tag name="ORIGWIDTH" val="345"/>
  <p:tag name="PICTUREFILESIZE" val="659942"/>
</p:tagLst>
</file>

<file path=ppt/tags/tag2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With an orthonormal basis in place, we can easily see that &#10;\begin{displaymath}&#10;( \bm{x}, \bm{a}^i)_2 = \left ( \sum \alpha_j \bm{a}^j, \bm{a}^i \right )_2 &#10;= \alpha_i.&#10;\end{displaymath}&#10;This leads to the representation&#10;\begin{displaymath}&#10;\bm{x} = \sum_{i=1}^n \left ( \bm{x}, \bm{a}^i \right )_2 \bm{a}^i.&#10;\end{displaymath}&#10;Further, it can easily be seen that&#10;\begin{displaymath}&#10;|| \bm{x} ||_2^2 = (\bm{x}, \bm{x} )_2 = \sum_{i=1}^n \left | (\bm{x}, \bm{a}^i )_2&#10;\right |^2.&#10;\end{displaymath}&#10;\end{document}&#10;"/>
  <p:tag name="FILENAME" val="TP_tmp"/>
  <p:tag name="FORMAT" val="bmpmono"/>
  <p:tag name="RES" val="600"/>
  <p:tag name="BLEND" val="0"/>
  <p:tag name="TRANSPARENT" val="1"/>
  <p:tag name="TBUG" val="0"/>
  <p:tag name="ALLOWFS" val="0"/>
  <p:tag name="ORIGWIDTH" val="256"/>
  <p:tag name="PICTUREFILESIZE" val="355162"/>
</p:tagLst>
</file>

<file path=ppt/tags/tag2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Consider the vector space of all $n \times n$ matrices &#10;$\bm{A} \in \mathbb{K}^{n \times n}$. The norm induced by a vector &#10;norm $|| \cdot ||$ is &#10;\begin{displaymath}&#10;|| \bm{A} || = \max \left ( \frac{|| \bm{A} \bm{x} ||}{|| \bm{x} ||}: &#10;|| \bm{x} || \neq 0 \right ),&#10;\end{displaymath}&#10;for $\bm{x} \in \mathbb{K}^n$.&#10;Through this norm, we are trying to determine the direction that is &#10;amplified most by $\bm{A}$. &#10;&#10;A matrix norm satisfies&#10;\begin{displaymath}&#10;|| \bm{A} \bm{x} || \leq || \bm{A} || || \bm{x} ||, \bm{x} \in \mathbb{K}^n,&#10;\bm{A} \in \mathbb{K}^{n \times n}&#10;\end{displaymath}&#10;and,&#10;\begin{displaymath}&#10;|| \bm{A} \bm{B} || \leq || \bm{A} || || \bm{B} ||, \bm{A}, \bm{B} \in \mathbb{K}^{n \times n}.&#10;\end{displaymath}&#10;Further, a {\em natural matrix norm} satisfies&#10;\begin{displaymath}&#10;|| \bm{I} || = 1.&#10;\end{displaymath}&#10;\end{document}&#10;"/>
  <p:tag name="FILENAME" val="TP_tmp"/>
  <p:tag name="FORMAT" val="bmpmono"/>
  <p:tag name="RES" val="600"/>
  <p:tag name="BLEND" val="0"/>
  <p:tag name="TRANSPARENT" val="1"/>
  <p:tag name="TBUG" val="0"/>
  <p:tag name="ALLOWFS" val="0"/>
  <p:tag name="ORIGWIDTH" val="345"/>
  <p:tag name="PICTUREFILESIZE" val="591182"/>
</p:tagLst>
</file>

<file path=ppt/tags/tag2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The natural matrix norm generated from the Euclidean norm is called &#10;the {\em spectral norm}. Note that it is not &#10;\begin{displaymath}&#10;|| \bm{A} || = \left ( \sum_{j,k=1}^n | a_{jk}^2 | \right )^{1/2},&#10;\end{displaymath}&#10;as, for this norm, $|| \bm{I} || = \sqrt{n}$. If the eigenvalues of &#10;$\bm{A}^T \bm{A}$ are $\lambda$, then the spectral norm is &#10;\begin{displaymath}&#10;|| \bm{A} ||_2 = \max \left | \lambda \right |.&#10;\end{displaymath}&#10;&#10;Now, we can do an error analysis of the linear system&#10;\begin{displaymath}&#10;\bm{A} \bm{x} = \bm{b}.&#10;\end{displaymath}&#10;This implies that if the matrix $\bm{A}$ and vector $\bm{b}$ are faulty &#10;by $\delta \bm{A}$ and $\delta \bm{b}$ respectively, we wish to find &#10;the error $\delta \bm{x}$ in the solution of the system&#10;\begin{displaymath}&#10;\tilde{\bm{A}} \tilde{\bm{x}} = \tilde{\bm{b}},&#10;\end{displaymath}&#10;with $\tilde{\bm{A}} = \bm{A} + \delta \bm{A}, \tilde{\bm{b}} = \bm{b} &#10;+ \delta \bm{b}$ and $\tilde{\bm{x}} = \bm{x} + \delta \bm{x}$.&#10;\end{document}&#10;"/>
  <p:tag name="FILENAME" val="TP_tmp"/>
  <p:tag name="FORMAT" val="bmpmono"/>
  <p:tag name="RES" val="600"/>
  <p:tag name="BLEND" val="0"/>
  <p:tag name="TRANSPARENT" val="1"/>
  <p:tag name="TBUG" val="0"/>
  <p:tag name="ALLOWFS" val="0"/>
  <p:tag name="ORIGWIDTH" val="345"/>
  <p:tag name="PICTUREFILESIZE" val="699182"/>
</p:tagLst>
</file>

<file path=ppt/tags/tag2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usepackage{amssymb}&#10;\usepackage{pict2e}&#10;\usepackage{color}&#10;\begin{document}&#10;&#10;\newcommand{\bm}[1]{\mbox{\boldmath $#1$}}&#10;\newcommand*{\Perm}[2]{{}^{#1}\!P_{#2}}&#10;\newcommand*{\Comb}[2]{{}^{#1}C_{#2}}&#10;\makeatletter&#10;\DeclareRobustCommand{\divdiff}{\mathrel{\text{\div@diff}}}&#10;\newcommand{\div@diff}{%&#10;  \sbox\z@{$\m@th\bigtriangleup$}%&#10;  \setlength{\unitlength}{\wd\z@}%&#10;  \begin{picture}(1,0.69282)&#10;  \linethickness{.09ex}&#10;  \roundjoin&#10;  \polyline(0.1,0)(0.9,0)(0.5,0.69282)(0.1,0)(0.5,0)&#10;  \polyline(0.5,0.69282)(0.5,0)&#10;  \end{picture}%&#10;}&#10;\makeatother&#10;\noindent&#10;We state the so-called {\em perturbation theorem} without proof. Let &#10;$\bm{A} \in \mathbb{K}^{n \times n}$ be an invertible matrix such that&#10;$|| \delta \bm{A} || \leq || \bm{A}^{-1} ||^{-1}$, then, the perturbed &#10;matrix $\tilde{\bm{A}} = \bm{A} + \delta \bm{A}$ is also invertible &#10;and &#10;\begin{displaymath}&#10;\frac{|| \delta \bm{x} ||}{|| \bm{x} ||}  \leq \frac{\mathrm{cond} \bm{A}}&#10;{1 - \mathrm{cond} \bm{A} || \delta \bm{A}|| || \bm{A} ||}  \left \{ &#10;\frac{|| \delta \bm{b} ||}{|| \bm{b} ||} + \frac{|| \delta \bm{A} ||}{|| \bm{A} ||}&#10;\right \},&#10;\end{displaymath}&#10;where $\mathrm{cond} \bm{A} = || \bm{A} || || \bm{A}^{-1} ||$.&#10;&#10;Further, it can be shown that for the spectral norm&#10;\begin{displaymath}&#10;\mathrm{cond}_2 \bm{A} = \frac{| \lambda_{max}|}{| \lambda _{min}|},&#10;\end{displaymath}&#10;where $\lambda_{max}$ and $\lambda_{min}$ are the largest and smallest &#10;eigenvalues of $\bm{A}$.&#10;&#10;For cases where $\mathrm{cond} || \bm{A} || || \bm{A}^{-1} || &lt;&lt; 1$, for &#10;$\mathrm{cond} \bm{A} \sim 10^s$, and relative errors in $\bm{A}$ and &#10;$\bm{b} \sim 10^{-k}$, the relative error in $\bm{x}$ will be $10^{s-k}$.&#10;\end{document}&#10;"/>
  <p:tag name="FILENAME" val="TP_tmp"/>
  <p:tag name="FORMAT" val="bmpmono"/>
  <p:tag name="RES" val="600"/>
  <p:tag name="BLEND" val="0"/>
  <p:tag name="TRANSPARENT" val="1"/>
  <p:tag name="TBUG" val="0"/>
  <p:tag name="ALLOWFS" val="0"/>
  <p:tag name="ORIGWIDTH" val="345"/>
  <p:tag name="PICTUREFILESIZE" val="540062"/>
</p:tagLst>
</file>

<file path=ppt/tags/tag2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So far we have applied only {\em nodal} &#10;point loads to a structure. What happens when there &#10;are {\em distributed} loads? We need to convert the distributed &#10;load to nodal loads using an ad-hoc or a consistent scheme. Ways of calculating consistent &#10;nodal loads will be dealt with later. Now we look at some &#10;'intuitive' ways of apportioning distributed loads to the nodes.&#10;\end{document}"/>
  <p:tag name="FILENAME" val="TP_tmp"/>
  <p:tag name="FORMAT" val="bmpmono"/>
  <p:tag name="RES" val="600"/>
  <p:tag name="BLEND" val="0"/>
  <p:tag name="TRANSPARENT" val="1"/>
  <p:tag name="TBUG" val="0"/>
  <p:tag name="ALLOWFS" val="0"/>
  <p:tag name="ORIGWIDTH" val="346"/>
  <p:tag name="PICTUREFILESIZE" val="175874"/>
</p:tagLst>
</file>

<file path=ppt/tags/tag2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begin{minipage}{2 in}&#10;Both the systems have the same reaction forces&#10;at the nodes, $qL/A$ at each end acting in the &#10;direction opposite to the externally applied load.&#10;This is an example of a consistent nodal load &#10;corresponding to a distributed load.&#10;\end{minipage}&#10;\end{document}"/>
  <p:tag name="FILENAME" val="TP_tmp"/>
  <p:tag name="FORMAT" val="bmpmono"/>
  <p:tag name="RES" val="600"/>
  <p:tag name="BLEND" val="0"/>
  <p:tag name="TRANSPARENT" val="1"/>
  <p:tag name="TBUG" val="0"/>
  <p:tag name="ALLOWFS" val="0"/>
  <p:tag name="ORIGWIDTH" val="145"/>
  <p:tag name="PICTUREFILESIZE" val="103878"/>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k_1$&#10;\end{document}&#10;"/>
  <p:tag name="FILENAME" val="TP_tmp"/>
  <p:tag name="FORMAT" val="bmp256"/>
  <p:tag name="RES" val="1200"/>
  <p:tag name="BLEND" val="0"/>
  <p:tag name="TRANSPARENT" val="0"/>
  <p:tag name="TBUG" val="0"/>
  <p:tag name="ALLOWFS" val="0"/>
  <p:tag name="ORIGWIDTH" val="9"/>
  <p:tag name="PICTUREFILESIZE" val="26462"/>
</p:tagLst>
</file>

<file path=ppt/tags/tag2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qL/2$&#10;\end{document}"/>
  <p:tag name="FILENAME" val="TP_tmp"/>
  <p:tag name="FORMAT" val="bmpmono"/>
  <p:tag name="RES" val="600"/>
  <p:tag name="BLEND" val="0"/>
  <p:tag name="TRANSPARENT" val="1"/>
  <p:tag name="TBUG" val="0"/>
  <p:tag name="ALLOWFS" val="0"/>
  <p:tag name="ORIGWIDTH" val="21"/>
  <p:tag name="PICTUREFILESIZE" val="2270"/>
</p:tagLst>
</file>

<file path=ppt/tags/tag2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L$&#10;\end{document}"/>
  <p:tag name="FILENAME" val="TP_tmp"/>
  <p:tag name="FORMAT" val="bmpmono"/>
  <p:tag name="RES" val="600"/>
  <p:tag name="BLEND" val="0"/>
  <p:tag name="TRANSPARENT" val="1"/>
  <p:tag name="TBUG" val="0"/>
  <p:tag name="ALLOWFS" val="0"/>
  <p:tag name="ORIGWIDTH" val="7"/>
  <p:tag name="PICTUREFILESIZE" val="598"/>
</p:tagLst>
</file>

<file path=ppt/tags/tag2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qL/2$&#10;\end{document}"/>
  <p:tag name="FILENAME" val="TP_tmp"/>
  <p:tag name="FORMAT" val="bmpmono"/>
  <p:tag name="RES" val="600"/>
  <p:tag name="BLEND" val="0"/>
  <p:tag name="TRANSPARENT" val="1"/>
  <p:tag name="TBUG" val="0"/>
  <p:tag name="ALLOWFS" val="0"/>
  <p:tag name="ORIGWIDTH" val="21"/>
  <p:tag name="PICTUREFILESIZE" val="2270"/>
</p:tagLst>
</file>

<file path=ppt/tags/tag2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q$&#10;\end{document}"/>
  <p:tag name="FILENAME" val="TP_tmp"/>
  <p:tag name="FORMAT" val="bmpmono"/>
  <p:tag name="RES" val="600"/>
  <p:tag name="BLEND" val="0"/>
  <p:tag name="TRANSPARENT" val="1"/>
  <p:tag name="TBUG" val="0"/>
  <p:tag name="ALLOWFS" val="0"/>
  <p:tag name="ORIGWIDTH" val="5"/>
  <p:tag name="PICTUREFILESIZE" val="526"/>
</p:tagLst>
</file>

<file path=ppt/tags/tag22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L$&#10;\end{document}"/>
  <p:tag name="FILENAME" val="TP_tmp"/>
  <p:tag name="FORMAT" val="bmpmono"/>
  <p:tag name="RES" val="600"/>
  <p:tag name="BLEND" val="0"/>
  <p:tag name="TRANSPARENT" val="1"/>
  <p:tag name="TBUG" val="0"/>
  <p:tag name="ALLOWFS" val="0"/>
  <p:tag name="ORIGWIDTH" val="7"/>
  <p:tag name="PICTUREFILESIZE" val="598"/>
</p:tagLst>
</file>

<file path=ppt/tags/tag2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L/3$&#10;\end{document}"/>
  <p:tag name="FILENAME" val="TP_tmp"/>
  <p:tag name="FORMAT" val="bmpmono"/>
  <p:tag name="RES" val="600"/>
  <p:tag name="BLEND" val="0"/>
  <p:tag name="TRANSPARENT" val="1"/>
  <p:tag name="TBUG" val="0"/>
  <p:tag name="ALLOWFS" val="0"/>
  <p:tag name="ORIGWIDTH" val="17"/>
  <p:tag name="PICTUREFILESIZE" val="1902"/>
</p:tagLst>
</file>

<file path=ppt/tags/tag22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P$&#10;\end{document}"/>
  <p:tag name="FILENAME" val="TP_tmp"/>
  <p:tag name="FORMAT" val="bmpmono"/>
  <p:tag name="RES" val="600"/>
  <p:tag name="BLEND" val="0"/>
  <p:tag name="TRANSPARENT" val="1"/>
  <p:tag name="TBUG" val="0"/>
  <p:tag name="ALLOWFS" val="0"/>
  <p:tag name="ORIGWIDTH" val="8"/>
  <p:tag name="PICTUREFILESIZE" val="866"/>
</p:tagLst>
</file>

<file path=ppt/tags/tag2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L$&#10;\end{document}"/>
  <p:tag name="FILENAME" val="TP_tmp"/>
  <p:tag name="FORMAT" val="bmpmono"/>
  <p:tag name="RES" val="600"/>
  <p:tag name="BLEND" val="0"/>
  <p:tag name="TRANSPARENT" val="1"/>
  <p:tag name="TBUG" val="0"/>
  <p:tag name="ALLOWFS" val="0"/>
  <p:tag name="ORIGWIDTH" val="7"/>
  <p:tag name="PICTUREFILESIZE" val="598"/>
</p:tagLst>
</file>

<file path=ppt/tags/tag2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2P/3$&#10;\end{document}"/>
  <p:tag name="FILENAME" val="TP_tmp"/>
  <p:tag name="FORMAT" val="bmpmono"/>
  <p:tag name="RES" val="600"/>
  <p:tag name="BLEND" val="0"/>
  <p:tag name="TRANSPARENT" val="1"/>
  <p:tag name="TBUG" val="0"/>
  <p:tag name="ALLOWFS" val="0"/>
  <p:tag name="ORIGWIDTH" val="22"/>
  <p:tag name="PICTUREFILESIZE" val="2270"/>
</p:tagLst>
</file>

<file path=ppt/tags/tag22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L$&#10;\end{document}"/>
  <p:tag name="FILENAME" val="TP_tmp"/>
  <p:tag name="FORMAT" val="bmpmono"/>
  <p:tag name="RES" val="600"/>
  <p:tag name="BLEND" val="0"/>
  <p:tag name="TRANSPARENT" val="1"/>
  <p:tag name="TBUG" val="0"/>
  <p:tag name="ALLOWFS" val="0"/>
  <p:tag name="ORIGWIDTH" val="7"/>
  <p:tag name="PICTUREFILESIZE" val="598"/>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1,F_1^{(1)}$&#10;\end{document}&#10;"/>
  <p:tag name="FILENAME" val="TP_tmp"/>
  <p:tag name="FORMAT" val="bmp256"/>
  <p:tag name="RES" val="1200"/>
  <p:tag name="BLEND" val="0"/>
  <p:tag name="TRANSPARENT" val="0"/>
  <p:tag name="TBUG" val="0"/>
  <p:tag name="ALLOWFS" val="0"/>
  <p:tag name="ORIGWIDTH" val="33"/>
  <p:tag name="PICTUREFILESIZE" val="129694"/>
</p:tagLst>
</file>

<file path=ppt/tags/tag23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P/3$&#10;\end{document}"/>
  <p:tag name="FILENAME" val="TP_tmp"/>
  <p:tag name="FORMAT" val="bmpmono"/>
  <p:tag name="RES" val="600"/>
  <p:tag name="BLEND" val="0"/>
  <p:tag name="TRANSPARENT" val="1"/>
  <p:tag name="TBUG" val="0"/>
  <p:tag name="ALLOWFS" val="0"/>
  <p:tag name="ORIGWIDTH" val="17"/>
  <p:tag name="PICTUREFILESIZE" val="1902"/>
</p:tagLst>
</file>

<file path=ppt/tags/tag23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x$&#10;\end{document}"/>
  <p:tag name="FILENAME" val="TP_tmp"/>
  <p:tag name="FORMAT" val="bmpmono"/>
  <p:tag name="RES" val="600"/>
  <p:tag name="BLEND" val="0"/>
  <p:tag name="TRANSPARENT" val="1"/>
  <p:tag name="TBUG" val="0"/>
  <p:tag name="ALLOWFS" val="0"/>
  <p:tag name="ORIGWIDTH" val="6"/>
  <p:tag name="PICTUREFILESIZE" val="398"/>
</p:tagLst>
</file>

<file path=ppt/tags/tag23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begin{minipage}{3 in}&#10;Let $\bm{e}$ be the unit vector along the axis of the bar. The displacement at nodes&#10;1 and 2 can be written in terms of the global displacements &#10;obtained after solving: &#10;\begin{eqnarray}&#10;u_1 \bm{e} &amp;=&amp; U_1 \bm{e}_1 + U_2 \bm{e}_2, \nonumber \\&#10;u_2 \bm{e} &amp;=&amp; U_3 \bm{e}_1 + U_4 \bm{e}_2. \nonumber&#10;\end{eqnarray}&#10;The stress in the bar is:&#10;\begin{displaymath}&#10;\sigma = \frac{E}{L} \left ( u_2 - u_1 \right ) &#10;\end{displaymath}&#10;\end{minipage}&#10;\end{document}"/>
  <p:tag name="FILENAME" val="TP_tmp"/>
  <p:tag name="FORMAT" val="bmpmono"/>
  <p:tag name="RES" val="600"/>
  <p:tag name="BLEND" val="0"/>
  <p:tag name="TRANSPARENT" val="1"/>
  <p:tag name="TBUG" val="0"/>
  <p:tag name="ALLOWFS" val="0"/>
  <p:tag name="ORIGWIDTH" val="216"/>
  <p:tag name="PICTUREFILESIZE" val="254738"/>
</p:tagLst>
</file>

<file path=ppt/tags/tag23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y$&#10;\end{document}"/>
  <p:tag name="FILENAME" val="TP_tmp"/>
  <p:tag name="FORMAT" val="bmpmono"/>
  <p:tag name="RES" val="600"/>
  <p:tag name="BLEND" val="0"/>
  <p:tag name="TRANSPARENT" val="1"/>
  <p:tag name="TBUG" val="0"/>
  <p:tag name="ALLOWFS" val="0"/>
  <p:tag name="ORIGWIDTH" val="5"/>
  <p:tag name="PICTUREFILESIZE" val="526"/>
</p:tagLst>
</file>

<file path=ppt/tags/tag23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x_L$&#10;\end{document}"/>
  <p:tag name="FILENAME" val="TP_tmp"/>
  <p:tag name="FORMAT" val="bmpmono"/>
  <p:tag name="RES" val="600"/>
  <p:tag name="BLEND" val="0"/>
  <p:tag name="TRANSPARENT" val="1"/>
  <p:tag name="TBUG" val="0"/>
  <p:tag name="ALLOWFS" val="0"/>
  <p:tag name="ORIGWIDTH" val="11"/>
  <p:tag name="PICTUREFILESIZE" val="758"/>
</p:tagLst>
</file>

<file path=ppt/tags/tag23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y_L$&#10;\end{document}"/>
  <p:tag name="FILENAME" val="TP_tmp"/>
  <p:tag name="FORMAT" val="bmpmono"/>
  <p:tag name="RES" val="600"/>
  <p:tag name="BLEND" val="0"/>
  <p:tag name="TRANSPARENT" val="1"/>
  <p:tag name="TBUG" val="0"/>
  <p:tag name="ALLOWFS" val="0"/>
  <p:tag name="ORIGWIDTH" val="10"/>
  <p:tag name="PICTUREFILESIZE" val="758"/>
</p:tagLst>
</file>

<file path=ppt/tags/tag23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u_1$&#10;\end{document}"/>
  <p:tag name="FILENAME" val="TP_tmp"/>
  <p:tag name="FORMAT" val="bmpmono"/>
  <p:tag name="RES" val="600"/>
  <p:tag name="BLEND" val="0"/>
  <p:tag name="TRANSPARENT" val="1"/>
  <p:tag name="TBUG" val="0"/>
  <p:tag name="ALLOWFS" val="0"/>
  <p:tag name="ORIGWIDTH" val="9"/>
  <p:tag name="PICTUREFILESIZE" val="758"/>
</p:tagLst>
</file>

<file path=ppt/tags/tag23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u_2$&#10;\end{document}"/>
  <p:tag name="FILENAME" val="TP_tmp"/>
  <p:tag name="FORMAT" val="bmpmono"/>
  <p:tag name="RES" val="600"/>
  <p:tag name="BLEND" val="0"/>
  <p:tag name="TRANSPARENT" val="1"/>
  <p:tag name="TBUG" val="0"/>
  <p:tag name="ALLOWFS" val="0"/>
  <p:tag name="ORIGWIDTH" val="10"/>
  <p:tag name="PICTUREFILESIZE" val="758"/>
</p:tagLst>
</file>

<file path=ppt/tags/tag23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bm{e}$&#10;\end{document}"/>
  <p:tag name="FILENAME" val="TP_tmp"/>
  <p:tag name="FORMAT" val="bmpmono"/>
  <p:tag name="RES" val="600"/>
  <p:tag name="BLEND" val="0"/>
  <p:tag name="TRANSPARENT" val="1"/>
  <p:tag name="TBUG" val="0"/>
  <p:tag name="ALLOWFS" val="0"/>
  <p:tag name="ORIGWIDTH" val="5"/>
  <p:tag name="PICTUREFILESIZE" val="398"/>
</p:tagLst>
</file>

<file path=ppt/tags/tag23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U_1$&#10;\end{document}"/>
  <p:tag name="FILENAME" val="TP_tmp"/>
  <p:tag name="FORMAT" val="bmpmono"/>
  <p:tag name="RES" val="600"/>
  <p:tag name="BLEND" val="0"/>
  <p:tag name="TRANSPARENT" val="1"/>
  <p:tag name="TBUG" val="0"/>
  <p:tag name="ALLOWFS" val="0"/>
  <p:tag name="ORIGWIDTH" val="10"/>
  <p:tag name="PICTUREFILESIZE" val="1058"/>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Define $F_i^{(j)}$ where $i=1,2,3$ and $j=1,\dots 5$&#10;\end{document}&#10;"/>
  <p:tag name="FILENAME" val="TP_tmp"/>
  <p:tag name="FORMAT" val="bmp256"/>
  <p:tag name="RES" val="1200"/>
  <p:tag name="BLEND" val="0"/>
  <p:tag name="TRANSPARENT" val="0"/>
  <p:tag name="TBUG" val="0"/>
  <p:tag name="ALLOWFS" val="0"/>
  <p:tag name="ORIGWIDTH" val="190"/>
  <p:tag name="PICTUREFILESIZE" val="793078"/>
</p:tagLst>
</file>

<file path=ppt/tags/tag24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U_2$&#10;\end{document}"/>
  <p:tag name="FILENAME" val="TP_tmp"/>
  <p:tag name="FORMAT" val="bmpmono"/>
  <p:tag name="RES" val="600"/>
  <p:tag name="BLEND" val="0"/>
  <p:tag name="TRANSPARENT" val="1"/>
  <p:tag name="TBUG" val="0"/>
  <p:tag name="ALLOWFS" val="0"/>
  <p:tag name="ORIGWIDTH" val="11"/>
  <p:tag name="PICTUREFILESIZE" val="1058"/>
</p:tagLst>
</file>

<file path=ppt/tags/tag24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U_3$&#10;\end{document}"/>
  <p:tag name="FILENAME" val="TP_tmp"/>
  <p:tag name="FORMAT" val="bmpmono"/>
  <p:tag name="RES" val="600"/>
  <p:tag name="BLEND" val="0"/>
  <p:tag name="TRANSPARENT" val="1"/>
  <p:tag name="TBUG" val="0"/>
  <p:tag name="ALLOWFS" val="0"/>
  <p:tag name="ORIGWIDTH" val="11"/>
  <p:tag name="PICTUREFILESIZE" val="1058"/>
</p:tagLst>
</file>

<file path=ppt/tags/tag24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U_4$&#10;\end{document}"/>
  <p:tag name="FILENAME" val="TP_tmp"/>
  <p:tag name="FORMAT" val="bmpmono"/>
  <p:tag name="RES" val="600"/>
  <p:tag name="BLEND" val="0"/>
  <p:tag name="TRANSPARENT" val="1"/>
  <p:tag name="TBUG" val="0"/>
  <p:tag name="ALLOWFS" val="0"/>
  <p:tag name="ORIGWIDTH" val="11"/>
  <p:tag name="PICTUREFILESIZE" val="1058"/>
</p:tagLst>
</file>

<file path=ppt/tags/tag24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bm{e}_1$&#10;\end{document}"/>
  <p:tag name="FILENAME" val="TP_tmp"/>
  <p:tag name="FORMAT" val="bmpmono"/>
  <p:tag name="RES" val="600"/>
  <p:tag name="BLEND" val="0"/>
  <p:tag name="TRANSPARENT" val="1"/>
  <p:tag name="TBUG" val="0"/>
  <p:tag name="ALLOWFS" val="0"/>
  <p:tag name="ORIGWIDTH" val="9"/>
  <p:tag name="PICTUREFILESIZE" val="758"/>
</p:tagLst>
</file>

<file path=ppt/tags/tag24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bm{e}_2$&#10;\end{document}"/>
  <p:tag name="FILENAME" val="TP_tmp"/>
  <p:tag name="FORMAT" val="bmpmono"/>
  <p:tag name="RES" val="600"/>
  <p:tag name="BLEND" val="0"/>
  <p:tag name="TRANSPARENT" val="1"/>
  <p:tag name="TBUG" val="0"/>
  <p:tag name="ALLOWFS" val="0"/>
  <p:tag name="ORIGWIDTH" val="9"/>
  <p:tag name="PICTUREFILESIZE" val="758"/>
</p:tagLst>
</file>

<file path=ppt/tags/tag24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Thus the stress can be written in terms of the global displacements as:&#10;\begin{displaymath}&#10;\sigma = \frac{E}{L} \left [ (U_3 - U_1) \bm{e}_1 \cdot \bm{e} &#10;+ (U_4 - U_2 ) \bm{e}_2 \cdot \bm{e} \right ]&#10;\end{displaymath}&#10;Note here that $\bm{e} \cdot \bm{e}_1$ and $\bm{e} \cdot \bm{e}_2$ are the &#10;direction cosines of the axis of the bar with respect to the global axes.&#10;\end{document}"/>
  <p:tag name="FILENAME" val="TP_tmp"/>
  <p:tag name="FORMAT" val="bmpmono"/>
  <p:tag name="RES" val="600"/>
  <p:tag name="BLEND" val="0"/>
  <p:tag name="TRANSPARENT" val="1"/>
  <p:tag name="TBUG" val="0"/>
  <p:tag name="ALLOWFS" val="0"/>
  <p:tag name="ORIGWIDTH" val="345"/>
  <p:tag name="PICTUREFILESIZE" val="218942"/>
</p:tagLst>
</file>

<file path=ppt/tags/tag24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For a beam with distributed loads, again the same strategy is adopted &#10;to determine the consistent nodal loads. In the following example,&#10;we use two beam elements to discretise the given structure on the right.&#10;Both systems yield the same reaction forces.&#10;\end{document}"/>
  <p:tag name="FILENAME" val="TP_tmp"/>
  <p:tag name="FORMAT" val="bmpmono"/>
  <p:tag name="RES" val="600"/>
  <p:tag name="BLEND" val="0"/>
  <p:tag name="TRANSPARENT" val="1"/>
  <p:tag name="TBUG" val="0"/>
  <p:tag name="ALLOWFS" val="0"/>
  <p:tag name="ORIGWIDTH" val="345"/>
  <p:tag name="PICTUREFILESIZE" val="132182"/>
</p:tagLst>
</file>

<file path=ppt/tags/tag24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wL/8$&#10;\end{document}"/>
  <p:tag name="FILENAME" val="TP_tmp"/>
  <p:tag name="FORMAT" val="bmpmono"/>
  <p:tag name="RES" val="600"/>
  <p:tag name="BLEND" val="0"/>
  <p:tag name="TRANSPARENT" val="1"/>
  <p:tag name="TBUG" val="0"/>
  <p:tag name="ALLOWFS" val="0"/>
  <p:tag name="ORIGWIDTH" val="24"/>
  <p:tag name="PICTUREFILESIZE" val="2638"/>
</p:tagLst>
</file>

<file path=ppt/tags/tag24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begin{minipage}{3 in}&#10;The bending moment and the shear force diagrams of the &#10;nodally loaded beams differ from the actual beam but become&#10;more accurate as the number of elements into which the &#10;structure is discretised is increased.&#10;&#10;\end{minipage}&#10;\end{document}"/>
  <p:tag name="FILENAME" val="TP_tmp"/>
  <p:tag name="FORMAT" val="bmpmono"/>
  <p:tag name="RES" val="600"/>
  <p:tag name="BLEND" val="0"/>
  <p:tag name="TRANSPARENT" val="1"/>
  <p:tag name="TBUG" val="0"/>
  <p:tag name="ALLOWFS" val="0"/>
  <p:tag name="ORIGWIDTH" val="218"/>
  <p:tag name="PICTUREFILESIZE" val="106538"/>
</p:tagLst>
</file>

<file path=ppt/tags/tag24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wL/8$&#10;\end{document}"/>
  <p:tag name="FILENAME" val="TP_tmp"/>
  <p:tag name="FORMAT" val="bmpmono"/>
  <p:tag name="RES" val="600"/>
  <p:tag name="BLEND" val="0"/>
  <p:tag name="TRANSPARENT" val="1"/>
  <p:tag name="TBUG" val="0"/>
  <p:tag name="ALLOWFS" val="0"/>
  <p:tag name="ORIGWIDTH" val="24"/>
  <p:tag name="PICTUREFILESIZE" val="2638"/>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k_2$&#10;\end{document}&#10;"/>
  <p:tag name="FILENAME" val="TP_tmp"/>
  <p:tag name="FORMAT" val="bmp256"/>
  <p:tag name="RES" val="1200"/>
  <p:tag name="BLEND" val="0"/>
  <p:tag name="TRANSPARENT" val="0"/>
  <p:tag name="TBUG" val="0"/>
  <p:tag name="ALLOWFS" val="0"/>
  <p:tag name="ORIGWIDTH" val="9"/>
  <p:tag name="PICTUREFILESIZE" val="26462"/>
</p:tagLst>
</file>

<file path=ppt/tags/tag25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wL/4$&#10;\end{document}"/>
  <p:tag name="FILENAME" val="TP_tmp"/>
  <p:tag name="FORMAT" val="bmpmono"/>
  <p:tag name="RES" val="600"/>
  <p:tag name="BLEND" val="0"/>
  <p:tag name="TRANSPARENT" val="1"/>
  <p:tag name="TBUG" val="0"/>
  <p:tag name="ALLOWFS" val="0"/>
  <p:tag name="ORIGWIDTH" val="24"/>
  <p:tag name="PICTUREFILESIZE" val="2638"/>
</p:tagLst>
</file>

<file path=ppt/tags/tag25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wL/4$&#10;\end{document}"/>
  <p:tag name="FILENAME" val="TP_tmp"/>
  <p:tag name="FORMAT" val="bmpmono"/>
  <p:tag name="RES" val="600"/>
  <p:tag name="BLEND" val="0"/>
  <p:tag name="TRANSPARENT" val="1"/>
  <p:tag name="TBUG" val="0"/>
  <p:tag name="ALLOWFS" val="0"/>
  <p:tag name="ORIGWIDTH" val="24"/>
  <p:tag name="PICTUREFILESIZE" val="2638"/>
</p:tagLst>
</file>

<file path=ppt/tags/tag25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wL/4$&#10;\end{document}"/>
  <p:tag name="FILENAME" val="TP_tmp"/>
  <p:tag name="FORMAT" val="bmpmono"/>
  <p:tag name="RES" val="600"/>
  <p:tag name="BLEND" val="0"/>
  <p:tag name="TRANSPARENT" val="1"/>
  <p:tag name="TBUG" val="0"/>
  <p:tag name="ALLOWFS" val="0"/>
  <p:tag name="ORIGWIDTH" val="24"/>
  <p:tag name="PICTUREFILESIZE" val="2638"/>
</p:tagLst>
</file>

<file path=ppt/tags/tag25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wL/4$&#10;\end{document}"/>
  <p:tag name="FILENAME" val="TP_tmp"/>
  <p:tag name="FORMAT" val="bmpmono"/>
  <p:tag name="RES" val="600"/>
  <p:tag name="BLEND" val="0"/>
  <p:tag name="TRANSPARENT" val="1"/>
  <p:tag name="TBUG" val="0"/>
  <p:tag name="ALLOWFS" val="0"/>
  <p:tag name="ORIGWIDTH" val="24"/>
  <p:tag name="PICTUREFILESIZE" val="2638"/>
</p:tagLst>
</file>

<file path=ppt/tags/tag25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wL/4$&#10;\end{document}"/>
  <p:tag name="FILENAME" val="TP_tmp"/>
  <p:tag name="FORMAT" val="bmpmono"/>
  <p:tag name="RES" val="600"/>
  <p:tag name="BLEND" val="0"/>
  <p:tag name="TRANSPARENT" val="1"/>
  <p:tag name="TBUG" val="0"/>
  <p:tag name="ALLOWFS" val="0"/>
  <p:tag name="ORIGWIDTH" val="24"/>
  <p:tag name="PICTUREFILESIZE" val="2638"/>
</p:tagLst>
</file>

<file path=ppt/tags/tag25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wL/2$&#10;\end{document}"/>
  <p:tag name="FILENAME" val="TP_tmp"/>
  <p:tag name="FORMAT" val="bmpmono"/>
  <p:tag name="RES" val="600"/>
  <p:tag name="BLEND" val="0"/>
  <p:tag name="TRANSPARENT" val="1"/>
  <p:tag name="TBUG" val="0"/>
  <p:tag name="ALLOWFS" val="0"/>
  <p:tag name="ORIGWIDTH" val="24"/>
  <p:tag name="PICTUREFILESIZE" val="2638"/>
</p:tagLst>
</file>

<file path=ppt/tags/tag25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w$&#10;\end{document}"/>
  <p:tag name="FILENAME" val="TP_tmp"/>
  <p:tag name="FORMAT" val="bmpmono"/>
  <p:tag name="RES" val="600"/>
  <p:tag name="BLEND" val="0"/>
  <p:tag name="TRANSPARENT" val="1"/>
  <p:tag name="TBUG" val="0"/>
  <p:tag name="ALLOWFS" val="0"/>
  <p:tag name="ORIGWIDTH" val="7"/>
  <p:tag name="PICTUREFILESIZE" val="398"/>
</p:tagLst>
</file>

<file path=ppt/tags/tag25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frac{wL^2}{8}&#10;\end{displaymath}&#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42"/>
  <p:tag name="PICTUREFILESIZE" val="3658"/>
</p:tagLst>
</file>

<file path=ppt/tags/tag25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frac{3 wL^2}{32}&#10;\end{displaymath}&#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54"/>
  <p:tag name="PICTUREFILESIZE" val="5263"/>
</p:tagLst>
</file>

<file path=ppt/tags/tag25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To find the bending moment at the ends, we can solve:&#10;\begin{displaymath}&#10;EI \frac{d^4 w}{d x^4} = q,&#10;\end{displaymath}&#10;to see that the bending moments at $x=0, L$ are $qL^2/12, - qL^2/12$. &#10;\end{document}"/>
  <p:tag name="FILENAME" val="TP_tmp"/>
  <p:tag name="FORMAT" val="bmpmono"/>
  <p:tag name="RES" val="600"/>
  <p:tag name="BLEND" val="0"/>
  <p:tag name="TRANSPARENT" val="1"/>
  <p:tag name="TBUG" val="0"/>
  <p:tag name="ALLOWFS" val="0"/>
  <p:tag name="ORIGWIDTH" val="292"/>
  <p:tag name="PICTUREFILESIZE" val="164226"/>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k_3$&#10;\end{document}&#10;"/>
  <p:tag name="FILENAME" val="TP_tmp"/>
  <p:tag name="FORMAT" val="bmp256"/>
  <p:tag name="RES" val="1200"/>
  <p:tag name="BLEND" val="0"/>
  <p:tag name="TRANSPARENT" val="0"/>
  <p:tag name="TBUG" val="0"/>
  <p:tag name="ALLOWFS" val="0"/>
  <p:tag name="ORIGWIDTH" val="9"/>
  <p:tag name="PICTUREFILESIZE" val="26462"/>
</p:tagLst>
</file>

<file path=ppt/tags/tag26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begin{minipage}{2 in}&#10;The consistent nodal load vector is &#10;\begin{displaymath}&#10;\bm{F} = \left \{  \begin{array}{c}&#10;- qL/2  \\ - q L^2/12  \\ - qL/2  \\ q L^2/12&#10;\end{array} \right \}&#10;\end{displaymath}&#10;We can also use a lumped force vector&#10;\begin{displaymath}&#10;\bm{F} = \left \{  \begin{array}{c}&#10;- qL/2  \\ 0  \\ - qL/2  \\ 0&#10;\end{array} \right \}&#10;\end{displaymath}&#10;where, the moments are not accounted for. This is actually not &#10;a bad choice at all.&#10;\end{minipage}&#10;\end{document}"/>
  <p:tag name="FILENAME" val="TP_tmp"/>
  <p:tag name="FORMAT" val="bmpmono"/>
  <p:tag name="RES" val="600"/>
  <p:tag name="BLEND" val="0"/>
  <p:tag name="TRANSPARENT" val="1"/>
  <p:tag name="TBUG" val="0"/>
  <p:tag name="ALLOWFS" val="0"/>
  <p:tag name="ORIGWIDTH" val="145"/>
  <p:tag name="PICTUREFILESIZE" val="248278"/>
</p:tagLst>
</file>

<file path=ppt/tags/tag26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qL/2$&#10;\end{document}"/>
  <p:tag name="FILENAME" val="TP_tmp"/>
  <p:tag name="FORMAT" val="bmpmono"/>
  <p:tag name="RES" val="600"/>
  <p:tag name="BLEND" val="0"/>
  <p:tag name="TRANSPARENT" val="1"/>
  <p:tag name="TBUG" val="0"/>
  <p:tag name="ALLOWFS" val="0"/>
  <p:tag name="ORIGWIDTH" val="21"/>
  <p:tag name="PICTUREFILESIZE" val="2270"/>
</p:tagLst>
</file>

<file path=ppt/tags/tag26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qL/2$&#10;\end{document}"/>
  <p:tag name="FILENAME" val="TP_tmp"/>
  <p:tag name="FORMAT" val="bmpmono"/>
  <p:tag name="RES" val="600"/>
  <p:tag name="BLEND" val="0"/>
  <p:tag name="TRANSPARENT" val="1"/>
  <p:tag name="TBUG" val="0"/>
  <p:tag name="ALLOWFS" val="0"/>
  <p:tag name="ORIGWIDTH" val="21"/>
  <p:tag name="PICTUREFILESIZE" val="2270"/>
</p:tagLst>
</file>

<file path=ppt/tags/tag26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qL^2/12$&#10;\end{document}"/>
  <p:tag name="FILENAME" val="TP_tmp"/>
  <p:tag name="FORMAT" val="bmpmono"/>
  <p:tag name="RES" val="600"/>
  <p:tag name="BLEND" val="0"/>
  <p:tag name="TRANSPARENT" val="1"/>
  <p:tag name="TBUG" val="0"/>
  <p:tag name="ALLOWFS" val="0"/>
  <p:tag name="ORIGWIDTH" val="31"/>
  <p:tag name="PICTUREFILESIZE" val="3662"/>
</p:tagLst>
</file>

<file path=ppt/tags/tag26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qL^2/12$&#10;\end{document}"/>
  <p:tag name="FILENAME" val="TP_tmp"/>
  <p:tag name="FORMAT" val="bmpmono"/>
  <p:tag name="RES" val="600"/>
  <p:tag name="BLEND" val="0"/>
  <p:tag name="TRANSPARENT" val="1"/>
  <p:tag name="TBUG" val="0"/>
  <p:tag name="ALLOWFS" val="0"/>
  <p:tag name="ORIGWIDTH" val="31"/>
  <p:tag name="PICTUREFILESIZE" val="3662"/>
</p:tagLst>
</file>

<file path=ppt/tags/tag26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L$&#10;\end{document}"/>
  <p:tag name="FILENAME" val="TP_tmp"/>
  <p:tag name="FORMAT" val="bmpmono"/>
  <p:tag name="RES" val="600"/>
  <p:tag name="BLEND" val="0"/>
  <p:tag name="TRANSPARENT" val="1"/>
  <p:tag name="TBUG" val="0"/>
  <p:tag name="ALLOWFS" val="0"/>
  <p:tag name="ORIGWIDTH" val="7"/>
  <p:tag name="PICTUREFILESIZE" val="598"/>
</p:tagLst>
</file>

<file path=ppt/tags/tag26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q$&#10;\end{document}"/>
  <p:tag name="FILENAME" val="TP_tmp"/>
  <p:tag name="FORMAT" val="bmpmono"/>
  <p:tag name="RES" val="600"/>
  <p:tag name="BLEND" val="0"/>
  <p:tag name="TRANSPARENT" val="1"/>
  <p:tag name="TBUG" val="0"/>
  <p:tag name="ALLOWFS" val="0"/>
  <p:tag name="ORIGWIDTH" val="5"/>
  <p:tag name="PICTUREFILESIZE" val="526"/>
</p:tagLst>
</file>

<file path=ppt/tags/tag26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L$&#10;\end{document}"/>
  <p:tag name="FILENAME" val="TP_tmp"/>
  <p:tag name="FORMAT" val="bmpmono"/>
  <p:tag name="RES" val="600"/>
  <p:tag name="BLEND" val="0"/>
  <p:tag name="TRANSPARENT" val="1"/>
  <p:tag name="TBUG" val="0"/>
  <p:tag name="ALLOWFS" val="0"/>
  <p:tag name="ORIGWIDTH" val="7"/>
  <p:tag name="PICTUREFILESIZE" val="598"/>
</p:tagLst>
</file>

<file path=ppt/tags/tag26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After we have solved for all degrees of freedom, for any element $e$&#10;we can isolate its nodal degrees of freedom. Let these be &#10;$\bm{u}^T= \langle w_1 \; \theta_1 \; w_2 \; \theta_2 \rangle$.&#10;\end{document}"/>
  <p:tag name="FILENAME" val="TP_tmp"/>
  <p:tag name="FORMAT" val="bmpmono"/>
  <p:tag name="RES" val="600"/>
  <p:tag name="BLEND" val="0"/>
  <p:tag name="TRANSPARENT" val="1"/>
  <p:tag name="TBUG" val="0"/>
  <p:tag name="ALLOWFS" val="0"/>
  <p:tag name="ORIGWIDTH" val="344"/>
  <p:tag name="PICTUREFILESIZE" val="69182"/>
</p:tagLst>
</file>

<file path=ppt/tags/tag26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begin{eqnarray}&#10;M(x) &amp;=&amp; - \left ( - R_1 x + M_1 \right ) \nonumber \\&#10;&amp;=&amp; \left (\frac{12EI}{L^3} x + \frac{6EI}{L^2} \right ) w_1 +&#10;\left (- \frac{6 E I}{L^2} x - \frac{4E I}{L} \theta_1 \right ) \theta_1 + &#10;\nonumber \\&#10;&amp; &amp; \left ( - \frac{12 EI}{L^3} x - \frac{6 E I}{L_2} \right ) w_2 + &#10;\left ( - \frac{6 E I}{L^2} x - \frac{2 E I}{L} \right ) \theta_2 \nonumber&#10;\end{eqnarray}&#10;Then, stress over the cross section at $x$ is&#10;\begin{displaymath}&#10;\sigma(x) = \frac{M y}{I}.&#10;\end{displaymath}&#10;\end{document}"/>
  <p:tag name="FILENAME" val="TP_tmp"/>
  <p:tag name="FORMAT" val="bmpmono"/>
  <p:tag name="RES" val="600"/>
  <p:tag name="BLEND" val="0"/>
  <p:tag name="TRANSPARENT" val="1"/>
  <p:tag name="TBUG" val="0"/>
  <p:tag name="ALLOWFS" val="0"/>
  <p:tag name="ORIGWIDTH" val="304"/>
  <p:tag name="PICTUREFILESIZE" val="314622"/>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k_4$&#10;\end{document}&#10;"/>
  <p:tag name="FILENAME" val="TP_tmp"/>
  <p:tag name="FORMAT" val="bmp256"/>
  <p:tag name="RES" val="1200"/>
  <p:tag name="BLEND" val="0"/>
  <p:tag name="TRANSPARENT" val="0"/>
  <p:tag name="TBUG" val="0"/>
  <p:tag name="ALLOWFS" val="0"/>
  <p:tag name="ORIGWIDTH" val="9"/>
  <p:tag name="PICTUREFILESIZE" val="26462"/>
</p:tagLst>
</file>

<file path=ppt/tags/tag27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M(x)$&#10;\end{document}"/>
  <p:tag name="FILENAME" val="TP_tmp"/>
  <p:tag name="FORMAT" val="bmpmono"/>
  <p:tag name="RES" val="600"/>
  <p:tag name="BLEND" val="0"/>
  <p:tag name="TRANSPARENT" val="1"/>
  <p:tag name="TBUG" val="0"/>
  <p:tag name="ALLOWFS" val="0"/>
  <p:tag name="ORIGWIDTH" val="23"/>
  <p:tag name="PICTUREFILESIZE" val="2270"/>
</p:tagLst>
</file>

<file path=ppt/tags/tag27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x$&#10;\end{document}"/>
  <p:tag name="FILENAME" val="TP_tmp"/>
  <p:tag name="FORMAT" val="bmpmono"/>
  <p:tag name="RES" val="600"/>
  <p:tag name="BLEND" val="0"/>
  <p:tag name="TRANSPARENT" val="1"/>
  <p:tag name="TBUG" val="0"/>
  <p:tag name="ALLOWFS" val="0"/>
  <p:tag name="ORIGWIDTH" val="6"/>
  <p:tag name="PICTUREFILESIZE" val="398"/>
</p:tagLst>
</file>

<file path=ppt/tags/tag27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L$&#10;\end{document}"/>
  <p:tag name="FILENAME" val="TP_tmp"/>
  <p:tag name="FORMAT" val="bmpmono"/>
  <p:tag name="RES" val="600"/>
  <p:tag name="BLEND" val="0"/>
  <p:tag name="TRANSPARENT" val="1"/>
  <p:tag name="TBUG" val="0"/>
  <p:tag name="ALLOWFS" val="0"/>
  <p:tag name="ORIGWIDTH" val="7"/>
  <p:tag name="PICTUREFILESIZE" val="598"/>
</p:tagLst>
</file>

<file path=ppt/tags/tag27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w_1,R_1$&#10;\end{document}"/>
  <p:tag name="FILENAME" val="TP_tmp"/>
  <p:tag name="FORMAT" val="bmpmono"/>
  <p:tag name="RES" val="600"/>
  <p:tag name="BLEND" val="0"/>
  <p:tag name="TRANSPARENT" val="1"/>
  <p:tag name="TBUG" val="0"/>
  <p:tag name="ALLOWFS" val="0"/>
  <p:tag name="ORIGWIDTH" val="27"/>
  <p:tag name="PICTUREFILESIZE" val="2718"/>
</p:tagLst>
</file>

<file path=ppt/tags/tag27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theta_2,M_2$&#10;\end{document}"/>
  <p:tag name="FILENAME" val="TP_tmp"/>
  <p:tag name="FORMAT" val="bmpmono"/>
  <p:tag name="RES" val="600"/>
  <p:tag name="BLEND" val="0"/>
  <p:tag name="TRANSPARENT" val="1"/>
  <p:tag name="TBUG" val="0"/>
  <p:tag name="ALLOWFS" val="0"/>
  <p:tag name="ORIGWIDTH" val="27"/>
  <p:tag name="PICTUREFILESIZE" val="2718"/>
</p:tagLst>
</file>

<file path=ppt/tags/tag27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theta_1,M_1$&#10;\end{document}"/>
  <p:tag name="FILENAME" val="TP_tmp"/>
  <p:tag name="FORMAT" val="bmpmono"/>
  <p:tag name="RES" val="600"/>
  <p:tag name="BLEND" val="0"/>
  <p:tag name="TRANSPARENT" val="1"/>
  <p:tag name="TBUG" val="0"/>
  <p:tag name="ALLOWFS" val="0"/>
  <p:tag name="ORIGWIDTH" val="27"/>
  <p:tag name="PICTUREFILESIZE" val="2718"/>
</p:tagLst>
</file>

<file path=ppt/tags/tag27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w_2, R_2$&#10;\end{document}"/>
  <p:tag name="FILENAME" val="TP_tmp"/>
  <p:tag name="FORMAT" val="bmpmono"/>
  <p:tag name="RES" val="600"/>
  <p:tag name="BLEND" val="0"/>
  <p:tag name="TRANSPARENT" val="1"/>
  <p:tag name="TBUG" val="0"/>
  <p:tag name="ALLOWFS" val="0"/>
  <p:tag name="ORIGWIDTH" val="27"/>
  <p:tag name="PICTUREFILESIZE" val="2718"/>
</p:tagLst>
</file>

<file path=ppt/tags/tag27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begin{center}&#10;\bf{Assignment 1} \\&#10;Basic FE procedures&#10;\end{center}&#10;\begin{enumerate}&#10;\item[Pr.1:] Consider a 2 noded element that is designed to model &#10;the Ohm's law. The dofs are the potentials at the&#10;node $V_1$ and $V_2$. The element &#10;obeys the Ohm's law&#10;\begin{displaymath}&#10;\Delta V = I R,&#10;\end{displaymath}&#10;where $\Delta V$ is the potential drop across an element, $I$ is the &#10;current flowing through it and $R$ is the resistance. &#10;Also note that electric current flows from higher to lower potential.&#10; Using the basic definition of stiffness, and $I$ as the &#10;`force' and the nodal potential $V$ as `displacement', &#10;formulate the stiffness matrix&#10;for this element. &#10;&#10;Now use this element to set up the matrix equation for the circuit shown.&#10;Find all the currents and potential drops.&#10;&#10;\end{enumerate}&#10;\end{document}&#10;"/>
  <p:tag name="FILENAME" val="TP_tmp"/>
  <p:tag name="FORMAT" val="bmp256"/>
  <p:tag name="RES" val="1200"/>
  <p:tag name="BLEND" val="0"/>
  <p:tag name="TRANSPARENT" val="1"/>
  <p:tag name="TBUG" val="0"/>
  <p:tag name="ALLOWFS" val="0"/>
  <p:tag name="ORIGWIDTH" val="346"/>
  <p:tag name="PICTUREFILESIZE" val="16728278"/>
</p:tagLst>
</file>

<file path=ppt/tags/tag27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2$&#10;\end{document}"/>
  <p:tag name="FILENAME" val="TP_tmp"/>
  <p:tag name="FORMAT" val="bmpmono"/>
  <p:tag name="RES" val="600"/>
  <p:tag name="BLEND" val="0"/>
  <p:tag name="TRANSPARENT" val="1"/>
  <p:tag name="TBUG" val="0"/>
  <p:tag name="ALLOWFS" val="0"/>
  <p:tag name="ORIGWIDTH" val="5"/>
  <p:tag name="PICTUREFILESIZE" val="526"/>
</p:tagLst>
</file>

<file path=ppt/tags/tag27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I_1$&#10;\end{document}"/>
  <p:tag name="FILENAME" val="TP_tmp"/>
  <p:tag name="FORMAT" val="bmpmono"/>
  <p:tag name="RES" val="600"/>
  <p:tag name="BLEND" val="0"/>
  <p:tag name="TRANSPARENT" val="1"/>
  <p:tag name="TBUG" val="0"/>
  <p:tag name="ALLOWFS" val="0"/>
  <p:tag name="ORIGWIDTH" val="8"/>
  <p:tag name="PICTUREFILESIZE" val="1058"/>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k_5$&#10;\end{document}&#10;"/>
  <p:tag name="FILENAME" val="TP_tmp"/>
  <p:tag name="FORMAT" val="bmp256"/>
  <p:tag name="RES" val="1200"/>
  <p:tag name="BLEND" val="0"/>
  <p:tag name="TRANSPARENT" val="0"/>
  <p:tag name="TBUG" val="0"/>
  <p:tag name="ALLOWFS" val="0"/>
  <p:tag name="ORIGWIDTH" val="9"/>
  <p:tag name="PICTUREFILESIZE" val="26462"/>
</p:tagLst>
</file>

<file path=ppt/tags/tag28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I_2$&#10;\end{document}"/>
  <p:tag name="FILENAME" val="TP_tmp"/>
  <p:tag name="FORMAT" val="bmpmono"/>
  <p:tag name="RES" val="600"/>
  <p:tag name="BLEND" val="0"/>
  <p:tag name="TRANSPARENT" val="1"/>
  <p:tag name="TBUG" val="0"/>
  <p:tag name="ALLOWFS" val="0"/>
  <p:tag name="ORIGWIDTH" val="8"/>
  <p:tag name="PICTUREFILESIZE" val="1058"/>
</p:tagLst>
</file>

<file path=ppt/tags/tag28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V_1$&#10;\end{document}"/>
  <p:tag name="FILENAME" val="TP_tmp"/>
  <p:tag name="FORMAT" val="bmpmono"/>
  <p:tag name="RES" val="600"/>
  <p:tag name="BLEND" val="0"/>
  <p:tag name="TRANSPARENT" val="1"/>
  <p:tag name="TBUG" val="0"/>
  <p:tag name="ALLOWFS" val="0"/>
  <p:tag name="ORIGWIDTH" val="9"/>
  <p:tag name="PICTUREFILESIZE" val="1058"/>
</p:tagLst>
</file>

<file path=ppt/tags/tag28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V_2$&#10;\end{document}"/>
  <p:tag name="FILENAME" val="TP_tmp"/>
  <p:tag name="FORMAT" val="bmpmono"/>
  <p:tag name="RES" val="600"/>
  <p:tag name="BLEND" val="0"/>
  <p:tag name="TRANSPARENT" val="1"/>
  <p:tag name="TBUG" val="0"/>
  <p:tag name="ALLOWFS" val="0"/>
  <p:tag name="ORIGWIDTH" val="10"/>
  <p:tag name="PICTUREFILESIZE" val="1058"/>
</p:tagLst>
</file>

<file path=ppt/tags/tag28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R$&#10;\end{document}"/>
  <p:tag name="FILENAME" val="TP_tmp"/>
  <p:tag name="FORMAT" val="bmpmono"/>
  <p:tag name="RES" val="600"/>
  <p:tag name="BLEND" val="0"/>
  <p:tag name="TRANSPARENT" val="1"/>
  <p:tag name="TBUG" val="0"/>
  <p:tag name="ALLOWFS" val="0"/>
  <p:tag name="ORIGWIDTH" val="8"/>
  <p:tag name="PICTUREFILESIZE" val="866"/>
</p:tagLst>
</file>

<file path=ppt/tags/tag28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2$&#10;\end{document}"/>
  <p:tag name="FILENAME" val="TP_tmp"/>
  <p:tag name="FORMAT" val="bmpmono"/>
  <p:tag name="RES" val="600"/>
  <p:tag name="BLEND" val="0"/>
  <p:tag name="TRANSPARENT" val="1"/>
  <p:tag name="TBUG" val="0"/>
  <p:tag name="ALLOWFS" val="0"/>
  <p:tag name="ORIGWIDTH" val="5"/>
  <p:tag name="PICTUREFILESIZE" val="526"/>
</p:tagLst>
</file>

<file path=ppt/tags/tag28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10 \; \mathrm{\Omega}$&#10;\end{document}"/>
  <p:tag name="FILENAME" val="TP_tmp"/>
  <p:tag name="FORMAT" val="bmpmono"/>
  <p:tag name="RES" val="600"/>
  <p:tag name="BLEND" val="0"/>
  <p:tag name="TRANSPARENT" val="1"/>
  <p:tag name="TBUG" val="0"/>
  <p:tag name="ALLOWFS" val="0"/>
  <p:tag name="ORIGWIDTH" val="20"/>
  <p:tag name="PICTUREFILESIZE" val="1670"/>
</p:tagLst>
</file>

<file path=ppt/tags/tag28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10 \; \mathrm{\Omega}$&#10;\end{document}"/>
  <p:tag name="FILENAME" val="TP_tmp"/>
  <p:tag name="FORMAT" val="bmpmono"/>
  <p:tag name="RES" val="600"/>
  <p:tag name="BLEND" val="0"/>
  <p:tag name="TRANSPARENT" val="1"/>
  <p:tag name="TBUG" val="0"/>
  <p:tag name="ALLOWFS" val="0"/>
  <p:tag name="ORIGWIDTH" val="20"/>
  <p:tag name="PICTUREFILESIZE" val="1670"/>
</p:tagLst>
</file>

<file path=ppt/tags/tag28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5 \; \mathrm{\Omega}$&#10;\end{document}"/>
  <p:tag name="FILENAME" val="TP_tmp"/>
  <p:tag name="FORMAT" val="bmpmono"/>
  <p:tag name="RES" val="600"/>
  <p:tag name="BLEND" val="0"/>
  <p:tag name="TRANSPARENT" val="1"/>
  <p:tag name="TBUG" val="0"/>
  <p:tag name="ALLOWFS" val="0"/>
  <p:tag name="ORIGWIDTH" val="15"/>
  <p:tag name="PICTUREFILESIZE" val="1134"/>
</p:tagLst>
</file>

<file path=ppt/tags/tag28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5 \; \mathrm{\Omega}$&#10;\end{document}"/>
  <p:tag name="FILENAME" val="TP_tmp"/>
  <p:tag name="FORMAT" val="bmpmono"/>
  <p:tag name="RES" val="600"/>
  <p:tag name="BLEND" val="0"/>
  <p:tag name="TRANSPARENT" val="1"/>
  <p:tag name="TBUG" val="0"/>
  <p:tag name="ALLOWFS" val="0"/>
  <p:tag name="ORIGWIDTH" val="15"/>
  <p:tag name="PICTUREFILESIZE" val="1134"/>
</p:tagLst>
</file>

<file path=ppt/tags/tag28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20 \; \mathrm{\Omega}$&#10;\end{document}"/>
  <p:tag name="FILENAME" val="TP_tmp"/>
  <p:tag name="FORMAT" val="bmpmono"/>
  <p:tag name="RES" val="600"/>
  <p:tag name="BLEND" val="0"/>
  <p:tag name="TRANSPARENT" val="1"/>
  <p:tag name="TBUG" val="0"/>
  <p:tag name="ALLOWFS" val="0"/>
  <p:tag name="ORIGWIDTH" val="20"/>
  <p:tag name="PICTUREFILESIZE" val="1670"/>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2,F_2^{(2)}$&#10;\end{document}&#10;"/>
  <p:tag name="FILENAME" val="TP_tmp"/>
  <p:tag name="FORMAT" val="bmp256"/>
  <p:tag name="RES" val="1200"/>
  <p:tag name="BLEND" val="0"/>
  <p:tag name="TRANSPARENT" val="0"/>
  <p:tag name="TBUG" val="0"/>
  <p:tag name="ALLOWFS" val="0"/>
  <p:tag name="ORIGWIDTH" val="33"/>
  <p:tag name="PICTUREFILESIZE" val="129694"/>
</p:tagLst>
</file>

<file path=ppt/tags/tag29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15 \; \mathrm{\Omega}$&#10;\end{document}"/>
  <p:tag name="FILENAME" val="TP_tmp"/>
  <p:tag name="FORMAT" val="bmpmono"/>
  <p:tag name="RES" val="600"/>
  <p:tag name="BLEND" val="0"/>
  <p:tag name="TRANSPARENT" val="1"/>
  <p:tag name="TBUG" val="0"/>
  <p:tag name="ALLOWFS" val="0"/>
  <p:tag name="ORIGWIDTH" val="20"/>
  <p:tag name="PICTUREFILESIZE" val="1670"/>
</p:tagLst>
</file>

<file path=ppt/tags/tag29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V_1=200 \; \mathrm{V}$&#10;\end{document}"/>
  <p:tag name="FILENAME" val="TP_tmp"/>
  <p:tag name="FORMAT" val="bmpmono"/>
  <p:tag name="RES" val="600"/>
  <p:tag name="BLEND" val="0"/>
  <p:tag name="TRANSPARENT" val="1"/>
  <p:tag name="TBUG" val="0"/>
  <p:tag name="ALLOWFS" val="0"/>
  <p:tag name="ORIGWIDTH" val="49"/>
  <p:tag name="PICTUREFILESIZE" val="4378"/>
</p:tagLst>
</file>

<file path=ppt/tags/tag29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V_6=0 \; \mathrm{V}$&#10;\end{document}"/>
  <p:tag name="FILENAME" val="TP_tmp"/>
  <p:tag name="FORMAT" val="bmpmono"/>
  <p:tag name="RES" val="600"/>
  <p:tag name="BLEND" val="0"/>
  <p:tag name="TRANSPARENT" val="1"/>
  <p:tag name="TBUG" val="0"/>
  <p:tag name="ALLOWFS" val="0"/>
  <p:tag name="ORIGWIDTH" val="39"/>
  <p:tag name="PICTUREFILESIZE" val="3714"/>
</p:tagLst>
</file>

<file path=ppt/tags/tag29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1$&#10;\end{document}"/>
  <p:tag name="FILENAME" val="TP_tmp"/>
  <p:tag name="FORMAT" val="bmpmono"/>
  <p:tag name="RES" val="600"/>
  <p:tag name="BLEND" val="0"/>
  <p:tag name="TRANSPARENT" val="1"/>
  <p:tag name="TBUG" val="0"/>
  <p:tag name="ALLOWFS" val="0"/>
  <p:tag name="ORIGWIDTH" val="4"/>
  <p:tag name="PICTUREFILESIZE" val="526"/>
</p:tagLst>
</file>

<file path=ppt/tags/tag29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3$&#10;\end{document}"/>
  <p:tag name="FILENAME" val="TP_tmp"/>
  <p:tag name="FORMAT" val="bmpmono"/>
  <p:tag name="RES" val="600"/>
  <p:tag name="BLEND" val="0"/>
  <p:tag name="TRANSPARENT" val="1"/>
  <p:tag name="TBUG" val="0"/>
  <p:tag name="ALLOWFS" val="0"/>
  <p:tag name="ORIGWIDTH" val="5"/>
  <p:tag name="PICTUREFILESIZE" val="526"/>
</p:tagLst>
</file>

<file path=ppt/tags/tag29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4$&#10;\end{document}"/>
  <p:tag name="FILENAME" val="TP_tmp"/>
  <p:tag name="FORMAT" val="bmpmono"/>
  <p:tag name="RES" val="600"/>
  <p:tag name="BLEND" val="0"/>
  <p:tag name="TRANSPARENT" val="1"/>
  <p:tag name="TBUG" val="0"/>
  <p:tag name="ALLOWFS" val="0"/>
  <p:tag name="ORIGWIDTH" val="6"/>
  <p:tag name="PICTUREFILESIZE" val="526"/>
</p:tagLst>
</file>

<file path=ppt/tags/tag29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5$&#10;\end{document}"/>
  <p:tag name="FILENAME" val="TP_tmp"/>
  <p:tag name="FORMAT" val="bmpmono"/>
  <p:tag name="RES" val="600"/>
  <p:tag name="BLEND" val="0"/>
  <p:tag name="TRANSPARENT" val="1"/>
  <p:tag name="TBUG" val="0"/>
  <p:tag name="ALLOWFS" val="0"/>
  <p:tag name="ORIGWIDTH" val="5"/>
  <p:tag name="PICTUREFILESIZE" val="526"/>
</p:tagLst>
</file>

<file path=ppt/tags/tag29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6$&#10;\end{document}"/>
  <p:tag name="FILENAME" val="TP_tmp"/>
  <p:tag name="FORMAT" val="bmpmono"/>
  <p:tag name="RES" val="600"/>
  <p:tag name="BLEND" val="0"/>
  <p:tag name="TRANSPARENT" val="1"/>
  <p:tag name="TBUG" val="0"/>
  <p:tag name="ALLOWFS" val="0"/>
  <p:tag name="ORIGWIDTH" val="5"/>
  <p:tag name="PICTUREFILESIZE" val="526"/>
</p:tagLst>
</file>

<file path=ppt/tags/tag29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begin{enumerate}&#10;\item[Pr. 2:] Steady, fully developed flows of viscous, incompressible &#10;fluids through circular pipes have velocity fields of the form&#10;\begin{displaymath}&#10;v_x = - \frac{1}{4 \mu} \frac{d P}{d x} \left [ 1 - \left ( \frac{2 r}{d} &#10;\right )^2 \right ],&#10;\end{displaymath}&#10;where, $d P/d x$ is the pressure gradient, $\mu$ the viscosity of the &#10;fluid, $d$ the diameter of the pipe. The volume flow rate $Q$ is &#10;obtained by integrating over the pipe cross section:&#10;\begin{displaymath}&#10;Q = - \frac{\pi d^4}{128 \mu} \frac{d P}{d x}.&#10;\end{displaymath}&#10;The negative sign shows that flow occurs in the direction of negative &#10;pressure gradient. Design an element with two dofs, $P_1$, $P_2$, the &#10;pressures at the nodes and formulate a stiffness matrix connecting the &#10;nodal pressures to the nodal flow rates $Q_1$ and $Q_2$. The element &#10;length is $L$. Again, use the basic definition of the stiffnss matrix.&#10;\end{enumerate}&#10;\end{document}"/>
  <p:tag name="FILENAME" val="TP_tmp"/>
  <p:tag name="FORMAT" val="bmpmono"/>
  <p:tag name="RES" val="600"/>
  <p:tag name="BLEND" val="0"/>
  <p:tag name="TRANSPARENT" val="1"/>
  <p:tag name="TBUG" val="0"/>
  <p:tag name="ALLOWFS" val="0"/>
  <p:tag name="ORIGWIDTH" val="350"/>
  <p:tag name="PICTUREFILESIZE" val="637806"/>
</p:tagLst>
</file>

<file path=ppt/tags/tag29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x$&#10;\end{document}"/>
  <p:tag name="FILENAME" val="TP_tmp"/>
  <p:tag name="FORMAT" val="bmpmono"/>
  <p:tag name="RES" val="600"/>
  <p:tag name="BLEND" val="0"/>
  <p:tag name="TRANSPARENT" val="1"/>
  <p:tag name="TBUG" val="0"/>
  <p:tag name="ALLOWFS" val="0"/>
  <p:tag name="ORIGWIDTH" val="6"/>
  <p:tag name="PICTUREFILESIZE" val="39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6R$&#10;\end{document}&#10;"/>
  <p:tag name="FILENAME" val="TP_tmp"/>
  <p:tag name="FORMAT" val="bmp256"/>
  <p:tag name="RES" val="1200"/>
  <p:tag name="BLEND" val="0"/>
  <p:tag name="TRANSPARENT" val="0"/>
  <p:tag name="TBUG" val="0"/>
  <p:tag name="ALLOWFS" val="0"/>
  <p:tag name="ORIGWIDTH" val="28"/>
  <p:tag name="PICTUREFILESIZE" val="11807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1,F_1^{(2)}$&#10;\end{document}&#10;"/>
  <p:tag name="FILENAME" val="TP_tmp"/>
  <p:tag name="FORMAT" val="bmp256"/>
  <p:tag name="RES" val="1200"/>
  <p:tag name="BLEND" val="0"/>
  <p:tag name="TRANSPARENT" val="0"/>
  <p:tag name="TBUG" val="0"/>
  <p:tag name="ALLOWFS" val="0"/>
  <p:tag name="ORIGWIDTH" val="33"/>
  <p:tag name="PICTUREFILESIZE" val="129694"/>
</p:tagLst>
</file>

<file path=ppt/tags/tag30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r$&#10;\end{document}"/>
  <p:tag name="FILENAME" val="TP_tmp"/>
  <p:tag name="FORMAT" val="bmpmono"/>
  <p:tag name="RES" val="600"/>
  <p:tag name="BLEND" val="0"/>
  <p:tag name="TRANSPARENT" val="1"/>
  <p:tag name="TBUG" val="0"/>
  <p:tag name="ALLOWFS" val="0"/>
  <p:tag name="ORIGWIDTH" val="5"/>
  <p:tag name="PICTUREFILESIZE" val="398"/>
</p:tagLst>
</file>

<file path=ppt/tags/tag30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2$&#10;\end{document}"/>
  <p:tag name="FILENAME" val="TP_tmp"/>
  <p:tag name="FORMAT" val="bmpmono"/>
  <p:tag name="RES" val="600"/>
  <p:tag name="BLEND" val="0"/>
  <p:tag name="TRANSPARENT" val="1"/>
  <p:tag name="TBUG" val="0"/>
  <p:tag name="ALLOWFS" val="0"/>
  <p:tag name="ORIGWIDTH" val="5"/>
  <p:tag name="PICTUREFILESIZE" val="526"/>
</p:tagLst>
</file>

<file path=ppt/tags/tag30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Q_1$&#10;\end{document}"/>
  <p:tag name="FILENAME" val="TP_tmp"/>
  <p:tag name="FORMAT" val="bmpmono"/>
  <p:tag name="RES" val="600"/>
  <p:tag name="BLEND" val="0"/>
  <p:tag name="TRANSPARENT" val="1"/>
  <p:tag name="TBUG" val="0"/>
  <p:tag name="ALLOWFS" val="0"/>
  <p:tag name="ORIGWIDTH" val="12"/>
  <p:tag name="PICTUREFILESIZE" val="1390"/>
</p:tagLst>
</file>

<file path=ppt/tags/tag30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Q_2$&#10;\end{document}"/>
  <p:tag name="FILENAME" val="TP_tmp"/>
  <p:tag name="FORMAT" val="bmpmono"/>
  <p:tag name="RES" val="600"/>
  <p:tag name="BLEND" val="0"/>
  <p:tag name="TRANSPARENT" val="1"/>
  <p:tag name="TBUG" val="0"/>
  <p:tag name="ALLOWFS" val="0"/>
  <p:tag name="ORIGWIDTH" val="12"/>
  <p:tag name="PICTUREFILESIZE" val="1390"/>
</p:tagLst>
</file>

<file path=ppt/tags/tag30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P_1$&#10;\end{document}"/>
  <p:tag name="FILENAME" val="TP_tmp"/>
  <p:tag name="FORMAT" val="bmpmono"/>
  <p:tag name="RES" val="600"/>
  <p:tag name="BLEND" val="0"/>
  <p:tag name="TRANSPARENT" val="1"/>
  <p:tag name="TBUG" val="0"/>
  <p:tag name="ALLOWFS" val="0"/>
  <p:tag name="ORIGWIDTH" val="10"/>
  <p:tag name="PICTUREFILESIZE" val="1058"/>
</p:tagLst>
</file>

<file path=ppt/tags/tag30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P_2$&#10;\end{document}"/>
  <p:tag name="FILENAME" val="TP_tmp"/>
  <p:tag name="FORMAT" val="bmpmono"/>
  <p:tag name="RES" val="600"/>
  <p:tag name="BLEND" val="0"/>
  <p:tag name="TRANSPARENT" val="1"/>
  <p:tag name="TBUG" val="0"/>
  <p:tag name="ALLOWFS" val="0"/>
  <p:tag name="ORIGWIDTH" val="10"/>
  <p:tag name="PICTUREFILESIZE" val="1058"/>
</p:tagLst>
</file>

<file path=ppt/tags/tag30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1$&#10;\end{document}"/>
  <p:tag name="FILENAME" val="TP_tmp"/>
  <p:tag name="FORMAT" val="bmpmono"/>
  <p:tag name="RES" val="600"/>
  <p:tag name="BLEND" val="0"/>
  <p:tag name="TRANSPARENT" val="1"/>
  <p:tag name="TBUG" val="0"/>
  <p:tag name="ALLOWFS" val="0"/>
  <p:tag name="ORIGWIDTH" val="4"/>
  <p:tag name="PICTUREFILESIZE" val="526"/>
</p:tagLst>
</file>

<file path=ppt/tags/tag30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begin{enumerate}&#10;\item[Pr. 3:] We wish to model 1-d heat transfer through thick plane walls. &#10;The governing equation is&#10;\begin{displaymath}&#10;Q= - k A \frac{d T}{d x},&#10;\end{displaymath}&#10;implying that the heat flow is proportional to the temperature gradient&#10;in the $x$ direction. At the boundaries either the temperature is specified&#10;as&#10;$T=T_0$ or a convective boundary condition of the &#10;form  $Q + hA (T - T_\infty)  = 0$ applies. Here, $T_0$ is a specified&#10;temperature and $Q_0$ a specified heat flow rate. The convective&#10;heat transfer rate through a boundary of area $A$ is $hA (T - T_\infty)$.&#10;Solve this equation and formulate a 1-d element governing heat &#10;transfer through a thick wall. The nodal dofs are temperatures and &#10;the `forces' are the heat flow rate. Assume a wall thickness of $H$.&#10;\end{enumerate}&#10;\end{document}"/>
  <p:tag name="FILENAME" val="TP_tmp"/>
  <p:tag name="FORMAT" val="bmpmono"/>
  <p:tag name="RES" val="600"/>
  <p:tag name="BLEND" val="0"/>
  <p:tag name="TRANSPARENT" val="1"/>
  <p:tag name="TBUG" val="0"/>
  <p:tag name="ALLOWFS" val="0"/>
  <p:tag name="ORIGWIDTH" val="350"/>
  <p:tag name="PICTUREFILESIZE" val="432462"/>
</p:tagLst>
</file>

<file path=ppt/tags/tag30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x$&#10;\end{document}"/>
  <p:tag name="FILENAME" val="TP_tmp"/>
  <p:tag name="FORMAT" val="bmpmono"/>
  <p:tag name="RES" val="600"/>
  <p:tag name="BLEND" val="0"/>
  <p:tag name="TRANSPARENT" val="1"/>
  <p:tag name="TBUG" val="0"/>
  <p:tag name="ALLOWFS" val="0"/>
  <p:tag name="ORIGWIDTH" val="6"/>
  <p:tag name="PICTUREFILESIZE" val="398"/>
</p:tagLst>
</file>

<file path=ppt/tags/tag30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Q_1$&#10;\end{document}"/>
  <p:tag name="FILENAME" val="TP_tmp"/>
  <p:tag name="FORMAT" val="bmpmono"/>
  <p:tag name="RES" val="600"/>
  <p:tag name="BLEND" val="0"/>
  <p:tag name="TRANSPARENT" val="1"/>
  <p:tag name="TBUG" val="0"/>
  <p:tag name="ALLOWFS" val="0"/>
  <p:tag name="ORIGWIDTH" val="12"/>
  <p:tag name="PICTUREFILESIZE" val="1390"/>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1,F_1^{(3)}$&#10;\end{document}&#10;"/>
  <p:tag name="FILENAME" val="TP_tmp"/>
  <p:tag name="FORMAT" val="bmp256"/>
  <p:tag name="RES" val="1200"/>
  <p:tag name="BLEND" val="0"/>
  <p:tag name="TRANSPARENT" val="0"/>
  <p:tag name="TBUG" val="0"/>
  <p:tag name="ALLOWFS" val="0"/>
  <p:tag name="ORIGWIDTH" val="33"/>
  <p:tag name="PICTUREFILESIZE" val="129694"/>
</p:tagLst>
</file>

<file path=ppt/tags/tag3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Q_1$&#10;\end{document}"/>
  <p:tag name="FILENAME" val="TP_tmp"/>
  <p:tag name="FORMAT" val="bmpmono"/>
  <p:tag name="RES" val="600"/>
  <p:tag name="BLEND" val="0"/>
  <p:tag name="TRANSPARENT" val="1"/>
  <p:tag name="TBUG" val="0"/>
  <p:tag name="ALLOWFS" val="0"/>
  <p:tag name="ORIGWIDTH" val="12"/>
  <p:tag name="PICTUREFILESIZE" val="1390"/>
</p:tagLst>
</file>

<file path=ppt/tags/tag3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2$&#10;\end{document}"/>
  <p:tag name="FILENAME" val="TP_tmp"/>
  <p:tag name="FORMAT" val="bmpmono"/>
  <p:tag name="RES" val="600"/>
  <p:tag name="BLEND" val="0"/>
  <p:tag name="TRANSPARENT" val="1"/>
  <p:tag name="TBUG" val="0"/>
  <p:tag name="ALLOWFS" val="0"/>
  <p:tag name="ORIGWIDTH" val="5"/>
  <p:tag name="PICTUREFILESIZE" val="526"/>
</p:tagLst>
</file>

<file path=ppt/tags/tag3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T_1$&#10;\end{document}"/>
  <p:tag name="FILENAME" val="TP_tmp"/>
  <p:tag name="FORMAT" val="bmpmono"/>
  <p:tag name="RES" val="600"/>
  <p:tag name="BLEND" val="0"/>
  <p:tag name="TRANSPARENT" val="1"/>
  <p:tag name="TBUG" val="0"/>
  <p:tag name="ALLOWFS" val="0"/>
  <p:tag name="ORIGWIDTH" val="9"/>
  <p:tag name="PICTUREFILESIZE" val="962"/>
</p:tagLst>
</file>

<file path=ppt/tags/tag3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T_2$&#10;\end{document}"/>
  <p:tag name="FILENAME" val="TP_tmp"/>
  <p:tag name="FORMAT" val="bmpmono"/>
  <p:tag name="RES" val="600"/>
  <p:tag name="BLEND" val="0"/>
  <p:tag name="TRANSPARENT" val="1"/>
  <p:tag name="TBUG" val="0"/>
  <p:tag name="ALLOWFS" val="0"/>
  <p:tag name="ORIGWIDTH" val="10"/>
  <p:tag name="PICTUREFILESIZE" val="962"/>
</p:tagLst>
</file>

<file path=ppt/tags/tag3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1$&#10;\end{document}"/>
  <p:tag name="FILENAME" val="TP_tmp"/>
  <p:tag name="FORMAT" val="bmpmono"/>
  <p:tag name="RES" val="600"/>
  <p:tag name="BLEND" val="0"/>
  <p:tag name="TRANSPARENT" val="1"/>
  <p:tag name="TBUG" val="0"/>
  <p:tag name="ALLOWFS" val="0"/>
  <p:tag name="ORIGWIDTH" val="4"/>
  <p:tag name="PICTUREFILESIZE" val="526"/>
</p:tagLst>
</file>

<file path=ppt/tags/tag3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H$&#10;\end{document}"/>
  <p:tag name="FILENAME" val="TP_tmp"/>
  <p:tag name="FORMAT" val="bmpmono"/>
  <p:tag name="RES" val="600"/>
  <p:tag name="BLEND" val="0"/>
  <p:tag name="TRANSPARENT" val="1"/>
  <p:tag name="TBUG" val="0"/>
  <p:tag name="ALLOWFS" val="0"/>
  <p:tag name="ORIGWIDTH" val="9"/>
  <p:tag name="PICTUREFILESIZE" val="866"/>
</p:tagLst>
</file>

<file path=ppt/tags/tag3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hA(T_1 - T_\infty)$&#10;\end{document}"/>
  <p:tag name="FILENAME" val="TP_tmp"/>
  <p:tag name="FORMAT" val="bmpmono"/>
  <p:tag name="RES" val="600"/>
  <p:tag name="BLEND" val="0"/>
  <p:tag name="TRANSPARENT" val="1"/>
  <p:tag name="TBUG" val="0"/>
  <p:tag name="ALLOWFS" val="0"/>
  <p:tag name="ORIGWIDTH" val="57"/>
  <p:tag name="PICTUREFILESIZE" val="5582"/>
</p:tagLst>
</file>

<file path=ppt/tags/tag3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hA(T_2 - T_\infty)$&#10;\end{document}"/>
  <p:tag name="FILENAME" val="TP_tmp"/>
  <p:tag name="FORMAT" val="bmpmono"/>
  <p:tag name="RES" val="600"/>
  <p:tag name="BLEND" val="0"/>
  <p:tag name="TRANSPARENT" val="1"/>
  <p:tag name="TBUG" val="0"/>
  <p:tag name="ALLOWFS" val="0"/>
  <p:tag name="ORIGWIDTH" val="57"/>
  <p:tag name="PICTUREFILESIZE" val="5582"/>
</p:tagLst>
</file>

<file path=ppt/tags/tag3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2$&#10;\end{document}"/>
  <p:tag name="FILENAME" val="TP_tmp"/>
  <p:tag name="FORMAT" val="bmpmono"/>
  <p:tag name="RES" val="600"/>
  <p:tag name="BLEND" val="0"/>
  <p:tag name="TRANSPARENT" val="1"/>
  <p:tag name="TBUG" val="0"/>
  <p:tag name="ALLOWFS" val="0"/>
  <p:tag name="ORIGWIDTH" val="5"/>
  <p:tag name="PICTUREFILESIZE" val="526"/>
</p:tagLst>
</file>

<file path=ppt/tags/tag3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1$&#10;\end{document}"/>
  <p:tag name="FILENAME" val="TP_tmp"/>
  <p:tag name="FORMAT" val="bmpmono"/>
  <p:tag name="RES" val="600"/>
  <p:tag name="BLEND" val="0"/>
  <p:tag name="TRANSPARENT" val="1"/>
  <p:tag name="TBUG" val="0"/>
  <p:tag name="ALLOWFS" val="0"/>
  <p:tag name="ORIGWIDTH" val="4"/>
  <p:tag name="PICTUREFILESIZE" val="526"/>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1,F_1^{(4)}$&#10;\end{document}&#10;"/>
  <p:tag name="FILENAME" val="TP_tmp"/>
  <p:tag name="FORMAT" val="bmp256"/>
  <p:tag name="RES" val="1200"/>
  <p:tag name="BLEND" val="0"/>
  <p:tag name="TRANSPARENT" val="0"/>
  <p:tag name="TBUG" val="0"/>
  <p:tag name="ALLOWFS" val="0"/>
  <p:tag name="ORIGWIDTH" val="33"/>
  <p:tag name="PICTUREFILESIZE" val="129694"/>
</p:tagLst>
</file>

<file path=ppt/tags/tag3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u_1,\theta_{x1}$&#10;\end{document}"/>
  <p:tag name="FILENAME" val="TP_tmp"/>
  <p:tag name="FORMAT" val="bmpmono"/>
  <p:tag name="RES" val="600"/>
  <p:tag name="BLEND" val="0"/>
  <p:tag name="TRANSPARENT" val="1"/>
  <p:tag name="TBUG" val="0"/>
  <p:tag name="ALLOWFS" val="0"/>
  <p:tag name="ORIGWIDTH" val="27"/>
  <p:tag name="PICTUREFILESIZE" val="2718"/>
</p:tagLst>
</file>

<file path=ppt/tags/tag3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v_1,\theta_{y1}$&#10;\end{document}"/>
  <p:tag name="FILENAME" val="TP_tmp"/>
  <p:tag name="FORMAT" val="bmpmono"/>
  <p:tag name="RES" val="600"/>
  <p:tag name="BLEND" val="0"/>
  <p:tag name="TRANSPARENT" val="1"/>
  <p:tag name="TBUG" val="0"/>
  <p:tag name="ALLOWFS" val="0"/>
  <p:tag name="ORIGWIDTH" val="26"/>
  <p:tag name="PICTUREFILESIZE" val="2638"/>
</p:tagLst>
</file>

<file path=ppt/tags/tag3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w_1,\theta_{z1}$&#10;\end{document}"/>
  <p:tag name="FILENAME" val="TP_tmp"/>
  <p:tag name="FORMAT" val="bmpmono"/>
  <p:tag name="RES" val="600"/>
  <p:tag name="BLEND" val="0"/>
  <p:tag name="TRANSPARENT" val="1"/>
  <p:tag name="TBUG" val="0"/>
  <p:tag name="ALLOWFS" val="0"/>
  <p:tag name="ORIGWIDTH" val="28"/>
  <p:tag name="PICTUREFILESIZE" val="2718"/>
</p:tagLst>
</file>

<file path=ppt/tags/tag3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u_2,\theta_{x2}$&#10;\end{document}"/>
  <p:tag name="FILENAME" val="TP_tmp"/>
  <p:tag name="FORMAT" val="bmpmono"/>
  <p:tag name="RES" val="600"/>
  <p:tag name="BLEND" val="0"/>
  <p:tag name="TRANSPARENT" val="1"/>
  <p:tag name="TBUG" val="0"/>
  <p:tag name="ALLOWFS" val="0"/>
  <p:tag name="ORIGWIDTH" val="28"/>
  <p:tag name="PICTUREFILESIZE" val="2718"/>
</p:tagLst>
</file>

<file path=ppt/tags/tag32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v_2,\theta_{y2}$&#10;\end{document}"/>
  <p:tag name="FILENAME" val="TP_tmp"/>
  <p:tag name="FORMAT" val="bmpmono"/>
  <p:tag name="RES" val="600"/>
  <p:tag name="BLEND" val="0"/>
  <p:tag name="TRANSPARENT" val="1"/>
  <p:tag name="TBUG" val="0"/>
  <p:tag name="ALLOWFS" val="0"/>
  <p:tag name="ORIGWIDTH" val="26"/>
  <p:tag name="PICTUREFILESIZE" val="2638"/>
</p:tagLst>
</file>

<file path=ppt/tags/tag3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w_2,\theta_{z2}$&#10;\end{document}"/>
  <p:tag name="FILENAME" val="TP_tmp"/>
  <p:tag name="FORMAT" val="bmpmono"/>
  <p:tag name="RES" val="600"/>
  <p:tag name="BLEND" val="0"/>
  <p:tag name="TRANSPARENT" val="1"/>
  <p:tag name="TBUG" val="0"/>
  <p:tag name="ALLOWFS" val="0"/>
  <p:tag name="ORIGWIDTH" val="29"/>
  <p:tag name="PICTUREFILESIZE" val="2718"/>
</p:tagLst>
</file>

<file path=ppt/tags/tag32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begin{enumerate}&#10;\item[Pr. 4:] Consider a 3-d beam element with 2 nodes per element. &#10;Each node has 6 degrees of freedom, as shown in the figure. Consider that &#10;the beam has a circular cross section with bending modulus $EI$ and &#10;torsional modulus $GJ$ where $I_{zz}=I$ and $J$ the polar monent of inertia&#10;of the cross section. Form the $12 \times 12$ stiffness matrix for this &#10;element based on the beam and truss stiffness matrices that we have &#10;derived in the class. In addition, you will need to derive the stiffness &#10;for the torsional degrees of freedom $\theta_{x1}$ and $\theta_{x2}$.&#10;\end{enumerate}&#10;\end{document}"/>
  <p:tag name="FILENAME" val="TP_tmp"/>
  <p:tag name="FORMAT" val="bmpmono"/>
  <p:tag name="RES" val="600"/>
  <p:tag name="BLEND" val="0"/>
  <p:tag name="TRANSPARENT" val="1"/>
  <p:tag name="TBUG" val="0"/>
  <p:tag name="ALLOWFS" val="0"/>
  <p:tag name="ORIGWIDTH" val="350"/>
  <p:tag name="PICTUREFILESIZE" val="285262"/>
</p:tagLst>
</file>

<file path=ppt/tags/tag3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L$&#10;\end{document}"/>
  <p:tag name="FILENAME" val="TP_tmp"/>
  <p:tag name="FORMAT" val="bmpmono"/>
  <p:tag name="RES" val="600"/>
  <p:tag name="BLEND" val="0"/>
  <p:tag name="TRANSPARENT" val="1"/>
  <p:tag name="TBUG" val="0"/>
  <p:tag name="ALLOWFS" val="0"/>
  <p:tag name="ORIGWIDTH" val="7"/>
  <p:tag name="PICTUREFILESIZE" val="598"/>
</p:tagLst>
</file>

<file path=ppt/tags/tag3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L$&#10;\end{document}"/>
  <p:tag name="FILENAME" val="TP_tmp"/>
  <p:tag name="FORMAT" val="bmpmono"/>
  <p:tag name="RES" val="600"/>
  <p:tag name="BLEND" val="0"/>
  <p:tag name="TRANSPARENT" val="1"/>
  <p:tag name="TBUG" val="0"/>
  <p:tag name="ALLOWFS" val="0"/>
  <p:tag name="ORIGWIDTH" val="7"/>
  <p:tag name="PICTUREFILESIZE" val="598"/>
</p:tagLst>
</file>

<file path=ppt/tags/tag32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P$&#10;\end{document}"/>
  <p:tag name="FILENAME" val="TP_tmp"/>
  <p:tag name="FORMAT" val="bmpmono"/>
  <p:tag name="RES" val="600"/>
  <p:tag name="BLEND" val="0"/>
  <p:tag name="TRANSPARENT" val="1"/>
  <p:tag name="TBUG" val="0"/>
  <p:tag name="ALLOWFS" val="0"/>
  <p:tag name="ORIGWIDTH" val="8"/>
  <p:tag name="PICTUREFILESIZE" val="866"/>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2,F_2^{(3)}$&#10;\end{document}&#10;"/>
  <p:tag name="FILENAME" val="TP_tmp"/>
  <p:tag name="FORMAT" val="bmp256"/>
  <p:tag name="RES" val="1200"/>
  <p:tag name="BLEND" val="0"/>
  <p:tag name="TRANSPARENT" val="0"/>
  <p:tag name="TBUG" val="0"/>
  <p:tag name="ALLOWFS" val="0"/>
  <p:tag name="ORIGWIDTH" val="33"/>
  <p:tag name="PICTUREFILESIZE" val="129694"/>
</p:tagLst>
</file>

<file path=ppt/tags/tag33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E=210 \; \mathrm{GPa}, L=1 \; \mathrm{m}, A_1=A_2=6 \times 10^{-4}&#10;\mathrm{m^2},  \\ A_3 = \sqrt{2} A_1, P=1000 \; \mathrm{kN}$&#10;\end{document}"/>
  <p:tag name="FILENAME" val="TP_tmp"/>
  <p:tag name="FORMAT" val="bmpmono"/>
  <p:tag name="RES" val="600"/>
  <p:tag name="BLEND" val="0"/>
  <p:tag name="TRANSPARENT" val="1"/>
  <p:tag name="TBUG" val="0"/>
  <p:tag name="ALLOWFS" val="0"/>
  <p:tag name="ORIGWIDTH" val="207"/>
  <p:tag name="PICTUREFILESIZE" val="41534"/>
</p:tagLst>
</file>

<file path=ppt/tags/tag33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begin{enumerate}&#10;\item[Pr. 5:] Consider the truss shown below. Form the complete stiffness &#10;matrix of the structure and determine the displacements of all the nodes,&#10;the stresses in all the members and the reaction forces. Use the &#10;penalty method to apply the boundary conditions. &#10;\end{enumerate}&#10;\end{document}"/>
  <p:tag name="FILENAME" val="TP_tmp"/>
  <p:tag name="FORMAT" val="bmpmono"/>
  <p:tag name="RES" val="600"/>
  <p:tag name="BLEND" val="0"/>
  <p:tag name="TRANSPARENT" val="1"/>
  <p:tag name="TBUG" val="0"/>
  <p:tag name="ALLOWFS" val="0"/>
  <p:tag name="ORIGWIDTH" val="350"/>
  <p:tag name="PICTUREFILESIZE" val="141006"/>
</p:tagLst>
</file>

<file path=ppt/tags/tag33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M$&#10;\end{document}"/>
  <p:tag name="FILENAME" val="TP_tmp"/>
  <p:tag name="FORMAT" val="bmpmono"/>
  <p:tag name="RES" val="600"/>
  <p:tag name="BLEND" val="0"/>
  <p:tag name="TRANSPARENT" val="1"/>
  <p:tag name="TBUG" val="0"/>
  <p:tag name="ALLOWFS" val="0"/>
  <p:tag name="ORIGWIDTH" val="11"/>
  <p:tag name="PICTUREFILESIZE" val="866"/>
</p:tagLst>
</file>

<file path=ppt/tags/tag33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E = 206 \; \mathrm{GPa}, \\&#10;A = 0.064 \; \mathrm{m^2}, I_1 = I_3=  800 \times 10^{-7} \; \mathrm{m^4}, \\&#10;I_2 = 400 \times 10^{-7} \; \mathrm{m^4}$ \\&#10;$P= 44 \; \mathrm{kN}, M=0.6 \; \mathrm{kN-m}$&#10;\end{document}"/>
  <p:tag name="FILENAME" val="TP_tmp"/>
  <p:tag name="FORMAT" val="bmpmono"/>
  <p:tag name="RES" val="600"/>
  <p:tag name="BLEND" val="0"/>
  <p:tag name="TRANSPARENT" val="1"/>
  <p:tag name="TBUG" val="0"/>
  <p:tag name="ALLOWFS" val="0"/>
  <p:tag name="ORIGWIDTH" val="173"/>
  <p:tag name="PICTUREFILESIZE" val="70534"/>
</p:tagLst>
</file>

<file path=ppt/tags/tag33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P$&#10;\end{document}"/>
  <p:tag name="FILENAME" val="TP_tmp"/>
  <p:tag name="FORMAT" val="bmpmono"/>
  <p:tag name="RES" val="600"/>
  <p:tag name="BLEND" val="0"/>
  <p:tag name="TRANSPARENT" val="1"/>
  <p:tag name="TBUG" val="0"/>
  <p:tag name="ALLOWFS" val="0"/>
  <p:tag name="ORIGWIDTH" val="8"/>
  <p:tag name="PICTUREFILESIZE" val="866"/>
</p:tagLst>
</file>

<file path=ppt/tags/tag33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begin{enumerate}&#10;\item[Pr.6:] Using combined plane bending+truss elements solve for the &#10;displacements of all vertices of the portal frame shown. &#10;\end{enumerate}&#10;\end{document}"/>
  <p:tag name="FILENAME" val="TP_tmp"/>
  <p:tag name="FORMAT" val="bmpmono"/>
  <p:tag name="RES" val="600"/>
  <p:tag name="BLEND" val="0"/>
  <p:tag name="TRANSPARENT" val="1"/>
  <p:tag name="TBUG" val="0"/>
  <p:tag name="ALLOWFS" val="0"/>
  <p:tag name="ORIGWIDTH" val="346"/>
  <p:tag name="PICTUREFILESIZE" val="66674"/>
</p:tagLst>
</file>

<file path=ppt/tags/tag33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P$&#10;\end{document}"/>
  <p:tag name="FILENAME" val="TP_tmp"/>
  <p:tag name="FORMAT" val="bmpmono"/>
  <p:tag name="RES" val="600"/>
  <p:tag name="BLEND" val="0"/>
  <p:tag name="TRANSPARENT" val="1"/>
  <p:tag name="TBUG" val="0"/>
  <p:tag name="ALLOWFS" val="0"/>
  <p:tag name="ORIGWIDTH" val="8"/>
  <p:tag name="PICTUREFILESIZE" val="866"/>
</p:tagLst>
</file>

<file path=ppt/tags/tag33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P$&#10;\end{document}"/>
  <p:tag name="FILENAME" val="TP_tmp"/>
  <p:tag name="FORMAT" val="bmpmono"/>
  <p:tag name="RES" val="600"/>
  <p:tag name="BLEND" val="0"/>
  <p:tag name="TRANSPARENT" val="1"/>
  <p:tag name="TBUG" val="0"/>
  <p:tag name="ALLOWFS" val="0"/>
  <p:tag name="ORIGWIDTH" val="8"/>
  <p:tag name="PICTUREFILESIZE" val="866"/>
</p:tagLst>
</file>

<file path=ppt/tags/tag33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P$&#10;\end{document}"/>
  <p:tag name="FILENAME" val="TP_tmp"/>
  <p:tag name="FORMAT" val="bmpmono"/>
  <p:tag name="RES" val="600"/>
  <p:tag name="BLEND" val="0"/>
  <p:tag name="TRANSPARENT" val="1"/>
  <p:tag name="TBUG" val="0"/>
  <p:tag name="ALLOWFS" val="0"/>
  <p:tag name="ORIGWIDTH" val="8"/>
  <p:tag name="PICTUREFILESIZE" val="866"/>
</p:tagLst>
</file>

<file path=ppt/tags/tag33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P$&#10;\end{document}"/>
  <p:tag name="FILENAME" val="TP_tmp"/>
  <p:tag name="FORMAT" val="bmpmono"/>
  <p:tag name="RES" val="600"/>
  <p:tag name="BLEND" val="0"/>
  <p:tag name="TRANSPARENT" val="1"/>
  <p:tag name="TBUG" val="0"/>
  <p:tag name="ALLOWFS" val="0"/>
  <p:tag name="ORIGWIDTH" val="8"/>
  <p:tag name="PICTUREFILESIZE" val="866"/>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3,F_3^{(4)}$&#10;\end{document}&#10;"/>
  <p:tag name="FILENAME" val="TP_tmp"/>
  <p:tag name="FORMAT" val="bmp256"/>
  <p:tag name="RES" val="1200"/>
  <p:tag name="BLEND" val="0"/>
  <p:tag name="TRANSPARENT" val="0"/>
  <p:tag name="TBUG" val="0"/>
  <p:tag name="ALLOWFS" val="0"/>
  <p:tag name="ORIGWIDTH" val="33"/>
  <p:tag name="PICTUREFILESIZE" val="139078"/>
</p:tagLst>
</file>

<file path=ppt/tags/tag34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y,v$&#10;\end{document}"/>
  <p:tag name="FILENAME" val="TP_tmp"/>
  <p:tag name="FORMAT" val="bmpmono"/>
  <p:tag name="RES" val="600"/>
  <p:tag name="BLEND" val="0"/>
  <p:tag name="TRANSPARENT" val="1"/>
  <p:tag name="TBUG" val="0"/>
  <p:tag name="ALLOWFS" val="0"/>
  <p:tag name="ORIGWIDTH" val="15"/>
  <p:tag name="PICTUREFILESIZE" val="990"/>
</p:tagLst>
</file>

<file path=ppt/tags/tag34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z,w$&#10;\end{document}"/>
  <p:tag name="FILENAME" val="TP_tmp"/>
  <p:tag name="FORMAT" val="bmpmono"/>
  <p:tag name="RES" val="600"/>
  <p:tag name="BLEND" val="0"/>
  <p:tag name="TRANSPARENT" val="1"/>
  <p:tag name="TBUG" val="0"/>
  <p:tag name="ALLOWFS" val="0"/>
  <p:tag name="ORIGWIDTH" val="17"/>
  <p:tag name="PICTUREFILESIZE" val="1222"/>
</p:tagLst>
</file>

<file path=ppt/tags/tag34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x,u$&#10;\end{document}"/>
  <p:tag name="FILENAME" val="TP_tmp"/>
  <p:tag name="FORMAT" val="bmpmono"/>
  <p:tag name="RES" val="600"/>
  <p:tag name="BLEND" val="0"/>
  <p:tag name="TRANSPARENT" val="1"/>
  <p:tag name="TBUG" val="0"/>
  <p:tag name="ALLOWFS" val="0"/>
  <p:tag name="ORIGWIDTH" val="16"/>
  <p:tag name="PICTUREFILESIZE" val="1222"/>
</p:tagLst>
</file>

<file path=ppt/tags/tag34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begin{document}&#10;\newcommand{\bm}[1]{\mbox{\boldmath $#1$}}&#10;\newcommand{\vectornorm}[1]{\left|\left|#1\right|\right|}&#10;\noindent&#10;\begin{enumerate}&#10;\item[Pr.7:] Use the symmetry of the problem to reduce the structure&#10;of the problem shown. Apply boundary conditions suitably. Then, discretise the reduced structure with 2 &#10;suitably chosen 3-d beam elements and solve for the displacements at the &#10;loading point. Choose the properties of the beam 1 in Pr. 6. The polar &#10;moment of inertia is half of the bending moment of inertia. Also,&#10;$G=150 \; \mathrm{GPa}, P=50 \; \mathrm{kN}$&#10;\end{enumerate}&#10;\end{document}"/>
  <p:tag name="FILENAME" val="TP_tmp"/>
  <p:tag name="FORMAT" val="bmpmono"/>
  <p:tag name="RES" val="600"/>
  <p:tag name="BLEND" val="0"/>
  <p:tag name="TRANSPARENT" val="1"/>
  <p:tag name="TBUG" val="0"/>
  <p:tag name="ALLOWFS" val="0"/>
  <p:tag name="ORIGWIDTH" val="347"/>
  <p:tag name="PICTUREFILESIZE" val="212274"/>
</p:tagLst>
</file>

<file path=ppt/tags/tag34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We will assume that the you have a working knowledge of tensors and have gone through&#10;at least one course in elasticity. Consider a body occupying a volume&#10;$V$, bounded by a surface $\partial V$ and subjected to body forces&#10;$\bm{b}$ per unit mass over its volume and surface tractions $\bm{t}$ &#10;per unit surface area on part of the &#10;surface. Then, the total force on the body is&#10;\begin{displaymath}&#10;\int_V \rho \bm{b} dV+ \int_{\partial V} \bm{t} dS.&#10;\end{displaymath}&#10;&#10;The {\em Cauchy relation} relates the surface traction at a point on the &#10;surface to the {\em stress} in the neighbourhood of this point. &#10;\begin{displaymath}&#10;\bm{t} = \bm{\sigma} \bm{n},&#10;\end{displaymath}&#10;where $\bm{n}$ is the unit normal at the point.&#10;\end{document}&#10;"/>
  <p:tag name="FILENAME" val="TP_tmp"/>
  <p:tag name="FORMAT" val="bmp256"/>
  <p:tag name="RES" val="1200"/>
  <p:tag name="BLEND" val="0"/>
  <p:tag name="TRANSPARENT" val="1"/>
  <p:tag name="TBUG" val="0"/>
  <p:tag name="ALLOWFS" val="0"/>
  <p:tag name="ORIGWIDTH" val="345"/>
  <p:tag name="PICTUREFILESIZE" val="16008894"/>
</p:tagLst>
</file>

<file path=ppt/tags/tag34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The {\em principle of conservation of linear momentum} can be used&#10;to derive the {\em equation of motion} for a solid as&#10;\begin{displaymath}&#10;\frac{\partial \sigma_{ij}}{\partial x_j} + \rho b_i = \rho \frac{\partial u_i}&#10;{\partial t^2},&#10;\end{displaymath}&#10;where $u_i$ are the displacements at a point and the term on the &#10;right is the particle acceleration. Moreover, for quasi-static &#10;situations, we have&#10;\begin{displaymath}&#10;\frac{\partial \sigma_{ij}}{\partial x_j} + \rho b_i = 0.&#10;\end{displaymath}&#10;Equilibrium of the body dictates that the above equation have &#10;to be satisfied at all points in $V$. At all points on $\partial V$ we will&#10;additionally have:&#10;\begin{displaymath}&#10;t_i = \sigma_{ij} n_j.&#10;\end{displaymath}&#10;The {\em law of the conservation of angular momentum} further dictates&#10;that the stress tensor is symmetric, i.e&#10;\begin{displaymath}&#10;\sigma_{ij} = \sigma_{ji}.&#10;\end{displaymath}&#10;&#10;\end{document}&#10;"/>
  <p:tag name="FILENAME" val="TP_tmp"/>
  <p:tag name="FORMAT" val="bmp256"/>
  <p:tag name="RES" val="1200"/>
  <p:tag name="BLEND" val="0"/>
  <p:tag name="TRANSPARENT" val="1"/>
  <p:tag name="TBUG" val="0"/>
  <p:tag name="ALLOWFS" val="0"/>
  <p:tag name="ORIGWIDTH" val="345"/>
  <p:tag name="PICTUREFILESIZE" val="21381262"/>
</p:tagLst>
</file>

<file path=ppt/tags/tag34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In this course we will use the {\em infinitesimal strain tensor} to describe&#10;deformations. The {\em strain displacement relationships} are&#10;\begin{displaymath}&#10;\epsilon_{ij} = \frac{1}{2} \left ( u_{i,j} + u_{j,i} \right )&#10;=  \frac{1}{2} \left ( \frac{\partial u_i}{\partial x_j} + &#10;\frac{\partial u_i}{\partial x_i} \right ).&#10;\end{displaymath}&#10;Note that the small strain tensor is symmetric. Also, there are &#10;six strain equations relating three displacement components. Therefore,&#10;while the derivations of strain components from displacements is &#10;straightforward, the determination of displacements from strains &#10;require additional conditions called {\em compatibility conditions} given as:&#10;\begin{displaymath}&#10;\epsilon_{ij,kl} + \epsilon_{kl,ij} = \epsilon_{lj,ki} + \epsilon_{ki,lj}.&#10;\end{displaymath}&#10;For example, a strain field given as $\epsilon_{11} = c_1 x_1 (x_1^2+&#10;x_2^2)$, $\epsilon_{22} = (1/3) c_2 x_1^3$ and $\epsilon_{12}&#10;= c_3 x_1^2 x_2$ is not compatible unless &#10;$c_1 + c_2 - 2 c_3 = 0$.&#10;&#10;\end{document}&#10;"/>
  <p:tag name="FILENAME" val="TP_tmp"/>
  <p:tag name="FORMAT" val="bmp256"/>
  <p:tag name="RES" val="1200"/>
  <p:tag name="BLEND" val="0"/>
  <p:tag name="TRANSPARENT" val="1"/>
  <p:tag name="TBUG" val="0"/>
  <p:tag name="ALLOWFS" val="0"/>
  <p:tag name="ORIGWIDTH" val="345"/>
  <p:tag name="PICTUREFILESIZE" val="16008894"/>
</p:tagLst>
</file>

<file path=ppt/tags/tag34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Constitutive law for small strain, linear elasticity or &#10;{\em generalised Hooke's law}&#10;\begin{displaymath}&#10;\sigma_{ij} = C_{ijkl} \epsilon_{kl}&#10;\end{displaymath}&#10;&#10;Moreover, from a thermodynamic standpoint, for a material which is &#10;reversible  we can assume that &#10;there exists a {\em strain energy density function} $U(\bm{\epsilon})$&#10;such that:&#10;\begin{displaymath}&#10;\sigma_{ij} = \frac{\partial U}{\partial \epsilon_{ij}}.&#10;\end{displaymath}&#10;or, equivalently, the strain energy density is obtained as:&#10;\begin{displaymath}&#10;U = \int_0^{\bm{\epsilon}} \sigma_{ij} d \epsilon_{ij}.&#10;\end{displaymath}&#10;&#10;&#10;\end{document}&#10;"/>
  <p:tag name="FILENAME" val="TP_tmp"/>
  <p:tag name="FORMAT" val="bmp256"/>
  <p:tag name="RES" val="1200"/>
  <p:tag name="BLEND" val="0"/>
  <p:tag name="TRANSPARENT" val="1"/>
  <p:tag name="TBUG" val="0"/>
  <p:tag name="ALLOWFS" val="0"/>
  <p:tag name="ORIGWIDTH" val="344"/>
  <p:tag name="PICTUREFILESIZE" val="14530366"/>
</p:tagLst>
</file>

<file path=ppt/tags/tag34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Thus $C_{ijkl}$ has the following symmetries&#10;\begin{eqnarray}&#10;C_{ijkl} &amp;=&amp; C_{jikl} \;\; \mbox{in view of the symmetry of stress}\nonumber \\&#10;C_{ijkl} &amp;=&amp; C_{ijlk} \;\; \mbox{in view of the symmetry of strain} \nonumber \\&#10;C_{ijkl} &amp;=&amp; C_{klij} \;\; \mbox{in view of the fact that $U$ exists}\nonumber&#10;\end{eqnarray}&#10;These symmetries lead to 21 independent components in $C_{ijkl}$.&#10;The independent components of stress are&#10;$\sigma_{11}, \sigma_{22}, \sigma_{33}, \sigma_{12},&#10;\sigma_{23}, \sigma_{31}$. Thus, we can use the {\em Voigt notation}&#10;to write the constitutive equation as&#10;\begin{displaymath}&#10;\left \{ \begin{array}{c}&#10;\sigma_{11} \\ \sigma_{22} \\ \sigma_{33} \\ \sigma_{12} \\&#10;\sigma_{23} \\ \sigma_{31} &#10;\end{array}&#10;\right \} = &#10;\left ( \begin{array}{cccccc}&#10;C_{1111}    &amp;C_{1122}    &amp;C_{1133}   &amp;C_{1112}  &amp;C_{1123}   &amp;C_{1131}&#10;\\&#10;  &amp;C_{2222}    &amp;C_{2233}   &amp;C_{2212}  &amp;C_{2223}   &amp;C_{2231}&#10;\\&#10;&amp;    &amp;C_{3333}   &amp;C_{3312}  &amp;C_{3323}   &amp;C_{3331}&#10;\\&#10;&amp;   &amp;  &amp;C_{1212}  &amp;C_{1223}   &amp;C_{1231}&#10;\\&#10;&amp;    &amp;  &amp;&amp;C_{2323}   &amp;C_{2331}&#10;\\&#10;&amp;    &amp;  &amp;&amp; &amp;C_{3131}&#10;\end{array} \right )&#10;\left \{ \begin{array}{c}&#10;\epsilon_{11} \\ \epsilon_{22} \\ \epsilon_{33} \\2 \epsilon_{12} \\&#10;2\epsilon_{23} \\ 2\epsilon_{31} &#10;\end{array}&#10;\right \} &#10;\end{displaymath}&#10;Note that factor $2$ in the off-diagonal strain components. These &#10;arise from symmetry again.&#10;&#10;\end{document}&#10;"/>
  <p:tag name="FILENAME" val="TP_tmp"/>
  <p:tag name="FORMAT" val="bmp256"/>
  <p:tag name="RES" val="1200"/>
  <p:tag name="BLEND" val="0"/>
  <p:tag name="TRANSPARENT" val="1"/>
  <p:tag name="TBUG" val="0"/>
  <p:tag name="ALLOWFS" val="0"/>
  <p:tag name="ORIGWIDTH" val="344"/>
  <p:tag name="PICTUREFILESIZE" val="21224278"/>
</p:tagLst>
</file>

<file path=ppt/tags/tag34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Using $x,y,z$ instead of $1,2,3$, we have an equivalent expression,&#10;\begin{displaymath}&#10;\left \{ \begin{array}{c}&#10;\sigma_{xx} \\ \sigma_{yy} \\ \sigma_{zz} \\\sigma_{xy}\\&#10;\sigma_{yz} \\ \sigma_{zx}&#10;\end{array} \right \}=&#10;\left ( \begin{array}{cccccc}&#10;C_{xxxx} &amp; C_{xxyy} &amp;C_{xxzz} &amp;C_{xxxy} &amp;C_{xxyz} &amp;C_{xxzx} \\&#10;         &amp; C_{yyyy} &amp;C_{yyzz} &amp;C_{yyxy} &amp;C_{yyyz} &amp;C_{yyzx} \\&#10;         &amp;          &amp;C_{zzzz} &amp;C_{zzxy} &amp;C_{zzyz} &amp;C_{zzzx} \\&#10;         &amp;          &amp;         &amp;C_{xyxy} &amp;C_{xyyz} &amp;C_{xyzx} \\&#10;          &amp;          &amp;         &amp;         &amp; C_{yzyz} &amp;C_{yzzx} \\&#10;          &amp;          &amp;          &amp;        &amp;          &amp;C_{zxzx}&#10;\end{array} \right )&#10;\left \{ \begin{array}{c}&#10;\epsilon_{xx} \\ \epsilon_{yy} \\ \epsilon_{zz} \\2\epsilon_{xy}\\&#10;2\epsilon_{yz} \\ 2\epsilon_{zx}&#10;\end{array} \right \}&#10;\end{displaymath}&#10;which, we will write often as&#10;\begin{displaymath}&#10;\bm{\sigma} = \bm{C}\bm{\epsilon} &#10;\end{displaymath}&#10;For an isotropic elastic material it can be shown that &#10;\begin{displaymath}&#10;C_{ijkl} = \lambda \delta_{ij} \delta_{kl} + \mu&#10;(\delta_{ik} \delta_{jl} + \delta_{il} \delta_{jk})&#10;\end{displaymath}&#10;which requires only 2 indenpendent constants. The above expressions &#10;are in terms of {\em Lame's constants} $\lambda$ and $\mu$, &#10;expressed in terms of {\em Young's modulus} $E$ and &#10;{\em Poisson's ratio} &#10;$\nu$ as&#10;$\lambda = \nu E/(1+ \nu) (1 - 2 \nu)$ and &#10;$\mu = E/2(1+\nu)$&#10;&#10;\end{document}&#10;"/>
  <p:tag name="FILENAME" val="TP_tmp"/>
  <p:tag name="FORMAT" val="bmp256"/>
  <p:tag name="RES" val="1200"/>
  <p:tag name="BLEND" val="0"/>
  <p:tag name="TRANSPARENT" val="1"/>
  <p:tag name="TBUG" val="0"/>
  <p:tag name="ALLOWFS" val="0"/>
  <p:tag name="ORIGWIDTH" val="345"/>
  <p:tag name="PICTUREFILESIZE" val="20230862"/>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2,F_2^{(5)}$&#10;\end{document}&#10;"/>
  <p:tag name="FILENAME" val="TP_tmp"/>
  <p:tag name="FORMAT" val="bmp256"/>
  <p:tag name="RES" val="1200"/>
  <p:tag name="BLEND" val="0"/>
  <p:tag name="TRANSPARENT" val="0"/>
  <p:tag name="TBUG" val="0"/>
  <p:tag name="ALLOWFS" val="0"/>
  <p:tag name="ORIGWIDTH" val="33"/>
  <p:tag name="PICTUREFILESIZE" val="129694"/>
</p:tagLst>
</file>

<file path=ppt/tags/tag35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Thus, we can easily see that&#10;\begin{eqnarray}&#10;C_{xxxx} &amp;=&amp; C_{yyyy}=C_{zzzz}=\lambda+2 \mu \nonumber \\&#10;C_{xxyy} &amp;=&amp; C_{yyzz} = C_{zzxx} = \lambda \nonumber \\&#10;C_{xyxy} &amp;=&amp; C_{yzyz} = C_{zxzx} = \mu \nonumber \\&#10;\nonumber&#10;\end{eqnarray}&#10;so that, for an isotropic material,&#10;\begin{displaymath}&#10;\bm{C} = \left ( \begin{array}{cccccc}&#10;\lambda+2 \mu &amp;\lambda &amp;\lambda &amp;0 &amp;0 &amp;0 \\&#10;\lambda       &amp;\lambda+2 \mu &amp;\lambda &amp;0 &amp;0 &amp;0 \\&#10;\lambda  &amp;\lambda &amp;\lambda + 2 \mu &amp;0 &amp;0 &amp;0 \\&#10;0 &amp;0 &amp;0 &amp;\mu &amp;0 &amp;0 \\&#10;0 &amp;0 &amp;0 &amp;0 &amp;\mu &amp;0  \\&#10;0 &amp;0 &amp;0 &amp;0 &amp;0 &amp;\mu  \\&#10;\end{array} \right )&#10;\end{displaymath} &#10;&#10;\end{document}&#10;"/>
  <p:tag name="FILENAME" val="TP_tmp"/>
  <p:tag name="FORMAT" val="bmp256"/>
  <p:tag name="RES" val="1200"/>
  <p:tag name="BLEND" val="0"/>
  <p:tag name="TRANSPARENT" val="1"/>
  <p:tag name="TBUG" val="0"/>
  <p:tag name="ALLOWFS" val="0"/>
  <p:tag name="ORIGWIDTH" val="271"/>
  <p:tag name="PICTUREFILESIZE" val="13637918"/>
</p:tagLst>
</file>

<file path=ppt/tags/tag35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Now we explore the structure of the constitutive matrix for a material &#10;which has one plane of symmetry. Let this plane have a normal &#10;$\bm{e}_3$. Consider two coordinate axes $x_i$ and &#10;$\bar{x}_i$ as shown in the figure. Recall that the components of a &#10;tensor $\bar{A}_{i_1 i_2 i_3 \dots}$&#10;in the barred system are connected to those of the old system&#10;through the {\em tensor transformation relation}&#10;\begin{displaymath}&#10;\bar{A}_{i_1 i_2 i_3 \dots} = l_{i_1 j_1} l_{i_2 j_2} \dots A_{j_1 j_2 j_3 \dots}&#10;\end{displaymath}&#10;where $l_{i_m j_n} = \cos(x_{i_m},\bar{x}_{j_n})$. In the present case,&#10;where only the direction of the $x_3$ axis has been flipped about the&#10;plane of symmetry $x_1-x_2$&#10;the only non-zero components of $l_{i_m,j_n}$ are,&#10;$l_{11}=1$, $l_{22}=1$ and $l_{33}=-1$. &#10;&#10;&#10;\end{document}&#10;"/>
  <p:tag name="FILENAME" val="TP_tmp"/>
  <p:tag name="FORMAT" val="bmp256"/>
  <p:tag name="RES" val="1200"/>
  <p:tag name="BLEND" val="0"/>
  <p:tag name="TRANSPARENT" val="1"/>
  <p:tag name="TBUG" val="0"/>
  <p:tag name="ALLOWFS" val="0"/>
  <p:tag name="ORIGWIDTH" val="345"/>
  <p:tag name="PICTUREFILESIZE" val="12178062"/>
</p:tagLst>
</file>

<file path=ppt/tags/tag35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x_1, \bar{x}_1$&#10;\end{document}&#10;"/>
  <p:tag name="FILENAME" val="TP_tmp"/>
  <p:tag name="FORMAT" val="bmp256"/>
  <p:tag name="RES" val="1200"/>
  <p:tag name="BLEND" val="0"/>
  <p:tag name="TRANSPARENT" val="1"/>
  <p:tag name="TBUG" val="0"/>
  <p:tag name="ALLOWFS" val="0"/>
  <p:tag name="ORIGWIDTH" val="25"/>
  <p:tag name="PICTUREFILESIZE" val="64078"/>
</p:tagLst>
</file>

<file path=ppt/tags/tag35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x_3$&#10;\end{document}&#10;"/>
  <p:tag name="FILENAME" val="TP_tmp"/>
  <p:tag name="FORMAT" val="bmp256"/>
  <p:tag name="RES" val="1200"/>
  <p:tag name="BLEND" val="0"/>
  <p:tag name="TRANSPARENT" val="1"/>
  <p:tag name="TBUG" val="0"/>
  <p:tag name="ALLOWFS" val="0"/>
  <p:tag name="ORIGWIDTH" val="11"/>
  <p:tag name="PICTUREFILESIZE" val="22606"/>
</p:tagLst>
</file>

<file path=ppt/tags/tag35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x_2,\bar{x}_2$&#10;\end{document}&#10;"/>
  <p:tag name="FILENAME" val="TP_tmp"/>
  <p:tag name="FORMAT" val="bmp256"/>
  <p:tag name="RES" val="1200"/>
  <p:tag name="BLEND" val="0"/>
  <p:tag name="TRANSPARENT" val="1"/>
  <p:tag name="TBUG" val="0"/>
  <p:tag name="ALLOWFS" val="0"/>
  <p:tag name="ORIGWIDTH" val="25"/>
  <p:tag name="PICTUREFILESIZE" val="64078"/>
</p:tagLst>
</file>

<file path=ppt/tags/tag35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bar{x}_3$&#10;\end{document}&#10;"/>
  <p:tag name="FILENAME" val="TP_tmp"/>
  <p:tag name="FORMAT" val="bmp256"/>
  <p:tag name="RES" val="1200"/>
  <p:tag name="BLEND" val="0"/>
  <p:tag name="TRANSPARENT" val="1"/>
  <p:tag name="TBUG" val="0"/>
  <p:tag name="ALLOWFS" val="0"/>
  <p:tag name="ORIGWIDTH" val="11"/>
  <p:tag name="PICTUREFILESIZE" val="28678"/>
</p:tagLst>
</file>

<file path=ppt/tags/tag35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For the constitutive tensor, symmetry requires $\bar{C}_{ijkl}=C_{ijkl}$. &#10;However, we have&#10;\begin{displaymath}&#10;\bar{C}_{1113} = l_{1p} l_{1q} l_{1r} l_{3 s} C_{pqrs} = -C_{1113}.&#10;\end{displaymath}&#10;As from symmetry, $\bar{C}_{1113} = C_{1113}$, we must have &#10;$C_{1113}=0$.&#10;&#10;Similar argument shows that &#10;\begin{displaymath}&#10;C_{1113}=C_{3323} = C_{3331} = C_{1322} = C_{1312} = C_{3212}&#10;= C_{1123}=0,&#10;\end{displaymath}&#10;implying that the number of independent constants in the Generalised&#10;Hooke's law is $21-8=13$. &#10;\end{document}&#10;"/>
  <p:tag name="FILENAME" val="TP_tmp"/>
  <p:tag name="FORMAT" val="bmp256"/>
  <p:tag name="RES" val="1200"/>
  <p:tag name="BLEND" val="0"/>
  <p:tag name="TRANSPARENT" val="1"/>
  <p:tag name="TBUG" val="0"/>
  <p:tag name="ALLOWFS" val="0"/>
  <p:tag name="ORIGWIDTH" val="344"/>
  <p:tag name="PICTUREFILESIZE" val="11570590"/>
</p:tagLst>
</file>

<file path=ppt/tags/tag35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Using $x,y,z$ again, the constitutive equation becomes&#10;\begin{displaymath}&#10;\left \{ \begin{array}{c}&#10;\sigma_{xx} \\ \sigma_{yy} \\ \sigma_{zz} \\\sigma_{xy}\\&#10;\sigma_{yz} \\ \sigma_{zx}&#10;\end{array} \right \}=&#10;\left ( \begin{array}{cccccc}&#10;C_{xxxx} &amp; C_{xxyy} &amp;C_{xxzz} &amp;C_{xxxy} &amp;0 &amp;0 \\&#10;         &amp; C_{yyyy} &amp;C_{yyzz} &amp;C_{yyxy} &amp;0 &amp;0 \\&#10;         &amp;          &amp;C_{zzzz} &amp;C_{zzxy} &amp;0 &amp;0 \\&#10;         &amp;          &amp;         &amp;C_{xyxy} &amp;0 &amp;0 \\&#10;          &amp;          &amp;         &amp;         &amp; C_{yzyz} &amp; C_{yzzx} \\&#10;          &amp;          &amp;          &amp;        &amp;          &amp;C_{zxzx}&#10;\end{array} \right )&#10;\left \{ \begin{array}{c}&#10;\epsilon_{xx} \\ \epsilon_{yy} \\ \epsilon_{zz} \\2\epsilon_{xy}\\&#10;2\epsilon_{yz} \\ 2\epsilon_{zx}&#10;\end{array} \right \}&#10;\end{displaymath}&#10;Note that now for pure shear $\epsilon_{xy} \neq 0$,&#10;\begin{displaymath}&#10;\sigma_{xx} = 2 C_{xxxy} \epsilon_{xy}&#10;\end{displaymath}&#10;and when all strains except $\epsilon_{xx}$ are zero&#10;\begin{displaymath}&#10;\sigma_{xy} = C_{xxyz} \epsilon_{xx}.&#10;\end{displaymath}&#10;Consequently, principal axes of stress and strain are not the same.&#10;&#10;\end{document}&#10;"/>
  <p:tag name="FILENAME" val="TP_tmp"/>
  <p:tag name="FORMAT" val="bmp256"/>
  <p:tag name="RES" val="1200"/>
  <p:tag name="BLEND" val="0"/>
  <p:tag name="TRANSPARENT" val="1"/>
  <p:tag name="TBUG" val="0"/>
  <p:tag name="ALLOWFS" val="0"/>
  <p:tag name="ORIGWIDTH" val="336"/>
  <p:tag name="PICTUREFILESIZE" val="18665878"/>
</p:tagLst>
</file>

<file path=ppt/tags/tag35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For an {\em orthotropic} material that has 3 planes of mirror symmetry, the &#10;constitutive matrix has 9 independent contants and the &#10;constitutive equation becomes&#10;\begin{displaymath}&#10;\left \{ \begin{array}{c}&#10;\sigma_{xx} \\ \sigma_{yy} \\ \sigma_{zz} \\\sigma_{xy}\\&#10;\sigma_{yz} \\ \sigma_{zx}&#10;\end{array} \right \}=&#10;\left ( \begin{array}{cccccc}&#10;C_{xxxx} &amp; C_{xxyy} &amp;C_{xxzz} &amp;0 &amp;0 &amp;0 \\&#10;         &amp; C_{yyyy} &amp;C_{yyzz} &amp;0 &amp;0 &amp;0 \\&#10;         &amp;          &amp;C_{zzzz} &amp;0 &amp;0 &amp;0 \\&#10;         &amp;          &amp;         &amp;C_{xyxy} &amp;0 &amp;0 \\&#10;          &amp;          &amp;         &amp;         &amp; C_{yzyz} &amp;0 \\&#10;          &amp;          &amp;          &amp;        &amp;          &amp;C_{zxzx}&#10;\end{array} \right )&#10;\left \{ \begin{array}{c}&#10;\epsilon_{xx} \\ \epsilon_{yy} \\ \epsilon_{zz} \\2\epsilon_{xy}\\&#10;2\epsilon_{yz} \\ 2\epsilon_{zx}&#10;\end{array} \right \}&#10;\end{displaymath}&#10;&#10;\end{document}&#10;"/>
  <p:tag name="FILENAME" val="TP_tmp"/>
  <p:tag name="FORMAT" val="bmp256"/>
  <p:tag name="RES" val="1200"/>
  <p:tag name="BLEND" val="0"/>
  <p:tag name="TRANSPARENT" val="1"/>
  <p:tag name="TBUG" val="0"/>
  <p:tag name="ALLOWFS" val="0"/>
  <p:tag name="ORIGWIDTH" val="344"/>
  <p:tag name="PICTUREFILESIZE" val="10039078"/>
</p:tagLst>
</file>

<file path=ppt/tags/tag35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Finally, the strain displacement relation&#10;\begin{displaymath}&#10;\epsilon_{ij} = \frac{1}{2} (u_{i,j} + u_{j,i}),&#10;\end{displaymath}&#10;will sometimes be written in the following form&#10;\begin{displaymath}&#10;\left \{ &#10;\begin{array}{c}&#10;\epsilon_{xx} \\ \epsilon_{yy} \\ \epsilon_{zz}&#10;\\ 2 \epsilon_{xy} \\ 2 \epsilon_{yz}&#10;\\ 2 \epsilon_{zx} \end{array} \right \} = &#10;\left \{ \begin{array}{c}&#10;\frac{\partial u_x}{\partial x} \\&#10;\frac{\partial u_y}{\partial y} \\&#10;\frac{\partial u_z}{\partial z} \\&#10;\frac{\partial u_x}{\partial y} + &#10;\frac{\partial u_y}{\partial x} \\&#10;\frac{\partial u_y}{\partial z} + &#10;\frac{\partial u_z}{\partial y} \\&#10;\frac{\partial u_z}{\partial x} + &#10;\frac{\partial u_x}{\partial z} \\&#10;\end{array} \right \} = &#10;\left ( \begin{array}{ccc}&#10;\frac{\partial}{\partial x} &amp;0 &amp;0 \\&#10;0 &amp;\frac{\partial}{\partial y} &amp;0 \\&#10;0 &amp;0 &amp;\frac{\partial}{\partial z} \\&#10;\frac{\partial}{\partial y} &amp;\frac{\partial}{\partial x} &amp;0 \\&#10;0 &amp;\frac{\partial}{\partial z} &amp;\frac{\partial}{\partial y} \\&#10;\frac{\partial}{\partial z} &amp;0 &amp;\frac{\partial}{\partial x}&#10;\end{array} \right )&#10;\left \{ \begin{array}{c}&#10;u_x \\ u_y \\ u_z&#10;\end{array} \right \}.&#10;\end{displaymath}&#10;In short, we will write&#10;\begin{displaymath}&#10;\bm{\epsilon} = \bm{\cal L} \bm{u},&#10;\end{displaymath}&#10;where $\bm{\cal L}$ is an operator matrix.&#10;&#10;\end{document}&#10;"/>
  <p:tag name="FILENAME" val="TP_tmp"/>
  <p:tag name="FORMAT" val="bmp256"/>
  <p:tag name="RES" val="1200"/>
  <p:tag name="BLEND" val="0"/>
  <p:tag name="TRANSPARENT" val="1"/>
  <p:tag name="TBUG" val="0"/>
  <p:tag name="ALLOWFS" val="0"/>
  <p:tag name="ORIGWIDTH" val="308"/>
  <p:tag name="PICTUREFILESIZE" val="17376166"/>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3,F_3^{(5)}$&#10;\end{document}&#10;"/>
  <p:tag name="FILENAME" val="TP_tmp"/>
  <p:tag name="FORMAT" val="bmp256"/>
  <p:tag name="RES" val="1200"/>
  <p:tag name="BLEND" val="0"/>
  <p:tag name="TRANSPARENT" val="0"/>
  <p:tag name="TBUG" val="0"/>
  <p:tag name="ALLOWFS" val="0"/>
  <p:tag name="ORIGWIDTH" val="33"/>
  <p:tag name="PICTUREFILESIZE" val="139078"/>
</p:tagLst>
</file>

<file path=ppt/tags/tag36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displaymath}&#10;\partial V_t&#10;\end{displaymath}&#10;\end{document}&#10;"/>
  <p:tag name="FILENAME" val="txp_fig"/>
  <p:tag name="FORMAT" val="pngmono"/>
  <p:tag name="RES" val="1200"/>
  <p:tag name="BLEND" val="0"/>
  <p:tag name="TRANSPARENT" val="0"/>
  <p:tag name="TBUG" val="0"/>
  <p:tag name="ALLOWFS" val="0"/>
  <p:tag name="ORIGWIDTH" val="30"/>
  <p:tag name="PICTUREFILESIZE" val="2659"/>
</p:tagLst>
</file>

<file path=ppt/tags/tag3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displaymath}&#10;\partial V_u&#10;\end{displaymath}&#10;\end{document}&#10;"/>
  <p:tag name="FILENAME" val="txp_fig"/>
  <p:tag name="FORMAT" val="pngmono"/>
  <p:tag name="RES" val="1200"/>
  <p:tag name="BLEND" val="0"/>
  <p:tag name="TRANSPARENT" val="0"/>
  <p:tag name="TBUG" val="0"/>
  <p:tag name="ALLOWFS" val="0"/>
  <p:tag name="ORIGWIDTH" val="34"/>
  <p:tag name="PICTUREFILESIZE" val="2949"/>
</p:tagLst>
</file>

<file path=ppt/tags/tag36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newcommand{\bm}[1]{\mbox{\boldmath $#1$}}&#10;\begin{displaymath}&#10;{\bm{t}}=\left \{ \begin{array}{c}&#10;{t}_x \\ {t}_y \\ {t}_z&#10;\end{array} \right \}&#10;\end{displaymath}&#10;&#10;\end{document}&#10;"/>
  <p:tag name="FILENAME" val="txp_fig"/>
  <p:tag name="FORMAT" val="pngmono"/>
  <p:tag name="RES" val="1200"/>
  <p:tag name="BLEND" val="0"/>
  <p:tag name="TRANSPARENT" val="0"/>
  <p:tag name="TBUG" val="0"/>
  <p:tag name="ALLOWFS" val="0"/>
  <p:tag name="ORIGWIDTH" val="102"/>
  <p:tag name="PICTUREFILESIZE" val="8891"/>
</p:tagLst>
</file>

<file path=ppt/tags/tag3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newcommand{\bm}[1]{\mbox{\boldmath $#1$}}&#10;\begin{displaymath}&#10;{\bm{u}}=\left \{ \begin{array}{c}&#10;{u}_x \\ {u}_y \\ {u}_z&#10;\end{array} \right \}&#10;\end{displaymath}&#10;&#10;&#10;\end{document}&#10;"/>
  <p:tag name="FILENAME" val="txp_fig"/>
  <p:tag name="FORMAT" val="pngmono"/>
  <p:tag name="RES" val="1200"/>
  <p:tag name="BLEND" val="0"/>
  <p:tag name="TRANSPARENT" val="0"/>
  <p:tag name="TBUG" val="0"/>
  <p:tag name="ALLOWFS" val="0"/>
  <p:tag name="ORIGWIDTH" val="112"/>
  <p:tag name="PICTUREFILESIZE" val="10055"/>
</p:tagLst>
</file>

<file path=ppt/tags/tag3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newcommand{\bm}[1]{\mbox{\boldmath $#1$}}&#10;\begin{displaymath}&#10;\bm{F}_i=\left \{ \begin{array}{c}&#10;F_{ix} \\ F_{iy} \\ F_{iz}&#10;\end{array} \right \}&#10;\end{displaymath}&#10;&#10;&#10;\end{document}&#10;"/>
  <p:tag name="FILENAME" val="txp_fig"/>
  <p:tag name="FORMAT" val="pngmono"/>
  <p:tag name="RES" val="1200"/>
  <p:tag name="BLEND" val="0"/>
  <p:tag name="TRANSPARENT" val="0"/>
  <p:tag name="TBUG" val="0"/>
  <p:tag name="ALLOWFS" val="0"/>
  <p:tag name="ORIGWIDTH" val="128"/>
  <p:tag name="PICTUREFILESIZE" val="12030"/>
</p:tagLst>
</file>

<file path=ppt/tags/tag3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newcommand{\bm}[1]{\mbox{\boldmath $#1$}}&#10;\begin{displaymath}&#10;\sigma_{ij,j} + \rho b_i =0 &#10;\end{displaymath} &#10;\end{document}&#10;"/>
  <p:tag name="FILENAME" val="txp_fig"/>
  <p:tag name="FORMAT" val="pngmono"/>
  <p:tag name="RES" val="1200"/>
  <p:tag name="BLEND" val="0"/>
  <p:tag name="TRANSPARENT" val="0"/>
  <p:tag name="TBUG" val="0"/>
  <p:tag name="ALLOWFS" val="0"/>
  <p:tag name="ORIGWIDTH" val="136"/>
  <p:tag name="PICTUREFILESIZE" val="6436"/>
</p:tagLst>
</file>

<file path=ppt/tags/tag3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On $\partial V_t$ we have the Cauchy relations:&#10;\end{document}&#10;"/>
  <p:tag name="FILENAME" val="txp_fig"/>
  <p:tag name="FORMAT" val="pngmono"/>
  <p:tag name="RES" val="1200"/>
  <p:tag name="BLEND" val="0"/>
  <p:tag name="TRANSPARENT" val="0"/>
  <p:tag name="TBUG" val="0"/>
  <p:tag name="ALLOWFS" val="0"/>
  <p:tag name="ORIGWIDTH" val="382"/>
  <p:tag name="PICTUREFILESIZE" val="18325"/>
</p:tagLst>
</file>

<file path=ppt/tags/tag36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A complete problem in 3-d small strain linear elasticity&#10;\end{document}&#10;"/>
  <p:tag name="FILENAME" val="TP_tmp"/>
  <p:tag name="FORMAT" val="bmp256"/>
  <p:tag name="RES" val="1200"/>
  <p:tag name="BLEND" val="0"/>
  <p:tag name="TRANSPARENT" val="1"/>
  <p:tag name="TBUG" val="0"/>
  <p:tag name="ALLOWFS" val="0"/>
  <p:tag name="ORIGWIDTH" val="241"/>
  <p:tag name="PICTUREFILESIZE" val="672418"/>
</p:tagLst>
</file>

<file path=ppt/tags/tag36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begin{eqnarray}&#10;\partial V = \partial V_u &amp;\cup&amp; \partial V_t \nonumber \\&#10;\partial V_u \cap \partial V_t &amp;=&amp; \emptyset \nonumber&#10;\end{eqnarray}&#10;\end{document}&#10;"/>
  <p:tag name="FILENAME" val="TP_tmp"/>
  <p:tag name="FORMAT" val="bmp256"/>
  <p:tag name="RES" val="1200"/>
  <p:tag name="BLEND" val="0"/>
  <p:tag name="TRANSPARENT" val="1"/>
  <p:tag name="TBUG" val="0"/>
  <p:tag name="ALLOWFS" val="0"/>
  <p:tag name="ORIGWIDTH" val="87"/>
  <p:tag name="PICTUREFILESIZE" val="606562"/>
</p:tagLst>
</file>

<file path=ppt/tags/tag36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ewcommand{\bm}[1]{\mbox{\boldmath $#1$}}&#10;\begin{displaymath}&#10;{\bm{n}}=\left \{ \begin{array}{c}&#10;{n}_x \\ {n}_y \\ {n}_z&#10;\end{array} \right \}&#10;\end{displaymath}&#10;&#10;&#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13"/>
  <p:tag name="PICTUREFILESIZE" val="10000"/>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k_1$&#10;\end{document}&#10;"/>
  <p:tag name="FILENAME" val="TP_tmp"/>
  <p:tag name="FORMAT" val="bmp256"/>
  <p:tag name="RES" val="1200"/>
  <p:tag name="BLEND" val="0"/>
  <p:tag name="TRANSPARENT" val="0"/>
  <p:tag name="TBUG" val="0"/>
  <p:tag name="ALLOWFS" val="0"/>
  <p:tag name="ORIGWIDTH" val="9"/>
  <p:tag name="PICTUREFILESIZE" val="26462"/>
</p:tagLst>
</file>

<file path=ppt/tags/tag37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V$&#10;\end{document}&#10;"/>
  <p:tag name="FILENAME" val="TP_tmp"/>
  <p:tag name="FORMAT" val="bmp256"/>
  <p:tag name="RES" val="1200"/>
  <p:tag name="BLEND" val="0"/>
  <p:tag name="TRANSPARENT" val="1"/>
  <p:tag name="TBUG" val="0"/>
  <p:tag name="ALLOWFS" val="0"/>
  <p:tag name="ORIGWIDTH" val="8"/>
  <p:tag name="PICTUREFILESIZE" val="19166"/>
</p:tagLst>
</file>

<file path=ppt/tags/tag37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begin{displaymath}&#10;{t}_i = \sigma_{ji} n_j&#10;\end{displaymath}&#10;\begin{displaymath}&#10;{\bm{t}} = \left \{ \begin{array}{c}&#10;\sigma_{xx} n_x + \sigma_{xy} n_y + \sigma_{xz} n_z \\&#10;\sigma_{yx} n_x + \sigma_{yy} n_y + \sigma_{yz} n_z \\&#10;\sigma_{zx} n_x + \sigma_{zy} n_y + \sigma_{zz} n_z \\&#10;\end{array} \right \}&#10;\end{displaymath}&#10;&#10;\end{document}&#10;"/>
  <p:tag name="FILENAME" val="TP_tmp"/>
  <p:tag name="FORMAT" val="bmp256"/>
  <p:tag name="RES" val="1200"/>
  <p:tag name="BLEND" val="0"/>
  <p:tag name="TRANSPARENT" val="1"/>
  <p:tag name="TBUG" val="0"/>
  <p:tag name="ALLOWFS" val="0"/>
  <p:tag name="ORIGWIDTH" val="146"/>
  <p:tag name="PICTUREFILESIZE" val="2152066"/>
</p:tagLst>
</file>

<file path=ppt/tags/tag3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t $x=0$, $u_x=u_y=0$ \\&#10;At $x=L$, $t_x=0 \Rightarrow \sigma_{xx}=0$ \\&#10;$L/2 \leq x \leq L, y=h$, $t_y=\sigma_{yy}=-w(x)$ &#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370"/>
  <p:tag name="PICTUREFILESIZE" val="34869"/>
</p:tagLst>
</file>

<file path=ppt/tags/tag37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ewcommand{\bm}[1]{\mbox{\boldmath $#1$}}&#10;At $y= \pm H$ $\sigma_{yy} = \sigma_0$ \\&#10;At $x= \pm W$ $\sigma_{xx}=0$ \\&#10;At $r=a$ $\bm{t} = 0 \Rightarrow \sigma_{rr} = &#10;\sigma_{r \theta} = 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310"/>
  <p:tag name="PICTUREFILESIZE" val="28409"/>
</p:tagLst>
</file>

<file path=ppt/tags/tag3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ewcommand{\bm}[1]{\mbox{\boldmath $#1$}}&#10;At $y= \pm H$ $\sigma_{yy} = \sigma_0$ \\&#10;At $x= \pm W$ $\sigma_{xx}=0$ \\&#10;At $r=a$ $\bm{u} = 0 \Rightarrow u_r = &#10;u_\theta = 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99"/>
  <p:tag name="PICTUREFILESIZE" val="27990"/>
</p:tagLst>
</file>

<file path=ppt/tags/tag37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t $x=0$ $u_x=u_y=0$ \\&#10;At $x=2L - a$, $u_x=u_y=0$ \\&#10;At $x=b$, $F_y=P$ \\&#10;Over $L-a \leq x &lt; L, y=0$ $u_y^2 - u_y^1 \geq 0$&#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374"/>
  <p:tag name="PICTUREFILESIZE" val="44039"/>
</p:tagLst>
</file>

<file path=ppt/tags/tag37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u_y^2$&#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2"/>
  <p:tag name="PICTUREFILESIZE" val="2276"/>
</p:tagLst>
</file>

<file path=ppt/tags/tag37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u_y^1$&#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2"/>
  <p:tag name="PICTUREFILESIZE" val="1707"/>
</p:tagLst>
</file>

<file path=ppt/tags/tag37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A few simple cases arise. The first is {\em plane strain}&#10;where we assume that:&#10;\begin{displaymath}&#10;u_z \simeq 0, \frac{\partial}{\partial z} \simeq 0&#10;\end{displaymath}&#10;\begin{displaymath}&#10;\left \{ &#10;\begin{array}{c}&#10;\epsilon_{xx} \\ \epsilon_{yy} \\ \epsilon_{zz}&#10;\\ 2 \epsilon_{xy} \\ 2 \epsilon_{yz}&#10;\\ 2 \epsilon_{zx} \end{array} \right \} = &#10;\left \{ \begin{array}{c}&#10;\frac{\partial u_x}{\partial x} \\&#10;\frac{\partial u_y}{\partial y} \\&#10;\frac{\partial u_z}{\partial z} \\&#10;\frac{\partial u_x}{\partial y} + &#10;\frac{\partial u_y}{\partial x} \\&#10;\frac{\partial u_y}{\partial z} + &#10;\frac{\partial u_z}{\partial y} \\&#10;\frac{\partial u_z}{\partial x} + &#10;\frac{\partial u_x}{\partial z} \\&#10;\end{array} \right \} = &#10;\left ( \begin{array}{ccc}&#10;\frac{\partial}{\partial x} &amp;0 &amp;0 \\&#10;0 &amp;\frac{\partial}{\partial y} &amp;0 \\&#10;0 &amp;0 &amp;0 \\&#10;\frac{\partial}{\partial y} &amp;\frac{\partial}{\partial x} &amp;0 \\&#10;0 &amp;0 &amp;0 \\&#10;0 &amp;0 &amp;0&#10;\end{array} \right )&#10;\left \{ \begin{array}{c}&#10;u_x \\ u_y \\ u_z&#10;\end{array} \right \}&#10;\end{displaymath}&#10;&#10;\end{document}&#10;"/>
  <p:tag name="FILENAME" val="TP_tmp"/>
  <p:tag name="FORMAT" val="bmp256"/>
  <p:tag name="RES" val="1200"/>
  <p:tag name="BLEND" val="0"/>
  <p:tag name="TRANSPARENT" val="1"/>
  <p:tag name="TBUG" val="0"/>
  <p:tag name="ALLOWFS" val="0"/>
  <p:tag name="ORIGWIDTH" val="316"/>
  <p:tag name="PICTUREFILESIZE" val="11764522"/>
</p:tagLst>
</file>

<file path=ppt/tags/tag37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The constitutive equation under plane strain can be written as&#10;\begin{eqnarray}&#10;\sigma_{xx} &amp;=&amp; C_{xxxx} \epsilon_{xx} +&#10;C_{xxyy} \epsilon_{yy} + 2 C_{xxxy} \epsilon_{xy} \nonumber \\&#10;\sigma_{yy} &amp;=&amp; C_{yyxx} \epsilon_{xx} +&#10;C_{yyyy} \epsilon_{yy} + 2 C_{yyxy} \epsilon_{xy} \nonumber \\&#10;\sigma_{xy} &amp;=&amp; C_{xyxx} \epsilon_{xx} +&#10;C_{xyyy} \epsilon_{yy} + 2 C_{xyxy} \epsilon_{xy} \nonumber \\&#10;\nonumber&#10;\end{eqnarray}&#10;or, in matrix form for an isotropic material as&#10;\begin{displaymath}&#10;\left \{ \begin{array}{c}&#10;\sigma_{xx} \\ \sigma_{yy} \\ \sigma_{xy} \end{array} \right \} =&#10;\frac{E}{(1+\nu)(1-2 \nu)}&#10;\left ( \begin{array}{ccc}&#10;1-\nu &amp;\nu &amp;0 \\&#10;\nu &amp;1-\nu &amp;0 \\&#10;0 &amp;0 &amp;(1-2 \nu)/2 &#10;\end{array} \right )&#10;\left \{ \begin{array}{c}&#10;\epsilon_{xx} \\ \epsilon_{yy} \\ 2\epsilon_{xy} \end{array} \right \}&#10;\end{displaymath}&#10;&#10;\end{document}&#10;"/>
  <p:tag name="FILENAME" val="TP_tmp"/>
  <p:tag name="FORMAT" val="bmp256"/>
  <p:tag name="RES" val="1200"/>
  <p:tag name="BLEND" val="0"/>
  <p:tag name="TRANSPARENT" val="1"/>
  <p:tag name="TBUG" val="0"/>
  <p:tag name="ALLOWFS" val="0"/>
  <p:tag name="ORIGWIDTH" val="327"/>
  <p:tag name="PICTUREFILESIZE" val="13265794"/>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1,F_1^{(1)}$&#10;\end{document}&#10;"/>
  <p:tag name="FILENAME" val="TP_tmp"/>
  <p:tag name="FORMAT" val="bmp256"/>
  <p:tag name="RES" val="1200"/>
  <p:tag name="BLEND" val="0"/>
  <p:tag name="TRANSPARENT" val="0"/>
  <p:tag name="TBUG" val="0"/>
  <p:tag name="ALLOWFS" val="0"/>
  <p:tag name="ORIGWIDTH" val="33"/>
  <p:tag name="PICTUREFILESIZE" val="129694"/>
</p:tagLst>
</file>

<file path=ppt/tags/tag38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begin{document}&#10;\newcommand{\bm}[1]{\mbox{\boldmath $#1$}}&#10;\noindent&#10;Similarly, {\em plane stress} implies that &#10;$\sigma_{zz}=\sigma_{zx}=\sigma_{zy}=0$ so that the &#10;constitutive equations become:&#10;\begin{eqnarray}&#10;\sigma_{xx} &amp;=&amp; C_{xxxx} \epsilon_{xx} +&#10;C_{xxyy} \epsilon_{yy} + &#10;C_{xxzz} \epsilon_{zz} + 2 C_{xxxy} \epsilon_{xy} \nonumber \\&#10;\sigma_{yy} &amp;=&amp; C_{yyxx} \epsilon_{xx} +&#10;C_{yyyy} \epsilon_{yy} + &#10;C_{yyzz} \epsilon_{zz} + 2 C_{yyxy} \epsilon_{xy} \nonumber \\&#10;\sigma_{xy} &amp;=&amp; C_{xyxx} \epsilon_{xx} +&#10;C_{xyyy} \epsilon_{yy} + &#10;C_{xyzz} \epsilon_{zz} + 2 C_{xyxy} \epsilon_{xy} \nonumber &#10;\end{eqnarray}&#10;with,&#10;\begin{displaymath}&#10;C_{zzxx} \epsilon_{xx} + C_{zzyy} \epsilon_{yy}&#10;+ C_{zzzz} \epsilon_{zz} + 2 C_{zzxy} \epsilon_{xy} =0,&#10;\end{displaymath} &#10;leading to, for the isotropic case,&#10;\begin{displaymath}&#10;\left \{ \begin{array}{c}&#10;\sigma_{xx} \\ \sigma_{yy} \\ \sigma_{xy} \end{array} \right \} =&#10;\frac{E}{1-\nu^2}&#10;\left ( \begin{array}{ccc}&#10;1 &amp;\nu &amp;0 \\&#10;\nu &amp;1 &amp;0 \\&#10;0 &amp;0 &amp;(1-\nu)/2 &#10;\end{array} \right )&#10;\left \{ \begin{array}{c}&#10;\epsilon_{xx} \\ \epsilon_{yy} \\ 2\epsilon_{xy} \end{array} \right \}&#10;\end{displaymath}&#10;&#10;\end{document}&#10;"/>
  <p:tag name="FILENAME" val="TP_tmp"/>
  <p:tag name="FORMAT" val="bmp256"/>
  <p:tag name="RES" val="1200"/>
  <p:tag name="BLEND" val="0"/>
  <p:tag name="TRANSPARENT" val="1"/>
  <p:tag name="TBUG" val="0"/>
  <p:tag name="ALLOWFS" val="0"/>
  <p:tag name="ORIGWIDTH" val="345"/>
  <p:tag name="PICTUREFILESIZE" val="16584094"/>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k_2$&#10;\end{document}&#10;"/>
  <p:tag name="FILENAME" val="TP_tmp"/>
  <p:tag name="FORMAT" val="bmp256"/>
  <p:tag name="RES" val="1200"/>
  <p:tag name="BLEND" val="0"/>
  <p:tag name="TRANSPARENT" val="0"/>
  <p:tag name="TBUG" val="0"/>
  <p:tag name="ALLOWFS" val="0"/>
  <p:tag name="ORIGWIDTH" val="9"/>
  <p:tag name="PICTUREFILESIZE" val="2646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2R$&#10;\end{document}&#10;"/>
  <p:tag name="FILENAME" val="TP_tmp"/>
  <p:tag name="FORMAT" val="bmp256"/>
  <p:tag name="RES" val="1200"/>
  <p:tag name="BLEND" val="0"/>
  <p:tag name="TRANSPARENT" val="0"/>
  <p:tag name="TBUG" val="0"/>
  <p:tag name="ALLOWFS" val="0"/>
  <p:tag name="ORIGWIDTH" val="28"/>
  <p:tag name="PICTUREFILESIZE" val="118078"/>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k_3$&#10;\end{document}&#10;"/>
  <p:tag name="FILENAME" val="TP_tmp"/>
  <p:tag name="FORMAT" val="bmp256"/>
  <p:tag name="RES" val="1200"/>
  <p:tag name="BLEND" val="0"/>
  <p:tag name="TRANSPARENT" val="0"/>
  <p:tag name="TBUG" val="0"/>
  <p:tag name="ALLOWFS" val="0"/>
  <p:tag name="ORIGWIDTH" val="9"/>
  <p:tag name="PICTUREFILESIZE" val="26462"/>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k_4$&#10;\end{document}&#10;"/>
  <p:tag name="FILENAME" val="TP_tmp"/>
  <p:tag name="FORMAT" val="bmp256"/>
  <p:tag name="RES" val="1200"/>
  <p:tag name="BLEND" val="0"/>
  <p:tag name="TRANSPARENT" val="0"/>
  <p:tag name="TBUG" val="0"/>
  <p:tag name="ALLOWFS" val="0"/>
  <p:tag name="ORIGWIDTH" val="9"/>
  <p:tag name="PICTUREFILESIZE" val="26462"/>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k_5$&#10;\end{document}&#10;"/>
  <p:tag name="FILENAME" val="TP_tmp"/>
  <p:tag name="FORMAT" val="bmp256"/>
  <p:tag name="RES" val="1200"/>
  <p:tag name="BLEND" val="0"/>
  <p:tag name="TRANSPARENT" val="0"/>
  <p:tag name="TBUG" val="0"/>
  <p:tag name="ALLOWFS" val="0"/>
  <p:tag name="ORIGWIDTH" val="9"/>
  <p:tag name="PICTUREFILESIZE" val="26462"/>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2,F_2^{(2)}$&#10;\end{document}&#10;"/>
  <p:tag name="FILENAME" val="TP_tmp"/>
  <p:tag name="FORMAT" val="bmp256"/>
  <p:tag name="RES" val="1200"/>
  <p:tag name="BLEND" val="0"/>
  <p:tag name="TRANSPARENT" val="0"/>
  <p:tag name="TBUG" val="0"/>
  <p:tag name="ALLOWFS" val="0"/>
  <p:tag name="ORIGWIDTH" val="33"/>
  <p:tag name="PICTUREFILESIZE" val="129694"/>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1,F_1^{(2)}$&#10;\end{document}&#10;"/>
  <p:tag name="FILENAME" val="TP_tmp"/>
  <p:tag name="FORMAT" val="bmp256"/>
  <p:tag name="RES" val="1200"/>
  <p:tag name="BLEND" val="0"/>
  <p:tag name="TRANSPARENT" val="0"/>
  <p:tag name="TBUG" val="0"/>
  <p:tag name="ALLOWFS" val="0"/>
  <p:tag name="ORIGWIDTH" val="33"/>
  <p:tag name="PICTUREFILESIZE" val="129694"/>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1,F_1^{(3)}$&#10;\end{document}&#10;"/>
  <p:tag name="FILENAME" val="TP_tmp"/>
  <p:tag name="FORMAT" val="bmp256"/>
  <p:tag name="RES" val="1200"/>
  <p:tag name="BLEND" val="0"/>
  <p:tag name="TRANSPARENT" val="0"/>
  <p:tag name="TBUG" val="0"/>
  <p:tag name="ALLOWFS" val="0"/>
  <p:tag name="ORIGWIDTH" val="33"/>
  <p:tag name="PICTUREFILESIZE" val="129694"/>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1,F_1^{(4)}$&#10;\end{document}&#10;"/>
  <p:tag name="FILENAME" val="TP_tmp"/>
  <p:tag name="FORMAT" val="bmp256"/>
  <p:tag name="RES" val="1200"/>
  <p:tag name="BLEND" val="0"/>
  <p:tag name="TRANSPARENT" val="0"/>
  <p:tag name="TBUG" val="0"/>
  <p:tag name="ALLOWFS" val="0"/>
  <p:tag name="ORIGWIDTH" val="33"/>
  <p:tag name="PICTUREFILESIZE" val="129694"/>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2,F_2^{(3)}$&#10;\end{document}&#10;"/>
  <p:tag name="FILENAME" val="TP_tmp"/>
  <p:tag name="FORMAT" val="bmp256"/>
  <p:tag name="RES" val="1200"/>
  <p:tag name="BLEND" val="0"/>
  <p:tag name="TRANSPARENT" val="0"/>
  <p:tag name="TBUG" val="0"/>
  <p:tag name="ALLOWFS" val="0"/>
  <p:tag name="ORIGWIDTH" val="33"/>
  <p:tag name="PICTUREFILESIZE" val="129694"/>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3,F_3^{(4)}$&#10;\end{document}&#10;"/>
  <p:tag name="FILENAME" val="TP_tmp"/>
  <p:tag name="FORMAT" val="bmp256"/>
  <p:tag name="RES" val="1200"/>
  <p:tag name="BLEND" val="0"/>
  <p:tag name="TRANSPARENT" val="0"/>
  <p:tag name="TBUG" val="0"/>
  <p:tag name="ALLOWFS" val="0"/>
  <p:tag name="ORIGWIDTH" val="33"/>
  <p:tag name="PICTUREFILESIZE" val="139078"/>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2,F_2^{(5)}$&#10;\end{document}&#10;"/>
  <p:tag name="FILENAME" val="TP_tmp"/>
  <p:tag name="FORMAT" val="bmp256"/>
  <p:tag name="RES" val="1200"/>
  <p:tag name="BLEND" val="0"/>
  <p:tag name="TRANSPARENT" val="0"/>
  <p:tag name="TBUG" val="0"/>
  <p:tag name="ALLOWFS" val="0"/>
  <p:tag name="ORIGWIDTH" val="33"/>
  <p:tag name="PICTUREFILESIZE" val="129694"/>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4R$&#10;\end{document}&#10;"/>
  <p:tag name="FILENAME" val="TP_tmp"/>
  <p:tag name="FORMAT" val="bmp256"/>
  <p:tag name="RES" val="1200"/>
  <p:tag name="BLEND" val="0"/>
  <p:tag name="TRANSPARENT" val="0"/>
  <p:tag name="TBUG" val="0"/>
  <p:tag name="ALLOWFS" val="0"/>
  <p:tag name="ORIGWIDTH" val="28"/>
  <p:tag name="PICTUREFILESIZE" val="118078"/>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U_3,F_3^{(5)}$&#10;\end{document}&#10;"/>
  <p:tag name="FILENAME" val="TP_tmp"/>
  <p:tag name="FORMAT" val="bmp256"/>
  <p:tag name="RES" val="1200"/>
  <p:tag name="BLEND" val="0"/>
  <p:tag name="TRANSPARENT" val="0"/>
  <p:tag name="TBUG" val="0"/>
  <p:tag name="ALLOWFS" val="0"/>
  <p:tag name="ORIGWIDTH" val="33"/>
  <p:tag name="PICTUREFILESIZE" val="139078"/>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begin{displaymath}&#10;k_1 U_1 = F_1^{(1)}&#10;\end{displaymath}&#10;\end{document}&#10;"/>
  <p:tag name="FILENAME" val="TP_tmp"/>
  <p:tag name="FORMAT" val="bmp256"/>
  <p:tag name="RES" val="1200"/>
  <p:tag name="BLEND" val="0"/>
  <p:tag name="TRANSPARENT" val="0"/>
  <p:tag name="TBUG" val="0"/>
  <p:tag name="ALLOWFS" val="0"/>
  <p:tag name="ORIGWIDTH" val="52"/>
  <p:tag name="PICTUREFILESIZE" val="203322"/>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begin{eqnarray}&#10;F_2^{(2)} &amp;=&amp;  k_2 (U_2 - U_1 ) \nonumber \\&#10;F_1^{(2)} &amp;=&amp; -k_2 (U_2 - U_1) \nonumber&#10;\end{eqnarray}&#10;\end{document}&#10;"/>
  <p:tag name="FILENAME" val="TP_tmp"/>
  <p:tag name="FORMAT" val="bmp256"/>
  <p:tag name="RES" val="1200"/>
  <p:tag name="BLEND" val="0"/>
  <p:tag name="TRANSPARENT" val="0"/>
  <p:tag name="TBUG" val="0"/>
  <p:tag name="ALLOWFS" val="0"/>
  <p:tag name="ORIGWIDTH" val="106"/>
  <p:tag name="PICTUREFILESIZE" val="915134"/>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begin{eqnarray}&#10;F_2^{(3)} &amp;=&amp;  k_3 (U_2 - U_1 ) \nonumber \\&#10;F_1^{(3)} &amp;=&amp; -k_3 (U_2 - U_1) \nonumber&#10;\end{eqnarray}&#10;\end{document}&#10;"/>
  <p:tag name="FILENAME" val="TP_tmp"/>
  <p:tag name="FORMAT" val="bmp256"/>
  <p:tag name="RES" val="1200"/>
  <p:tag name="BLEND" val="0"/>
  <p:tag name="TRANSPARENT" val="0"/>
  <p:tag name="TBUG" val="0"/>
  <p:tag name="ALLOWFS" val="0"/>
  <p:tag name="ORIGWIDTH" val="106"/>
  <p:tag name="PICTUREFILESIZE" val="915134"/>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begin{eqnarray}&#10;F_2^{(5)} &amp;=&amp;  k_5 (U_3 - U_2 ) \nonumber \\&#10;F_2^{(5)} &amp;=&amp; -k_5 (U_3 - U_2) \nonumber&#10;\end{eqnarray}&#10;\end{document}&#10;"/>
  <p:tag name="FILENAME" val="TP_tmp"/>
  <p:tag name="FORMAT" val="bmp256"/>
  <p:tag name="RES" val="1200"/>
  <p:tag name="BLEND" val="0"/>
  <p:tag name="TRANSPARENT" val="0"/>
  <p:tag name="TBUG" val="0"/>
  <p:tag name="ALLOWFS" val="0"/>
  <p:tag name="ORIGWIDTH" val="106"/>
  <p:tag name="PICTUREFILESIZE" val="915134"/>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begin{eqnarray}&#10;F_3^{(4)} &amp;=&amp;  k_4 (U_3 - U_1 ) \nonumber \\&#10;F_1^{(4)} &amp;=&amp; -k_4 (U_3 - U_1) \nonumber&#10;\end{eqnarray}&#10;\end{document}&#10;"/>
  <p:tag name="FILENAME" val="TP_tmp"/>
  <p:tag name="FORMAT" val="bmp256"/>
  <p:tag name="RES" val="1200"/>
  <p:tag name="BLEND" val="0"/>
  <p:tag name="TRANSPARENT" val="0"/>
  <p:tag name="TBUG" val="0"/>
  <p:tag name="ALLOWFS" val="0"/>
  <p:tag name="ORIGWIDTH" val="106"/>
  <p:tag name="PICTUREFILESIZE" val="915134"/>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Finally, free body diagrams of each of the nodes $1,2$ and $3$ give&#10;\begin{eqnarray}&#10;F_1^{(1)} + F_1^{(2)} + F_1^{(3)} + F_1^{(4)}   &amp;=&amp; R_1 \nonumber \\&#10;F_2^{(2)} + F_2^{(3)} + F_2^{(5)} &amp;=&amp; R_2 \nonumber \\&#10;F_3^{(4)} + F_3^{(5)} &amp;=&amp; R_3. \nonumber&#10;\end{eqnarray}&#10;&#10;Now we replace the forces on the left hand sides in terms of the &#10;stiffnesses and displacements. Also, $U_1,U_2,U_3$ are the unknowns&#10;in this problem. So, we get&#10;\begin{displaymath}&#10;\left ( \begin{array}{ccc}&#10;(k_1 + k_2 + k_3 + k_4)     &amp;-(k_2+k_3)               &amp;-k_4 \\&#10;-(k_2+k_3)                  &amp;(k_2+k_3+k_5)            &amp;-k_5 \\&#10;-k_4                &amp;-k_5             &amp;(k_4+k_5)&#10;\end{array}&#10;\right ) \left \{&#10;\begin{array}{c} U_1 \\ U_2 \\ U_3 \end{array} \right \} = &#10;\left \{&#10;\begin{array}{c} R_1 \\ R_2 \\ R_3 \end{array} \right \}.&#10;\end{displaymath}&#10; The above set of equations govern the equilibium of the system of springs &#10;in this problem. They are expressed as (in analogy with a single linear spring)&#10;\begin{displaymath}&#10;\bm{K} \bm{U} = \bm{F}.&#10;\end{displaymath}&#10;&#10;\end{document}&#10;"/>
  <p:tag name="FILENAME" val="TP_tmp"/>
  <p:tag name="FORMAT" val="bmp256"/>
  <p:tag name="RES" val="1200"/>
  <p:tag name="BLEND" val="0"/>
  <p:tag name="TRANSPARENT" val="0"/>
  <p:tag name="TBUG" val="0"/>
  <p:tag name="ALLOWFS" val="0"/>
  <p:tag name="ORIGWIDTH" val="345"/>
  <p:tag name="PICTUREFILESIZE" val="20322894"/>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The same problem can be solved using a energy based approach. It &#10;turns out that such an approach is more suited for numerical implementations.&#10;The energy principle (which we will deal with in detail later) states that&#10;the total potential energy of the system should be a minimum. The &#10;total potential energy of the system is &#10;\begin{displaymath}&#10;\Pi = {\cal U} - {\cal W},&#10;\end{displaymath}&#10;where, ${\cal U}$ is the strain energy stored and ${\cal W}$ is the &#10;potential of the external forces.&#10;&#10;&#10;The potential of the loads is&#10;\begin{displaymath}&#10;{\cal W} = U_1 R_1 + U_2 R_2 + U_3 R_3,&#10;\end{displaymath}&#10;which can be expressed as&#10;\begin{displaymath}&#10;{\cal W} = \bm{U}^T \bm{F}.&#10;\end{displaymath}&#10;Further, noting that the strain energy stored in a linear spring of stiffness &#10;$k$ is $(1/2) k u^2$, the strain energy of the system is&#10;\begin{displaymath}&#10;\Pi = \frac{1}{2} \bm{U}^T \bm{K} \bm{U}. \;\; \mbox{(verify this yourself.)}&#10;\end{displaymath}&#10;&#10;\end{document}&#10;"/>
  <p:tag name="FILENAME" val="TP_tmp"/>
  <p:tag name="FORMAT" val="bmp256"/>
  <p:tag name="RES" val="1200"/>
  <p:tag name="BLEND" val="0"/>
  <p:tag name="TRANSPARENT" val="0"/>
  <p:tag name="TBUG" val="0"/>
  <p:tag name="ALLOWFS" val="0"/>
  <p:tag name="ORIGWIDTH" val="345"/>
  <p:tag name="PICTUREFILESIZE" val="21956462"/>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Thus&#10;\begin{displaymath}&#10;\Pi = \frac{1}{2} \bm{U}^T \bm{K} \bm{U} - \bm{U}^T \bm{F}.&#10;\end{displaymath}&#10;Finding the extremum of $\Pi$ with respect to $U_i$ involves &#10;solving&#10;\begin{displaymath}&#10;\frac{\partial \Pi}{\partial U_i} = 0 \;\; \mbox{for $i=1,2,3$}.&#10;\end{displaymath}&#10;The extremum is a minimum (can be checked formally) because &#10;the maximum is obviously infinity.&#10;Again, verify that, the above procedure applied to the $\Pi$ &#10;derived above gives:&#10;\begin{displaymath}&#10;\bm{K} \bm{U} = \bm{F}.&#10;\end{displaymath}&#10;Minimising the potential energy of the system provides us with &#10;an alternate way to arrive at the &#10;equations of motion of a system.&#10;\end{document}&#10;"/>
  <p:tag name="FILENAME" val="TP_tmp"/>
  <p:tag name="FORMAT" val="bmp256"/>
  <p:tag name="RES" val="1200"/>
  <p:tag name="BLEND" val="0"/>
  <p:tag name="TRANSPARENT" val="0"/>
  <p:tag name="TBUG" val="0"/>
  <p:tag name="ALLOWFS" val="0"/>
  <p:tag name="ORIGWIDTH" val="345"/>
  <p:tag name="PICTUREFILESIZE" val="15721294"/>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We can also investigate problems of stability where we ask if, given that &#10;a steady state solution to a problem is known, whether a small perturbation &#10;of the system will take it to another solution. &#10;&#10;To investigate the stability of a system we will need to &#10;consider a generalised eigenvalue problem&#10;\begin{displaymath}&#10;\bm{K} \bm{U} = \lambda \bm{B} \bm{U}.&#10;\end{displaymath}&#10;If a solution exists to this problem, $\lambda_i$ and $\bm{U}_i$ that&#10;satisfy this are called {\em eigenvalues} and {\em eigenvectors}&#10;of $\bm{K}$.&#10;We will look at a simple problem to better understand this concept.&#10;\end{document}&#10;"/>
  <p:tag name="FILENAME" val="TP_tmp"/>
  <p:tag name="FORMAT" val="bmp256"/>
  <p:tag name="RES" val="1200"/>
  <p:tag name="BLEND" val="0"/>
  <p:tag name="TRANSPARENT" val="0"/>
  <p:tag name="TBUG" val="0"/>
  <p:tag name="ALLOWFS" val="0"/>
  <p:tag name="ORIGWIDTH" val="345"/>
  <p:tag name="PICTUREFILESIZE" val="10740062"/>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2E$&#10;\end{document}&#10;"/>
  <p:tag name="FILENAME" val="TP_tmp"/>
  <p:tag name="FORMAT" val="bmp256"/>
  <p:tag name="RES" val="1200"/>
  <p:tag name="BLEND" val="0"/>
  <p:tag name="TRANSPARENT" val="0"/>
  <p:tag name="TBUG" val="0"/>
  <p:tag name="ALLOWFS" val="0"/>
  <p:tag name="ORIGWIDTH" val="28"/>
  <p:tag name="PICTUREFILESIZE" val="110122"/>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L$&#10;\end{document}&#10;"/>
  <p:tag name="FILENAME" val="TP_tmp"/>
  <p:tag name="FORMAT" val="bmp256"/>
  <p:tag name="RES" val="1200"/>
  <p:tag name="BLEND" val="0"/>
  <p:tag name="TRANSPARENT" val="0"/>
  <p:tag name="TBUG" val="0"/>
  <p:tag name="ALLOWFS" val="0"/>
  <p:tag name="ORIGWIDTH" val="7"/>
  <p:tag name="PICTUREFILESIZE" val="17038"/>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L$&#10;\end{document}&#10;"/>
  <p:tag name="FILENAME" val="TP_tmp"/>
  <p:tag name="FORMAT" val="bmp256"/>
  <p:tag name="RES" val="1200"/>
  <p:tag name="BLEND" val="0"/>
  <p:tag name="TRANSPARENT" val="0"/>
  <p:tag name="TBUG" val="0"/>
  <p:tag name="ALLOWFS" val="0"/>
  <p:tag name="ORIGWIDTH" val="7"/>
  <p:tag name="PICTUREFILESIZE" val="17038"/>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k$&#10;\end{document}&#10;"/>
  <p:tag name="FILENAME" val="TP_tmp"/>
  <p:tag name="FORMAT" val="bmp256"/>
  <p:tag name="RES" val="1200"/>
  <p:tag name="BLEND" val="0"/>
  <p:tag name="TRANSPARENT" val="0"/>
  <p:tag name="TBUG" val="0"/>
  <p:tag name="ALLOWFS" val="0"/>
  <p:tag name="ORIGWIDTH" val="5"/>
  <p:tag name="PICTUREFILESIZE" val="12250"/>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k$&#10;\end{document}&#10;"/>
  <p:tag name="FILENAME" val="TP_tmp"/>
  <p:tag name="FORMAT" val="bmp256"/>
  <p:tag name="RES" val="1200"/>
  <p:tag name="BLEND" val="0"/>
  <p:tag name="TRANSPARENT" val="0"/>
  <p:tag name="TBUG" val="0"/>
  <p:tag name="ALLOWFS" val="0"/>
  <p:tag name="ORIGWIDTH" val="5"/>
  <p:tag name="PICTUREFILESIZE" val="12250"/>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k_r$&#10;\end{document}&#10;"/>
  <p:tag name="FILENAME" val="TP_tmp"/>
  <p:tag name="FORMAT" val="bmp256"/>
  <p:tag name="RES" val="1200"/>
  <p:tag name="BLEND" val="0"/>
  <p:tag name="TRANSPARENT" val="0"/>
  <p:tag name="TBUG" val="0"/>
  <p:tag name="ALLOWFS" val="0"/>
  <p:tag name="ORIGWIDTH" val="9"/>
  <p:tag name="PICTUREFILESIZE" val="26462"/>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P$&#10;\end{document}&#10;"/>
  <p:tag name="FILENAME" val="TP_tmp"/>
  <p:tag name="FORMAT" val="bmp256"/>
  <p:tag name="RES" val="1200"/>
  <p:tag name="BLEND" val="0"/>
  <p:tag name="TRANSPARENT" val="0"/>
  <p:tag name="TBUG" val="0"/>
  <p:tag name="ALLOWFS" val="0"/>
  <p:tag name="ORIGWIDTH" val="8"/>
  <p:tag name="PICTUREFILESIZE" val="19166"/>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A$&#10;\end{document}&#10;"/>
  <p:tag name="FILENAME" val="TP_tmp"/>
  <p:tag name="FORMAT" val="bmp256"/>
  <p:tag name="RES" val="1200"/>
  <p:tag name="BLEND" val="0"/>
  <p:tag name="TRANSPARENT" val="0"/>
  <p:tag name="TBUG" val="0"/>
  <p:tag name="ALLOWFS" val="0"/>
  <p:tag name="ORIGWIDTH" val="8"/>
  <p:tag name="PICTUREFILESIZE" val="19166"/>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B$&#10;\end{document}&#10;"/>
  <p:tag name="FILENAME" val="TP_tmp"/>
  <p:tag name="FORMAT" val="bmp256"/>
  <p:tag name="RES" val="1200"/>
  <p:tag name="BLEND" val="0"/>
  <p:tag name="TRANSPARENT" val="0"/>
  <p:tag name="TBUG" val="0"/>
  <p:tag name="ALLOWFS" val="0"/>
  <p:tag name="ORIGWIDTH" val="8"/>
  <p:tag name="PICTUREFILESIZE" val="19166"/>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C$&#10;\end{document}&#10;"/>
  <p:tag name="FILENAME" val="TP_tmp"/>
  <p:tag name="FORMAT" val="bmp256"/>
  <p:tag name="RES" val="1200"/>
  <p:tag name="BLEND" val="0"/>
  <p:tag name="TRANSPARENT" val="0"/>
  <p:tag name="TBUG" val="0"/>
  <p:tag name="ALLOWFS" val="0"/>
  <p:tag name="ORIGWIDTH" val="8"/>
  <p:tag name="PICTUREFILESIZE" val="19166"/>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k U_1$&#10;\end{document}&#10;"/>
  <p:tag name="FILENAME" val="TP_tmp"/>
  <p:tag name="FORMAT" val="bmp256"/>
  <p:tag name="RES" val="1200"/>
  <p:tag name="BLEND" val="0"/>
  <p:tag name="TRANSPARENT" val="0"/>
  <p:tag name="TBUG" val="0"/>
  <p:tag name="ALLOWFS" val="0"/>
  <p:tag name="ORIGWIDTH" val="16"/>
  <p:tag name="PICTUREFILESIZE" val="45834"/>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10;\end{document}&#10;"/>
  <p:tag name="FILENAME" val="TP_tmp"/>
  <p:tag name="FORMAT" val="bmp256"/>
  <p:tag name="RES" val="1200"/>
  <p:tag name="BLEND" val="0"/>
  <p:tag name="TRANSPARENT" val="0"/>
  <p:tag name="TBUG" val="0"/>
  <p:tag name="ALLOWFS" val="0"/>
  <p:tag name="ORIGWIDTH" val="16"/>
  <p:tag name="PICTUREFILESIZE" val="63522"/>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k U_2$&#10;\end{document}&#10;"/>
  <p:tag name="FILENAME" val="TP_tmp"/>
  <p:tag name="FORMAT" val="bmp256"/>
  <p:tag name="RES" val="1200"/>
  <p:tag name="BLEND" val="0"/>
  <p:tag name="TRANSPARENT" val="0"/>
  <p:tag name="TBUG" val="0"/>
  <p:tag name="ALLOWFS" val="0"/>
  <p:tag name="ORIGWIDTH" val="16"/>
  <p:tag name="PICTUREFILESIZE" val="45834"/>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beta$&#10;\end{document}&#10;"/>
  <p:tag name="FILENAME" val="TP_tmp"/>
  <p:tag name="FORMAT" val="bmp256"/>
  <p:tag name="RES" val="1200"/>
  <p:tag name="BLEND" val="0"/>
  <p:tag name="TRANSPARENT" val="0"/>
  <p:tag name="TBUG" val="0"/>
  <p:tag name="ALLOWFS" val="0"/>
  <p:tag name="ORIGWIDTH" val="7"/>
  <p:tag name="PICTUREFILESIZE" val="21118"/>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alpha$&#10;\end{document}&#10;"/>
  <p:tag name="FILENAME" val="TP_tmp"/>
  <p:tag name="FORMAT" val="bmp256"/>
  <p:tag name="RES" val="1200"/>
  <p:tag name="BLEND" val="0"/>
  <p:tag name="TRANSPARENT" val="0"/>
  <p:tag name="TBUG" val="0"/>
  <p:tag name="ALLOWFS" val="0"/>
  <p:tag name="ORIGWIDTH" val="6"/>
  <p:tag name="PICTUREFILESIZE" val="9378"/>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P$&#10;\end{document}&#10;"/>
  <p:tag name="FILENAME" val="TP_tmp"/>
  <p:tag name="FORMAT" val="bmp256"/>
  <p:tag name="RES" val="1200"/>
  <p:tag name="BLEND" val="0"/>
  <p:tag name="TRANSPARENT" val="0"/>
  <p:tag name="TBUG" val="0"/>
  <p:tag name="ALLOWFS" val="0"/>
  <p:tag name="ORIGWIDTH" val="8"/>
  <p:tag name="PICTUREFILESIZE" val="19166"/>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kU_1+kU_2$&#10;\end{document}&#10;"/>
  <p:tag name="FILENAME" val="TP_tmp"/>
  <p:tag name="FORMAT" val="bmp256"/>
  <p:tag name="RES" val="1200"/>
  <p:tag name="BLEND" val="0"/>
  <p:tag name="TRANSPARENT" val="0"/>
  <p:tag name="TBUG" val="0"/>
  <p:tag name="ALLOWFS" val="0"/>
  <p:tag name="ORIGWIDTH" val="45"/>
  <p:tag name="PICTUREFILESIZE" val="126662"/>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k_r \alpha$&#10;\end{document}&#10;"/>
  <p:tag name="FILENAME" val="TP_tmp"/>
  <p:tag name="FORMAT" val="bmp256"/>
  <p:tag name="RES" val="1200"/>
  <p:tag name="BLEND" val="0"/>
  <p:tag name="TRANSPARENT" val="0"/>
  <p:tag name="TBUG" val="0"/>
  <p:tag name="ALLOWFS" val="0"/>
  <p:tag name="ORIGWIDTH" val="16"/>
  <p:tag name="PICTUREFILESIZE" val="45834"/>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P$&#10;\end{document}&#10;"/>
  <p:tag name="FILENAME" val="TP_tmp"/>
  <p:tag name="FORMAT" val="bmp256"/>
  <p:tag name="RES" val="1200"/>
  <p:tag name="BLEND" val="0"/>
  <p:tag name="TRANSPARENT" val="0"/>
  <p:tag name="TBUG" val="0"/>
  <p:tag name="ALLOWFS" val="0"/>
  <p:tag name="ORIGWIDTH" val="8"/>
  <p:tag name="PICTUREFILESIZE" val="19166"/>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begin{minipage}{3 in}&#10;On the right is the equilibrium configuraton of the system. We want to know if we &#10;perturb the system slightly, will it be stable? On the left is the &#10;perturbed configuration and its free body diagram.&#10;\end{minipage}&#10;\end{document}&#10;"/>
  <p:tag name="FILENAME" val="TP_tmp"/>
  <p:tag name="FORMAT" val="bmp256"/>
  <p:tag name="RES" val="1200"/>
  <p:tag name="BLEND" val="0"/>
  <p:tag name="TRANSPARENT" val="0"/>
  <p:tag name="TBUG" val="0"/>
  <p:tag name="ALLOWFS" val="0"/>
  <p:tag name="ORIGWIDTH" val="217"/>
  <p:tag name="PICTUREFILESIZE" val="2777618"/>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Strain energy stored in the system&#10;\begin{displaymath}&#10;{\cal U} = \frac{1}{2} \left ( k U_1^2 + k U_2^2 + k_r \alpha^2 \right ).&#10;\end{displaymath}&#10;Vertical movement of the external load is &#10;\begin{displaymath}&#10;\delta_v=L - L \cos (\alpha + \beta) + L - L \cos \beta = L &#10;\left [ 1 - \cos (\alpha + \beta) + 1 - \cos \beta \right ].&#10;\end{displaymath}&#10;Using a series approximation for the cosines assuming a small&#10;perturbation, we have &#10;\begin{displaymath}&#10;\delta_v =  L \left [ \frac{(\alpha+\beta)^2}{2} + \frac{\beta^2}{2} \right ].&#10;\end{displaymath}&#10;Further, for small perturbations&#10;\begin{displaymath}&#10;\alpha = \frac{U_1 - 2U_2}{L}, \beta = \frac{U_2}{L},&#10;\alpha+\beta = \frac{U_1 - U_2}{L}.&#10;\end{displaymath}&#10;&#10;Potential of the external loads is given as&#10;\begin{displaymath}&#10;{\cal W} = P \delta_v.&#10;\end{displaymath}&#10;\end{document}&#10;"/>
  <p:tag name="FILENAME" val="TP_tmp"/>
  <p:tag name="FORMAT" val="bmp256"/>
  <p:tag name="RES" val="1200"/>
  <p:tag name="BLEND" val="0"/>
  <p:tag name="TRANSPARENT" val="0"/>
  <p:tag name="TBUG" val="0"/>
  <p:tag name="ALLOWFS" val="0"/>
  <p:tag name="ORIGWIDTH" val="345"/>
  <p:tag name="PICTUREFILESIZE" val="21956462"/>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The potential energy thus can be written in terms of the displacements as&#10;\begin{eqnarray}&#10;\Pi &amp;=&amp; \frac{1}{2} k U_1^2 + \frac{1}{2} k U_2^2 + \frac{1}{2} k_r&#10;\left ( \frac{U_1 - 2 U_2}{L} \right )^2  \nonumber \\&#10;&amp;-&amp; \frac{P}{2 L} \left ( U_1 - U_2 \right )^2 - \frac{P}{2 L} U_2^2 \nonumber.&#10;\end{eqnarray}&#10;Now using&#10;\begin{displaymath}&#10;\frac{\partial \Pi}{\partial U_1} = \frac{\partial \Pi}{\partial U_2} = 0,&#10;\end{displaymath}&#10;we get&#10;\begin{displaymath}&#10;\left ( \begin{array}{cc}&#10;kL + k_r/L     &amp; - 2 k_r/L \\&#10;- 2k_r/L        &amp;kL + 4k_r/L&#10;\end{array} \right ) &#10;\left \{ \begin{array}{c} U_1 \\ U_2 \end{array}  \right \}= P &#10;\left ( \begin{array}{cc} &#10;1   &amp;-1 \\&#10;-1   &amp;2 &#10;\end{array} \right ) &#10;\left \{ \begin{array}{c} U_1 \\ U_2 \end{array}.\right \}&#10;\end{displaymath}&#10;Note that this is an eigenvalue problem and existence of non trivial solutions&#10;for the load $P$ indicates that multiple solutions to this are possible. &#10;&#10;\end{document}&#10;"/>
  <p:tag name="FILENAME" val="TP_tmp"/>
  <p:tag name="FORMAT" val="bmp256"/>
  <p:tag name="RES" val="1200"/>
  <p:tag name="BLEND" val="0"/>
  <p:tag name="TRANSPARENT" val="0"/>
  <p:tag name="TBUG" val="0"/>
  <p:tag name="ALLOWFS" val="0"/>
  <p:tag name="ORIGWIDTH" val="345"/>
  <p:tag name="PICTUREFILESIZE" val="18792862"/>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2R$&#10;\end{document}&#10;"/>
  <p:tag name="FILENAME" val="TP_tmp"/>
  <p:tag name="FORMAT" val="bmp256"/>
  <p:tag name="RES" val="1200"/>
  <p:tag name="BLEND" val="0"/>
  <p:tag name="TRANSPARENT" val="0"/>
  <p:tag name="TBUG" val="0"/>
  <p:tag name="ALLOWFS" val="0"/>
  <p:tag name="ORIGWIDTH" val="28"/>
  <p:tag name="PICTUREFILESIZE" val="118078"/>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displaymath}&#10;\frac{d u}{d t} = f(t,u)&#10;\end{displaymath}&#10;for $t&gt;0$ and $u=u_0$ at $t=0$ \\&#10;\\&#10;Use&#10;\begin{displaymath}&#10;\left ( \frac{d u}{d t} \right )_i \simeq \frac{[u(t_{i+1}) - u(t_i)]}{t_{i+1} - t_i}&#10;\end{displaymath}&#10;$\Rightarrow$ $u_{i+1} = u_i + \Delta t f(u_i,t_i)$&#10;\end{document}&#10;"/>
  <p:tag name="FILENAME" val="TP_tmp"/>
  <p:tag name="FORMAT" val="bmpmono"/>
  <p:tag name="RES" val="1200"/>
  <p:tag name="BLEND" val="0"/>
  <p:tag name="TRANSPARENT" val="0"/>
  <p:tag name="TBUG" val="0"/>
  <p:tag name="ALLOWFS" val="0"/>
  <p:tag name="ORIGWIDTH" val="355"/>
  <p:tag name="PICTUREFILESIZE" val="2738062"/>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Consider the motion of a pendulum:&#10;\begin{displaymath}&#10;\ddot{\theta} + \frac{g}{l} \theta = 0&#10;\end{displaymath}&#10;$\theta(0) = \theta_0$ and $\dot{\theta}(0) = v_0$. \\&#10;Solution to this system is&#10;\begin{displaymath}&#10;\theta(t) = \frac{v_0}{\lambda} \sin \lambda t + \theta_0 \cos \lambda t&#10;\end{displaymath}&#10;where $\lambda = \sqrt{g/l}$&#10;&#10;Alternately,&#10;\begin{eqnarray}&#10;\dot{\theta} &amp;=&amp; v \nonumber \\&#10;\dot{v} &amp;=&amp; - \lambda^2 \theta \nonumber&#10;\end{eqnarray}&#10;$\Rightarrow$&#10;\begin{eqnarray}&#10;\theta_{i+1} &amp;=&amp; \theta_i+ \Delta t v_i \nonumber \\&#10;v_{i+1} &amp;=&amp; v_i - \Delta t \lambda^2 \theta_i \nonumber&#10;\end{eqnarray}&#10;&#10;\end{document}&#10;"/>
  <p:tag name="FILENAME" val="TP_tmp"/>
  <p:tag name="FORMAT" val="pngmono"/>
  <p:tag name="RES" val="1200"/>
  <p:tag name="BLEND" val="0"/>
  <p:tag name="TRANSPARENT" val="0"/>
  <p:tag name="TBUG" val="0"/>
  <p:tag name="ALLOWFS" val="0"/>
  <p:tag name="ORIGWIDTH" val="368"/>
  <p:tag name="PICTUREFILESIZE" val="118449"/>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The governing deq is&#10;\begin{displaymath}&#10;k A \frac{d^2 T}{d x^2} + h P (T_\infty - T) = 0&#10;\end{displaymath}&#10;\end{document}&#10;"/>
  <p:tag name="FILENAME" val="TP_tmp"/>
  <p:tag name="FORMAT" val="pngmono"/>
  <p:tag name="RES" val="1200"/>
  <p:tag name="BLEND" val="0"/>
  <p:tag name="TRANSPARENT" val="0"/>
  <p:tag name="TBUG" val="0"/>
  <p:tag name="ALLOWFS" val="0"/>
  <p:tag name="ORIGWIDTH" val="361"/>
  <p:tag name="PICTUREFILESIZE" val="28340"/>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At $x=0$ \\&#10;$T=T_0$&#10;\end{document}&#10;"/>
  <p:tag name="FILENAME" val="TP_tmp"/>
  <p:tag name="FORMAT" val="pngmono"/>
  <p:tag name="RES" val="1200"/>
  <p:tag name="BLEND" val="0"/>
  <p:tag name="TRANSPARENT" val="0"/>
  <p:tag name="TBUG" val="0"/>
  <p:tag name="ALLOWFS" val="0"/>
  <p:tag name="ORIGWIDTH" val="87"/>
  <p:tag name="PICTUREFILESIZE" val="6011"/>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At $x=L$ \\&#10;$d T/d x + (h/k) T = 0&#10;$&#10;\end{document}&#10;"/>
  <p:tag name="FILENAME" val="TP_tmp"/>
  <p:tag name="FORMAT" val="pngmono"/>
  <p:tag name="RES" val="1200"/>
  <p:tag name="BLEND" val="0"/>
  <p:tag name="TRANSPARENT" val="0"/>
  <p:tag name="TBUG" val="0"/>
  <p:tag name="ALLOWFS" val="0"/>
  <p:tag name="ORIGWIDTH" val="198"/>
  <p:tag name="PICTUREFILESIZE" val="14238"/>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T_\infty$&#10;\end{document}&#10;"/>
  <p:tag name="FILENAME" val="TP_tmp"/>
  <p:tag name="FORMAT" val="pngmono"/>
  <p:tag name="RES" val="1200"/>
  <p:tag name="BLEND" val="0"/>
  <p:tag name="TRANSPARENT" val="0"/>
  <p:tag name="TBUG" val="0"/>
  <p:tag name="ALLOWFS" val="0"/>
  <p:tag name="ORIGWIDTH" val="30"/>
  <p:tag name="PICTUREFILESIZE" val="1827"/>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Using $T_\infty=0$ arbitrarily&#10;\begin{displaymath}&#10;\left ( \frac{d^2 T}{d x^2} \right )_{x=x_i} \simeq \left (\frac&#10;{T_{i-1} - 2 T_i + T_{i+1}}{(\Delta x)^2} \right )&#10;\end{displaymath}&#10;$\Rightarrow$&#10;\begin{displaymath}&#10;-T_{i-1} + [2 + (m \Delta x)^2] T_i - T_{i+1} = 0&#10;\end{displaymath}&#10;where&#10;$m=\sqrt{h P/k A}$&#10;\end{document}&#10;"/>
  <p:tag name="FILENAME" val="TP_tmp"/>
  <p:tag name="FORMAT" val="pngmono"/>
  <p:tag name="RES" val="1200"/>
  <p:tag name="BLEND" val="0"/>
  <p:tag name="TRANSPARENT" val="0"/>
  <p:tag name="TBUG" val="0"/>
  <p:tag name="ALLOWFS" val="0"/>
  <p:tag name="ORIGWIDTH" val="412"/>
  <p:tag name="PICTUREFILESIZE" val="71651"/>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lta x$&#10;\end{document}&#10;"/>
  <p:tag name="FILENAME" val="TP_tmp"/>
  <p:tag name="FORMAT" val="pngmono"/>
  <p:tag name="RES" val="1200"/>
  <p:tag name="BLEND" val="0"/>
  <p:tag name="TRANSPARENT" val="0"/>
  <p:tag name="TBUG" val="0"/>
  <p:tag name="ALLOWFS" val="0"/>
  <p:tag name="ORIGWIDTH" val="31"/>
  <p:tag name="PICTUREFILESIZE" val="1929"/>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As another example, consider the problem of heat conduction in a &#10;bar with specified boundary conditions.&#10;\end{document}&#10;"/>
  <p:tag name="FILENAME" val="TP_tmp"/>
  <p:tag name="FORMAT" val="bmp256"/>
  <p:tag name="RES" val="1200"/>
  <p:tag name="BLEND" val="0"/>
  <p:tag name="TRANSPARENT" val="0"/>
  <p:tag name="TBUG" val="0"/>
  <p:tag name="ALLOWFS" val="0"/>
  <p:tag name="ORIGWIDTH" val="344"/>
  <p:tag name="PICTUREFILESIZE" val="2106190"/>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T_0 + D T_1 - T_2 &amp;=&amp; 0 \nonumber \\&#10;-T_1 + D T_2 - T_3 &amp;=&amp; 0 \nonumber \\&#10;\dots \dots \dots &amp; &amp; \dots \nonumber \\&#10;-T_{N-1} + D T_N - T_{N+1} &amp;=&amp; 0 \nonumber&#10;\end{eqnarray}&#10;This is a {\em tridiagonal} system of equations, where, for a point $i$,&#10;the temperatures at $i-1$ and $i+1$ only appear in the $i$th equation. &#10;When put in the matrix form, only the diagonal and the sub-diagonals above&#10;and below it will be populated.&#10;Additionally,&#10;\begin{eqnarray}&#10;\frac{T_{N+1} - T_{N}}{\Delta x} + \frac{h}{k} T_N &amp;=&amp; 0 \nonumber \\&#10;\Rightarrow T_{N+1} &amp;=&amp; \left ( 1 - \frac{h \Delta x}{k} \right ) T_N \nonumber&#10;\end{eqnarray}&#10;\end{document}&#10;"/>
  <p:tag name="FILENAME" val="TP_tmp"/>
  <p:tag name="FORMAT" val="pngmono"/>
  <p:tag name="RES" val="1200"/>
  <p:tag name="BLEND" val="0"/>
  <p:tag name="TRANSPARENT" val="0"/>
  <p:tag name="TBUG" val="0"/>
  <p:tag name="ALLOWFS" val="0"/>
  <p:tag name="ORIGWIDTH" val="475"/>
  <p:tag name="PICTUREFILESIZE" val="17468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To solve engineeringing problems on the computer, one of the common goals is to cast the &#10;problem in a matrix form. Then we can use the numerical methods for &#10;solving linear system of equations. For example, for the simple circuit shown here,&#10;\begin{eqnarray}&#10;2E &amp;=&amp; 2R I_1 + 2 R (I_1 - I_3) \nonumber \\&#10;E &amp;=&amp; 4R (I_2 - I_1) \nonumber \\&#10;0 &amp;=&amp; 6R I_3 + 4R (I_3 - I_2) + 2R (I_3 - I_1) \nonumber &#10;\end{eqnarray}&#10;&#10;\end{document}&#10;"/>
  <p:tag name="FILENAME" val="TP_tmp"/>
  <p:tag name="FORMAT" val="bmp256"/>
  <p:tag name="RES" val="600"/>
  <p:tag name="BLEND" val="0"/>
  <p:tag name="TRANSPARENT" val="0"/>
  <p:tag name="TBUG" val="0"/>
  <p:tag name="ALLOWFS" val="0"/>
  <p:tag name="ORIGWIDTH" val="467"/>
  <p:tag name="PICTUREFILESIZE" val="8563478"/>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For any truss element, uniaxial elastic constitutive &#10;relations are valid.&#10;\begin{eqnarray}&#10;F &amp;=&amp; \sigma A \nonumber \\&#10;  &amp;=&amp; E A \epsilon \nonumber \\&#10;  &amp; = &amp; E A \frac{l-l_0}{l_0} \nonumber \\&#10;   &amp; =&amp; k \delta \nonumber&#10;\end{eqnarray} &#10;where,&#10;$k = \frac{A E}{l_0}$&#10;and &#10;$\delta = l - l_0$.&#10;&#10;\end{document}&#10;"/>
  <p:tag name="FILENAME" val="TP_tmp"/>
  <p:tag name="FORMAT" val="bmp256"/>
  <p:tag name="RES" val="1200"/>
  <p:tag name="BLEND" val="0"/>
  <p:tag name="TRANSPARENT" val="1"/>
  <p:tag name="TBUG" val="0"/>
  <p:tag name="ALLOWFS" val="0"/>
  <p:tag name="ORIGWIDTH" val="305"/>
  <p:tag name="PICTUREFILESIZE" val="9238706"/>
</p:tagLst>
</file>

<file path=ppt/tags/tag9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F_1&#10;\end{displaymath}&#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2"/>
  <p:tag name="PICTUREFILESIZE" val="883"/>
</p:tagLst>
</file>

<file path=ppt/tags/tag9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F_2&#10;\end{displaymath}&#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3"/>
  <p:tag name="PICTUREFILESIZE" val="1395"/>
</p:tagLst>
</file>

<file path=ppt/tags/tag9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x_L$&#10;\end{document}&#10;"/>
  <p:tag name="FILENAME" val="TP_tmp"/>
  <p:tag name="FORMAT" val="bmp256"/>
  <p:tag name="RES" val="1200"/>
  <p:tag name="BLEND" val="0"/>
  <p:tag name="TRANSPARENT" val="0"/>
  <p:tag name="TBUG" val="0"/>
  <p:tag name="ALLOWFS" val="0"/>
  <p:tag name="ORIGWIDTH" val="12"/>
  <p:tag name="PICTUREFILESIZE" val="24478"/>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y_L$&#10;\end{document}&#10;"/>
  <p:tag name="FILENAME" val="TP_tmp"/>
  <p:tag name="FORMAT" val="bmp256"/>
  <p:tag name="RES" val="1200"/>
  <p:tag name="BLEND" val="0"/>
  <p:tag name="TRANSPARENT" val="0"/>
  <p:tag name="TBUG" val="0"/>
  <p:tag name="ALLOWFS" val="0"/>
  <p:tag name="ORIGWIDTH" val="11"/>
  <p:tag name="PICTUREFILESIZE" val="22606"/>
</p:tagLst>
</file>

<file path=ppt/tags/tag9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x$&#10;&#10;\end{document}&#10;"/>
  <p:tag name="FILENAME" val="TP_tmp"/>
  <p:tag name="FORMAT" val="bmp256"/>
  <p:tag name="RES" val="1200"/>
  <p:tag name="BLEND" val="0"/>
  <p:tag name="TRANSPARENT" val="0"/>
  <p:tag name="TBUG" val="0"/>
  <p:tag name="ALLOWFS" val="0"/>
  <p:tag name="ORIGWIDTH" val="6"/>
  <p:tag name="PICTUREFILESIZE" val="9378"/>
</p:tagLst>
</file>

<file path=ppt/tags/tag9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y$&#10;&#10;\end{document}&#10;"/>
  <p:tag name="FILENAME" val="TP_tmp"/>
  <p:tag name="FORMAT" val="bmp256"/>
  <p:tag name="RES" val="1200"/>
  <p:tag name="BLEND" val="0"/>
  <p:tag name="TRANSPARENT" val="0"/>
  <p:tag name="TBUG" val="0"/>
  <p:tag name="ALLOWFS" val="0"/>
  <p:tag name="ORIGWIDTH" val="6"/>
  <p:tag name="PICTUREFILESIZE" val="12778"/>
</p:tagLst>
</file>

<file path=ppt/tags/tag9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newcommand{\bm}[1]{\mbox{\boldmath $#1$}}&#10;\noindent&#10;Each node in a planar truss has 2 degrees of freedom (dof). &#10;Also, each node can be located in a global $(x,y)$ &#10;coordinate system.&#10;\end{document}&#10;"/>
  <p:tag name="FILENAME" val="TP_tmp"/>
  <p:tag name="FORMAT" val="bmp256"/>
  <p:tag name="RES" val="1200"/>
  <p:tag name="BLEND" val="0"/>
  <p:tag name="TRANSPARENT" val="0"/>
  <p:tag name="TBUG" val="0"/>
  <p:tag name="ALLOWFS" val="0"/>
  <p:tag name="ORIGWIDTH" val="344"/>
  <p:tag name="PICTUREFILESIZE" val="2197966"/>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theta&#10;\end{displaymath}&#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0"/>
  <p:tag name="PICTUREFILESIZE" val="869"/>
</p:tagLst>
</file>

<file path=ppt/tags/tag9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displaymath}&#10;u_2, F_2&#10;\end{displaymath}&#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55"/>
  <p:tag name="PICTUREFILESIZE" val="3093"/>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txDef>
      <a:spPr>
        <a:solidFill>
          <a:srgbClr val="FFFF00"/>
        </a:solidFill>
        <a:ln>
          <a:solidFill>
            <a:schemeClr val="tx1"/>
          </a:solidFill>
        </a:ln>
      </a:spPr>
      <a:bodyPr wrap="square" rtlCol="0">
        <a:spAutoFit/>
      </a:bodyPr>
      <a:lstStyle>
        <a:defPPr algn="l">
          <a:defRPr b="0" dirty="0"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155218</TotalTime>
  <Words>1728</Words>
  <Application>Microsoft Office PowerPoint</Application>
  <PresentationFormat>On-screen Show (4:3)</PresentationFormat>
  <Paragraphs>451</Paragraphs>
  <Slides>115</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115</vt:i4>
      </vt:variant>
    </vt:vector>
  </HeadingPairs>
  <TitlesOfParts>
    <vt:vector size="129" baseType="lpstr">
      <vt:lpstr>Arial</vt:lpstr>
      <vt:lpstr>Calibri</vt:lpstr>
      <vt:lpstr>CMMI10</vt:lpstr>
      <vt:lpstr>CMMI8</vt:lpstr>
      <vt:lpstr>CMMIB10</vt:lpstr>
      <vt:lpstr>CMR10</vt:lpstr>
      <vt:lpstr>CMR7</vt:lpstr>
      <vt:lpstr>CMSY10ORIG</vt:lpstr>
      <vt:lpstr>CMSY8</vt:lpstr>
      <vt:lpstr>CMTI10</vt:lpstr>
      <vt:lpstr>LCMSS8</vt:lpstr>
      <vt:lpstr>Symbol</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numerics of Gauss elimination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Exercise</vt:lpstr>
      <vt:lpstr>PowerPoint Presentation</vt:lpstr>
      <vt:lpstr>Computation of inverse by LU decomposition</vt:lpstr>
      <vt:lpstr>Exercise</vt:lpstr>
      <vt:lpstr>PowerPoint Presentation</vt:lpstr>
      <vt:lpstr>PowerPoint Presentation</vt:lpstr>
      <vt:lpstr>Matrix norms and conditioning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Loads and stresses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IIT Kanpur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Sumit Basu</dc:creator>
  <cp:lastModifiedBy> </cp:lastModifiedBy>
  <cp:revision>421</cp:revision>
  <dcterms:created xsi:type="dcterms:W3CDTF">2005-12-26T06:17:32Z</dcterms:created>
  <dcterms:modified xsi:type="dcterms:W3CDTF">2018-11-23T15:00:23Z</dcterms:modified>
</cp:coreProperties>
</file>